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2"/>
  </p:handoutMasterIdLst>
  <p:sldIdLst>
    <p:sldId id="256" r:id="rId2"/>
    <p:sldId id="258" r:id="rId3"/>
    <p:sldId id="259" r:id="rId4"/>
    <p:sldId id="263" r:id="rId5"/>
    <p:sldId id="264" r:id="rId6"/>
    <p:sldId id="265" r:id="rId7"/>
    <p:sldId id="266" r:id="rId8"/>
    <p:sldId id="267" r:id="rId9"/>
    <p:sldId id="268" r:id="rId10"/>
    <p:sldId id="269" r:id="rId11"/>
    <p:sldId id="270" r:id="rId12"/>
    <p:sldId id="271" r:id="rId13"/>
    <p:sldId id="272" r:id="rId14"/>
    <p:sldId id="274" r:id="rId15"/>
    <p:sldId id="275" r:id="rId16"/>
    <p:sldId id="276" r:id="rId17"/>
    <p:sldId id="277" r:id="rId18"/>
    <p:sldId id="281" r:id="rId19"/>
    <p:sldId id="282" r:id="rId20"/>
    <p:sldId id="279" r:id="rId21"/>
    <p:sldId id="283" r:id="rId22"/>
    <p:sldId id="284" r:id="rId23"/>
    <p:sldId id="285" r:id="rId24"/>
    <p:sldId id="286" r:id="rId25"/>
    <p:sldId id="287" r:id="rId26"/>
    <p:sldId id="288" r:id="rId27"/>
    <p:sldId id="289" r:id="rId28"/>
    <p:sldId id="292" r:id="rId29"/>
    <p:sldId id="290"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9" r:id="rId46"/>
    <p:sldId id="311" r:id="rId47"/>
    <p:sldId id="308" r:id="rId48"/>
    <p:sldId id="312" r:id="rId49"/>
    <p:sldId id="313" r:id="rId50"/>
    <p:sldId id="315" r:id="rId51"/>
    <p:sldId id="316" r:id="rId52"/>
    <p:sldId id="317" r:id="rId53"/>
    <p:sldId id="318" r:id="rId54"/>
    <p:sldId id="319" r:id="rId55"/>
    <p:sldId id="321" r:id="rId56"/>
    <p:sldId id="322" r:id="rId57"/>
    <p:sldId id="323" r:id="rId58"/>
    <p:sldId id="329" r:id="rId59"/>
    <p:sldId id="325" r:id="rId60"/>
    <p:sldId id="327" r:id="rId61"/>
    <p:sldId id="328" r:id="rId62"/>
    <p:sldId id="334" r:id="rId63"/>
    <p:sldId id="333" r:id="rId64"/>
    <p:sldId id="335" r:id="rId65"/>
    <p:sldId id="338" r:id="rId66"/>
    <p:sldId id="343" r:id="rId67"/>
    <p:sldId id="344" r:id="rId68"/>
    <p:sldId id="339" r:id="rId69"/>
    <p:sldId id="358" r:id="rId70"/>
    <p:sldId id="330" r:id="rId71"/>
    <p:sldId id="345" r:id="rId72"/>
    <p:sldId id="346" r:id="rId73"/>
    <p:sldId id="347" r:id="rId74"/>
    <p:sldId id="367" r:id="rId75"/>
    <p:sldId id="349" r:id="rId76"/>
    <p:sldId id="368" r:id="rId77"/>
    <p:sldId id="348" r:id="rId78"/>
    <p:sldId id="369" r:id="rId79"/>
    <p:sldId id="350" r:id="rId80"/>
    <p:sldId id="370" r:id="rId81"/>
    <p:sldId id="373" r:id="rId82"/>
    <p:sldId id="374" r:id="rId83"/>
    <p:sldId id="375" r:id="rId84"/>
    <p:sldId id="376" r:id="rId85"/>
    <p:sldId id="377" r:id="rId86"/>
    <p:sldId id="378" r:id="rId87"/>
    <p:sldId id="379" r:id="rId88"/>
    <p:sldId id="365" r:id="rId89"/>
    <p:sldId id="366" r:id="rId90"/>
    <p:sldId id="372" r:id="rId91"/>
    <p:sldId id="388" r:id="rId92"/>
    <p:sldId id="381" r:id="rId93"/>
    <p:sldId id="383" r:id="rId94"/>
    <p:sldId id="385" r:id="rId95"/>
    <p:sldId id="387" r:id="rId96"/>
    <p:sldId id="389" r:id="rId97"/>
    <p:sldId id="390" r:id="rId98"/>
    <p:sldId id="391" r:id="rId99"/>
    <p:sldId id="392" r:id="rId100"/>
    <p:sldId id="393" r:id="rId101"/>
    <p:sldId id="394" r:id="rId102"/>
    <p:sldId id="395" r:id="rId103"/>
    <p:sldId id="396" r:id="rId104"/>
    <p:sldId id="397" r:id="rId105"/>
    <p:sldId id="398" r:id="rId106"/>
    <p:sldId id="400" r:id="rId107"/>
    <p:sldId id="415" r:id="rId108"/>
    <p:sldId id="424" r:id="rId109"/>
    <p:sldId id="417" r:id="rId110"/>
    <p:sldId id="419" r:id="rId111"/>
    <p:sldId id="421" r:id="rId112"/>
    <p:sldId id="422" r:id="rId113"/>
    <p:sldId id="423" r:id="rId114"/>
    <p:sldId id="426" r:id="rId115"/>
    <p:sldId id="427" r:id="rId116"/>
    <p:sldId id="428" r:id="rId117"/>
    <p:sldId id="429" r:id="rId118"/>
    <p:sldId id="416" r:id="rId119"/>
    <p:sldId id="425" r:id="rId120"/>
    <p:sldId id="403" r:id="rId121"/>
    <p:sldId id="404" r:id="rId122"/>
    <p:sldId id="409" r:id="rId123"/>
    <p:sldId id="410" r:id="rId124"/>
    <p:sldId id="412" r:id="rId125"/>
    <p:sldId id="431" r:id="rId126"/>
    <p:sldId id="432" r:id="rId127"/>
    <p:sldId id="434" r:id="rId128"/>
    <p:sldId id="435" r:id="rId129"/>
    <p:sldId id="436" r:id="rId130"/>
    <p:sldId id="437" r:id="rId131"/>
    <p:sldId id="443" r:id="rId132"/>
    <p:sldId id="444" r:id="rId133"/>
    <p:sldId id="446" r:id="rId134"/>
    <p:sldId id="447" r:id="rId135"/>
    <p:sldId id="449" r:id="rId136"/>
    <p:sldId id="448" r:id="rId137"/>
    <p:sldId id="450" r:id="rId138"/>
    <p:sldId id="451" r:id="rId139"/>
    <p:sldId id="452" r:id="rId140"/>
    <p:sldId id="453" r:id="rId141"/>
    <p:sldId id="454" r:id="rId142"/>
    <p:sldId id="455" r:id="rId143"/>
    <p:sldId id="456" r:id="rId144"/>
    <p:sldId id="458" r:id="rId145"/>
    <p:sldId id="459" r:id="rId146"/>
    <p:sldId id="461" r:id="rId147"/>
    <p:sldId id="460" r:id="rId148"/>
    <p:sldId id="462" r:id="rId149"/>
    <p:sldId id="463" r:id="rId150"/>
    <p:sldId id="464" r:id="rId151"/>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00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24" autoAdjust="0"/>
    <p:restoredTop sz="99742" autoAdjust="0"/>
  </p:normalViewPr>
  <p:slideViewPr>
    <p:cSldViewPr>
      <p:cViewPr>
        <p:scale>
          <a:sx n="90" d="100"/>
          <a:sy n="90" d="100"/>
        </p:scale>
        <p:origin x="-184" y="96"/>
      </p:cViewPr>
      <p:guideLst>
        <p:guide orient="horz" pos="2160"/>
        <p:guide pos="2880"/>
      </p:guideLst>
    </p:cSldViewPr>
  </p:slideViewPr>
  <p:outlineViewPr>
    <p:cViewPr>
      <p:scale>
        <a:sx n="33" d="100"/>
        <a:sy n="33" d="100"/>
      </p:scale>
      <p:origin x="0" y="185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41E43351-7038-42B3-974F-19D1C35ED430}" type="datetimeFigureOut">
              <a:rPr kumimoji="1" lang="ja-JP" altLang="en-US" smtClean="0"/>
              <a:t>2014/12/19</a:t>
            </a:fld>
            <a:endParaRPr kumimoji="1" lang="ja-JP" altLang="en-US"/>
          </a:p>
        </p:txBody>
      </p:sp>
      <p:sp>
        <p:nvSpPr>
          <p:cNvPr id="4" name="フッター プレースホルダー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A47317D7-5497-4D5F-9671-B2197AF46872}" type="slidenum">
              <a:rPr kumimoji="1" lang="ja-JP" altLang="en-US" smtClean="0"/>
              <a:t>‹#›</a:t>
            </a:fld>
            <a:endParaRPr kumimoji="1" lang="ja-JP" altLang="en-US"/>
          </a:p>
        </p:txBody>
      </p:sp>
    </p:spTree>
    <p:extLst>
      <p:ext uri="{BB962C8B-B14F-4D97-AF65-F5344CB8AC3E}">
        <p14:creationId xmlns:p14="http://schemas.microsoft.com/office/powerpoint/2010/main" val="6901633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30713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25771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38087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205516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98276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276406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347448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313311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66102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128629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0AB5BB-6A0F-45A0-B9C3-AD23680A3DAA}" type="datetimeFigureOut">
              <a:rPr kumimoji="1" lang="ja-JP" altLang="en-US" smtClean="0"/>
              <a:t>2014/12/19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172826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AB5BB-6A0F-45A0-B9C3-AD23680A3DAA}" type="datetimeFigureOut">
              <a:rPr kumimoji="1" lang="ja-JP" altLang="en-US" smtClean="0"/>
              <a:t>2014/12/19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3F24A-4993-419F-810D-18CAADB12050}" type="slidenum">
              <a:rPr kumimoji="1" lang="ja-JP" altLang="en-US" smtClean="0"/>
              <a:t>‹#›</a:t>
            </a:fld>
            <a:endParaRPr kumimoji="1" lang="ja-JP" altLang="en-US"/>
          </a:p>
        </p:txBody>
      </p:sp>
    </p:spTree>
    <p:extLst>
      <p:ext uri="{BB962C8B-B14F-4D97-AF65-F5344CB8AC3E}">
        <p14:creationId xmlns:p14="http://schemas.microsoft.com/office/powerpoint/2010/main" val="350627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半導体</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50458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ダイオード</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3940884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組み合せバイアス回路（２）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08" name="Line 4"/>
          <p:cNvSpPr>
            <a:spLocks noChangeShapeType="1"/>
          </p:cNvSpPr>
          <p:nvPr/>
        </p:nvSpPr>
        <p:spPr bwMode="auto">
          <a:xfrm>
            <a:off x="5530233" y="649306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25" name="直線コネクタ 224"/>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6" name="直線コネクタ 225"/>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27" name="直線コネクタ 226"/>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28" name="直線コネクタ 227"/>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29" name="直線コネクタ 228"/>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30" name="直線コネクタ 229"/>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1" name="直線コネクタ 230"/>
          <p:cNvCxnSpPr>
            <a:endCxn id="285" idx="1"/>
          </p:cNvCxnSpPr>
          <p:nvPr/>
        </p:nvCxnSpPr>
        <p:spPr>
          <a:xfrm flipH="1">
            <a:off x="4331050" y="6752142"/>
            <a:ext cx="3697683" cy="0"/>
          </a:xfrm>
          <a:prstGeom prst="line">
            <a:avLst/>
          </a:prstGeom>
        </p:spPr>
        <p:style>
          <a:lnRef idx="2">
            <a:schemeClr val="dk1"/>
          </a:lnRef>
          <a:fillRef idx="1">
            <a:schemeClr val="lt1"/>
          </a:fillRef>
          <a:effectRef idx="0">
            <a:schemeClr val="dk1"/>
          </a:effectRef>
          <a:fontRef idx="minor">
            <a:schemeClr val="dk1"/>
          </a:fontRef>
        </p:style>
      </p:cxnSp>
      <p:sp>
        <p:nvSpPr>
          <p:cNvPr id="232" name="テキスト ボックス 231"/>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233" name="グループ化 232"/>
          <p:cNvGrpSpPr/>
          <p:nvPr/>
        </p:nvGrpSpPr>
        <p:grpSpPr>
          <a:xfrm>
            <a:off x="5417010" y="3388208"/>
            <a:ext cx="225618" cy="677030"/>
            <a:chOff x="539552" y="3429001"/>
            <a:chExt cx="299722" cy="899401"/>
          </a:xfrm>
        </p:grpSpPr>
        <p:sp>
          <p:nvSpPr>
            <p:cNvPr id="23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1"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テキスト ボックス 241"/>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43" name="直線コネクタ 242"/>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244" name="直線コネクタ 243"/>
          <p:cNvCxnSpPr/>
          <p:nvPr/>
        </p:nvCxnSpPr>
        <p:spPr>
          <a:xfrm flipH="1">
            <a:off x="5525961" y="3151742"/>
            <a:ext cx="2494412" cy="1"/>
          </a:xfrm>
          <a:prstGeom prst="line">
            <a:avLst/>
          </a:prstGeom>
        </p:spPr>
        <p:style>
          <a:lnRef idx="2">
            <a:schemeClr val="dk1"/>
          </a:lnRef>
          <a:fillRef idx="1">
            <a:schemeClr val="lt1"/>
          </a:fillRef>
          <a:effectRef idx="0">
            <a:schemeClr val="dk1"/>
          </a:effectRef>
          <a:fontRef idx="minor">
            <a:schemeClr val="dk1"/>
          </a:fontRef>
        </p:style>
      </p:cxnSp>
      <p:sp>
        <p:nvSpPr>
          <p:cNvPr id="245"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6" name="グループ化 245"/>
          <p:cNvGrpSpPr/>
          <p:nvPr/>
        </p:nvGrpSpPr>
        <p:grpSpPr>
          <a:xfrm>
            <a:off x="4213656" y="3388208"/>
            <a:ext cx="225618" cy="677030"/>
            <a:chOff x="539552" y="3429001"/>
            <a:chExt cx="299722" cy="899401"/>
          </a:xfrm>
        </p:grpSpPr>
        <p:sp>
          <p:nvSpPr>
            <p:cNvPr id="2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58"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テキスト ボックス 258"/>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260" name="グループ化 259"/>
          <p:cNvGrpSpPr/>
          <p:nvPr/>
        </p:nvGrpSpPr>
        <p:grpSpPr>
          <a:xfrm>
            <a:off x="5417010" y="5816037"/>
            <a:ext cx="225618" cy="677030"/>
            <a:chOff x="539552" y="3429001"/>
            <a:chExt cx="299722" cy="899401"/>
          </a:xfrm>
        </p:grpSpPr>
        <p:sp>
          <p:nvSpPr>
            <p:cNvPr id="26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3" name="テキスト ボックス 282"/>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84"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Line 4"/>
          <p:cNvSpPr>
            <a:spLocks noChangeShapeType="1"/>
          </p:cNvSpPr>
          <p:nvPr/>
        </p:nvSpPr>
        <p:spPr bwMode="auto">
          <a:xfrm>
            <a:off x="4331049" y="649306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86" name="グループ化 285"/>
          <p:cNvGrpSpPr/>
          <p:nvPr/>
        </p:nvGrpSpPr>
        <p:grpSpPr>
          <a:xfrm>
            <a:off x="4217826" y="5816037"/>
            <a:ext cx="225618" cy="677030"/>
            <a:chOff x="539552" y="3429001"/>
            <a:chExt cx="299722" cy="899401"/>
          </a:xfrm>
        </p:grpSpPr>
        <p:sp>
          <p:nvSpPr>
            <p:cNvPr id="28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94" name="テキスト ボックス 293"/>
          <p:cNvSpPr txBox="1"/>
          <p:nvPr/>
        </p:nvSpPr>
        <p:spPr>
          <a:xfrm>
            <a:off x="3762332"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95" name="Line 4"/>
          <p:cNvSpPr>
            <a:spLocks noChangeShapeType="1"/>
          </p:cNvSpPr>
          <p:nvPr/>
        </p:nvSpPr>
        <p:spPr bwMode="auto">
          <a:xfrm>
            <a:off x="4328732" y="4901339"/>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96" name="直線コネクタ 295"/>
          <p:cNvCxnSpPr/>
          <p:nvPr/>
        </p:nvCxnSpPr>
        <p:spPr>
          <a:xfrm flipH="1">
            <a:off x="4300292" y="3149096"/>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297" name="直線コネクタ 296"/>
          <p:cNvCxnSpPr/>
          <p:nvPr/>
        </p:nvCxnSpPr>
        <p:spPr>
          <a:xfrm>
            <a:off x="4852775" y="3141526"/>
            <a:ext cx="0" cy="1114550"/>
          </a:xfrm>
          <a:prstGeom prst="line">
            <a:avLst/>
          </a:prstGeom>
        </p:spPr>
        <p:style>
          <a:lnRef idx="2">
            <a:schemeClr val="dk1"/>
          </a:lnRef>
          <a:fillRef idx="1">
            <a:schemeClr val="lt1"/>
          </a:fillRef>
          <a:effectRef idx="0">
            <a:schemeClr val="dk1"/>
          </a:effectRef>
          <a:fontRef idx="minor">
            <a:schemeClr val="dk1"/>
          </a:fontRef>
        </p:style>
      </p:cxnSp>
      <p:cxnSp>
        <p:nvCxnSpPr>
          <p:cNvPr id="298" name="直線コネクタ 297"/>
          <p:cNvCxnSpPr/>
          <p:nvPr/>
        </p:nvCxnSpPr>
        <p:spPr>
          <a:xfrm flipH="1">
            <a:off x="4843722" y="4256076"/>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299" name="Line 4"/>
          <p:cNvSpPr>
            <a:spLocks noChangeShapeType="1"/>
          </p:cNvSpPr>
          <p:nvPr/>
        </p:nvSpPr>
        <p:spPr bwMode="auto">
          <a:xfrm>
            <a:off x="5513891"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円/楕円 309"/>
          <p:cNvSpPr/>
          <p:nvPr/>
        </p:nvSpPr>
        <p:spPr>
          <a:xfrm>
            <a:off x="3052798"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1" name="直線コネクタ 310"/>
          <p:cNvCxnSpPr/>
          <p:nvPr/>
        </p:nvCxnSpPr>
        <p:spPr>
          <a:xfrm>
            <a:off x="369254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12" name="直線コネクタ 311"/>
          <p:cNvCxnSpPr/>
          <p:nvPr/>
        </p:nvCxnSpPr>
        <p:spPr>
          <a:xfrm>
            <a:off x="3823893"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13" name="直線コネクタ 312"/>
          <p:cNvCxnSpPr/>
          <p:nvPr/>
        </p:nvCxnSpPr>
        <p:spPr>
          <a:xfrm flipH="1">
            <a:off x="3823894"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14" name="直線コネクタ 313"/>
          <p:cNvCxnSpPr/>
          <p:nvPr/>
        </p:nvCxnSpPr>
        <p:spPr>
          <a:xfrm flipH="1">
            <a:off x="3197330" y="489510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315" name="直線コネクタ 314"/>
          <p:cNvCxnSpPr/>
          <p:nvPr/>
        </p:nvCxnSpPr>
        <p:spPr>
          <a:xfrm flipH="1">
            <a:off x="3138109" y="6757077"/>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316" name="円/楕円 315"/>
          <p:cNvSpPr/>
          <p:nvPr/>
        </p:nvSpPr>
        <p:spPr>
          <a:xfrm>
            <a:off x="3052798" y="668177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7" name="Line 6"/>
          <p:cNvSpPr>
            <a:spLocks noChangeShapeType="1"/>
          </p:cNvSpPr>
          <p:nvPr/>
        </p:nvSpPr>
        <p:spPr bwMode="auto">
          <a:xfrm rot="10800000">
            <a:off x="3122786" y="5063189"/>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テキスト ボックス 317"/>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19"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21" name="直線コネクタ 320"/>
          <p:cNvCxnSpPr/>
          <p:nvPr/>
        </p:nvCxnSpPr>
        <p:spPr>
          <a:xfrm>
            <a:off x="6031457"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22" name="直線コネクタ 321"/>
          <p:cNvCxnSpPr/>
          <p:nvPr/>
        </p:nvCxnSpPr>
        <p:spPr>
          <a:xfrm>
            <a:off x="6162803" y="4067286"/>
            <a:ext cx="0" cy="401702"/>
          </a:xfrm>
          <a:prstGeom prst="line">
            <a:avLst/>
          </a:prstGeom>
        </p:spPr>
        <p:style>
          <a:lnRef idx="2">
            <a:schemeClr val="dk1"/>
          </a:lnRef>
          <a:fillRef idx="1">
            <a:schemeClr val="lt1"/>
          </a:fillRef>
          <a:effectRef idx="0">
            <a:schemeClr val="dk1"/>
          </a:effectRef>
          <a:fontRef idx="minor">
            <a:schemeClr val="dk1"/>
          </a:fontRef>
        </p:style>
      </p:cxnSp>
      <p:sp>
        <p:nvSpPr>
          <p:cNvPr id="323" name="Line 6"/>
          <p:cNvSpPr>
            <a:spLocks noChangeShapeType="1"/>
          </p:cNvSpPr>
          <p:nvPr/>
        </p:nvSpPr>
        <p:spPr bwMode="auto">
          <a:xfrm rot="10800000">
            <a:off x="7253471"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テキスト ボックス 323"/>
          <p:cNvSpPr txBox="1"/>
          <p:nvPr/>
        </p:nvSpPr>
        <p:spPr>
          <a:xfrm>
            <a:off x="7063340" y="523235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325" name="直線コネクタ 324"/>
          <p:cNvCxnSpPr/>
          <p:nvPr/>
        </p:nvCxnSpPr>
        <p:spPr>
          <a:xfrm flipH="1">
            <a:off x="5544173" y="4268137"/>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26" name="直線コネクタ 325"/>
          <p:cNvCxnSpPr>
            <a:stCxn id="337" idx="0"/>
          </p:cNvCxnSpPr>
          <p:nvPr/>
        </p:nvCxnSpPr>
        <p:spPr>
          <a:xfrm flipH="1">
            <a:off x="6152722" y="4267710"/>
            <a:ext cx="538717" cy="427"/>
          </a:xfrm>
          <a:prstGeom prst="line">
            <a:avLst/>
          </a:prstGeom>
        </p:spPr>
        <p:style>
          <a:lnRef idx="2">
            <a:schemeClr val="dk1"/>
          </a:lnRef>
          <a:fillRef idx="1">
            <a:schemeClr val="lt1"/>
          </a:fillRef>
          <a:effectRef idx="0">
            <a:schemeClr val="dk1"/>
          </a:effectRef>
          <a:fontRef idx="minor">
            <a:schemeClr val="dk1"/>
          </a:fontRef>
        </p:style>
      </p:cxnSp>
      <p:grpSp>
        <p:nvGrpSpPr>
          <p:cNvPr id="327" name="グループ化 326"/>
          <p:cNvGrpSpPr/>
          <p:nvPr/>
        </p:nvGrpSpPr>
        <p:grpSpPr>
          <a:xfrm rot="16200000">
            <a:off x="5965784" y="5986224"/>
            <a:ext cx="131346" cy="401702"/>
            <a:chOff x="6108385" y="4273379"/>
            <a:chExt cx="131346" cy="401702"/>
          </a:xfrm>
        </p:grpSpPr>
        <p:cxnSp>
          <p:nvCxnSpPr>
            <p:cNvPr id="328" name="直線コネクタ 327"/>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29" name="直線コネクタ 328"/>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330" name="直線コネクタ 329"/>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331"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8" name="グループ化 337"/>
          <p:cNvGrpSpPr/>
          <p:nvPr/>
        </p:nvGrpSpPr>
        <p:grpSpPr>
          <a:xfrm>
            <a:off x="6578630" y="5013176"/>
            <a:ext cx="225618" cy="677030"/>
            <a:chOff x="539552" y="3429001"/>
            <a:chExt cx="299722" cy="899401"/>
          </a:xfrm>
        </p:grpSpPr>
        <p:sp>
          <p:nvSpPr>
            <p:cNvPr id="33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50" name="テキスト ボックス 349"/>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51" name="テキスト ボックス 350"/>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352" name="テキスト ボックス 351"/>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353" name="テキスト ボックス 352"/>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354" name="テキスト ボックス 353"/>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Tree>
    <p:extLst>
      <p:ext uri="{BB962C8B-B14F-4D97-AF65-F5344CB8AC3E}">
        <p14:creationId xmlns:p14="http://schemas.microsoft.com/office/powerpoint/2010/main" val="9409639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交流負荷線の問題（解答）</a:t>
            </a:r>
            <a:endParaRPr kumimoji="1" lang="ja-JP" altLang="en-US" dirty="0"/>
          </a:p>
        </p:txBody>
      </p:sp>
      <p:sp>
        <p:nvSpPr>
          <p:cNvPr id="3" name="サブタイトル 2"/>
          <p:cNvSpPr>
            <a:spLocks noGrp="1"/>
          </p:cNvSpPr>
          <p:nvPr>
            <p:ph type="subTitle" idx="1"/>
          </p:nvPr>
        </p:nvSpPr>
        <p:spPr>
          <a:xfrm>
            <a:off x="1371600" y="3429000"/>
            <a:ext cx="6400800" cy="2880320"/>
          </a:xfrm>
        </p:spPr>
        <p:txBody>
          <a:bodyPr>
            <a:normAutofit lnSpcReduction="10000"/>
          </a:bodyPr>
          <a:lstStyle/>
          <a:p>
            <a:pPr algn="l"/>
            <a:r>
              <a:rPr kumimoji="1" lang="ja-JP" altLang="en-US" dirty="0" smtClean="0"/>
              <a:t>（１）直流負荷線を描け。</a:t>
            </a:r>
            <a:endParaRPr kumimoji="1" lang="en-US" altLang="ja-JP" dirty="0" smtClean="0"/>
          </a:p>
          <a:p>
            <a:pPr algn="l"/>
            <a:r>
              <a:rPr lang="ja-JP" altLang="en-US" dirty="0"/>
              <a:t>（２</a:t>
            </a:r>
            <a:r>
              <a:rPr lang="ja-JP" altLang="en-US" dirty="0" smtClean="0"/>
              <a:t>）動作点を描け。</a:t>
            </a:r>
            <a:endParaRPr kumimoji="1" lang="en-US" altLang="ja-JP" dirty="0" smtClean="0"/>
          </a:p>
          <a:p>
            <a:pPr algn="l"/>
            <a:r>
              <a:rPr lang="ja-JP" altLang="en-US" dirty="0" smtClean="0"/>
              <a:t>（３）バイアス回路を設計せよ。</a:t>
            </a:r>
            <a:endParaRPr kumimoji="1" lang="en-US" altLang="ja-JP" dirty="0" smtClean="0"/>
          </a:p>
          <a:p>
            <a:pPr algn="l"/>
            <a:r>
              <a:rPr lang="ja-JP" altLang="en-US" dirty="0" smtClean="0"/>
              <a:t>（４）交流負荷線を描け。</a:t>
            </a:r>
            <a:endParaRPr lang="en-US" altLang="ja-JP" dirty="0" smtClean="0"/>
          </a:p>
          <a:p>
            <a:pPr algn="l"/>
            <a:r>
              <a:rPr kumimoji="1" lang="ja-JP" altLang="en-US" dirty="0" smtClean="0"/>
              <a:t>（５）電圧増幅度を求めよ。</a:t>
            </a:r>
            <a:endParaRPr kumimoji="1" lang="ja-JP" altLang="en-US" dirty="0"/>
          </a:p>
        </p:txBody>
      </p:sp>
    </p:spTree>
    <p:extLst>
      <p:ext uri="{BB962C8B-B14F-4D97-AF65-F5344CB8AC3E}">
        <p14:creationId xmlns:p14="http://schemas.microsoft.com/office/powerpoint/2010/main" val="21372357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電流帰還バイアス</a:t>
            </a:r>
            <a:r>
              <a:rPr lang="ja-JP" altLang="en-US" sz="2400" dirty="0">
                <a:solidFill>
                  <a:srgbClr val="FF0000"/>
                </a:solidFill>
              </a:rPr>
              <a:t>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86" name="グループ化 185"/>
          <p:cNvGrpSpPr/>
          <p:nvPr/>
        </p:nvGrpSpPr>
        <p:grpSpPr>
          <a:xfrm>
            <a:off x="3534412" y="5145"/>
            <a:ext cx="2931069" cy="3053041"/>
            <a:chOff x="3534412" y="183384"/>
            <a:chExt cx="2931069" cy="3053041"/>
          </a:xfrm>
        </p:grpSpPr>
        <p:sp>
          <p:nvSpPr>
            <p:cNvPr id="187" name="テキスト ボックス 186"/>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195" name="直線コネクタ 194"/>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200" name="テキスト ボックス 199"/>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202" name="直線コネクタ 201"/>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1" name="テキスト ボックス 220"/>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222" name="テキスト ボックス 221"/>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223" name="テキスト ボックス 222"/>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224" name="テキスト ボックス 223"/>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5" name="テキスト ボックス 224"/>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6" name="テキスト ボックス 225"/>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227" name="テキスト ボックス 226"/>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228" name="テキスト ボックス 227"/>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229" name="テキスト ボックス 228"/>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30" name="テキスト ボックス 229"/>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31" name="テキスト ボックス 230"/>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32" name="テキスト ボックス 231"/>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233" name="グループ化 232"/>
          <p:cNvGrpSpPr/>
          <p:nvPr/>
        </p:nvGrpSpPr>
        <p:grpSpPr>
          <a:xfrm>
            <a:off x="281118" y="-48050"/>
            <a:ext cx="3581796" cy="3092709"/>
            <a:chOff x="281118" y="130189"/>
            <a:chExt cx="3581796" cy="3092709"/>
          </a:xfrm>
        </p:grpSpPr>
        <p:cxnSp>
          <p:nvCxnSpPr>
            <p:cNvPr id="234" name="直線コネクタ 233"/>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円弧 234"/>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6" name="直線コネクタ 235"/>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a:endCxn id="235"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9" name="テキスト ボックス 238"/>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240" name="テキスト ボックス 239"/>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41" name="テキスト ボックス 240"/>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242" name="直線コネクタ 241"/>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7" name="テキスト ボックス 256"/>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258" name="テキスト ボックス 257"/>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259" name="テキスト ボックス 258"/>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260" name="テキスト ボックス 259"/>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61" name="テキスト ボックス 260"/>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269" name="テキスト ボックス 268"/>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277" name="テキスト ボックス 276"/>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279" name="テキスト ボックス 278"/>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280" name="テキスト ボックス 279"/>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81" name="テキスト ボックス 280"/>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82" name="テキスト ボックス 281"/>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283" name="テキスト ボックス 282"/>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84" name="テキスト ボックス 283"/>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85" name="グループ化 284"/>
          <p:cNvGrpSpPr/>
          <p:nvPr/>
        </p:nvGrpSpPr>
        <p:grpSpPr>
          <a:xfrm>
            <a:off x="6407170" y="5145"/>
            <a:ext cx="2873404" cy="4359959"/>
            <a:chOff x="6407170" y="183384"/>
            <a:chExt cx="2873404" cy="4359959"/>
          </a:xfrm>
        </p:grpSpPr>
        <p:sp>
          <p:nvSpPr>
            <p:cNvPr id="286" name="テキスト ボックス 285"/>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287" name="直線コネクタ 286"/>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0" name="テキスト ボックス 289"/>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291" name="テキスト ボックス 290"/>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292" name="直線コネクタ 291"/>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1" name="テキスト ボックス 310"/>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12" name="テキスト ボックス 311"/>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13" name="テキスト ボックス 312"/>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14" name="テキスト ボックス 313"/>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5" name="テキスト ボックス 314"/>
            <p:cNvSpPr txBox="1"/>
            <p:nvPr/>
          </p:nvSpPr>
          <p:spPr>
            <a:xfrm>
              <a:off x="6815749" y="2560592"/>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6" name="テキスト ボックス 315"/>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317" name="テキスト ボックス 316"/>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318" name="テキスト ボックス 317"/>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319" name="テキスト ボックス 318"/>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20" name="テキスト ボックス 319"/>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321" name="円弧 320"/>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2" name="円弧 321"/>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3" name="直線コネクタ 322"/>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a:stCxn id="330"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6" name="テキスト ボックス 325"/>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27" name="テキスト ボックス 326"/>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28" name="テキスト ボックス 327"/>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29" name="円弧 328"/>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0" name="円弧 329"/>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1" name="テキスト ボックス 33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35" name="テキスト ボックス 334"/>
            <p:cNvSpPr txBox="1"/>
            <p:nvPr/>
          </p:nvSpPr>
          <p:spPr>
            <a:xfrm>
              <a:off x="6657221" y="57276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336" name="テキスト ボックス 335"/>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408" name="Line 4"/>
          <p:cNvSpPr>
            <a:spLocks noChangeShapeType="1"/>
          </p:cNvSpPr>
          <p:nvPr/>
        </p:nvSpPr>
        <p:spPr bwMode="auto">
          <a:xfrm>
            <a:off x="5530233" y="649306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0"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1"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2" name="Line 4"/>
          <p:cNvSpPr>
            <a:spLocks noChangeShapeType="1"/>
          </p:cNvSpPr>
          <p:nvPr/>
        </p:nvSpPr>
        <p:spPr bwMode="auto">
          <a:xfrm>
            <a:off x="5525961" y="315174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13" name="直線コネクタ 412"/>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14" name="直線コネクタ 413"/>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15" name="直線コネクタ 414"/>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416" name="直線コネクタ 415"/>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417" name="直線コネクタ 416"/>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18" name="直線コネクタ 417"/>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19" name="直線コネクタ 418"/>
          <p:cNvCxnSpPr/>
          <p:nvPr/>
        </p:nvCxnSpPr>
        <p:spPr>
          <a:xfrm flipH="1">
            <a:off x="3204364" y="6752142"/>
            <a:ext cx="4824369" cy="0"/>
          </a:xfrm>
          <a:prstGeom prst="line">
            <a:avLst/>
          </a:prstGeom>
        </p:spPr>
        <p:style>
          <a:lnRef idx="2">
            <a:schemeClr val="dk1"/>
          </a:lnRef>
          <a:fillRef idx="1">
            <a:schemeClr val="lt1"/>
          </a:fillRef>
          <a:effectRef idx="0">
            <a:schemeClr val="dk1"/>
          </a:effectRef>
          <a:fontRef idx="minor">
            <a:schemeClr val="dk1"/>
          </a:fontRef>
        </p:style>
      </p:cxnSp>
      <p:sp>
        <p:nvSpPr>
          <p:cNvPr id="420" name="Line 6"/>
          <p:cNvSpPr>
            <a:spLocks noChangeShapeType="1"/>
          </p:cNvSpPr>
          <p:nvPr/>
        </p:nvSpPr>
        <p:spPr bwMode="auto">
          <a:xfrm rot="10800000">
            <a:off x="3161763" y="50371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1" name="テキスト ボックス 420"/>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22" name="テキスト ボックス 421"/>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423" name="グループ化 422"/>
          <p:cNvGrpSpPr/>
          <p:nvPr/>
        </p:nvGrpSpPr>
        <p:grpSpPr>
          <a:xfrm>
            <a:off x="5417010" y="3388208"/>
            <a:ext cx="225618" cy="677030"/>
            <a:chOff x="539552" y="3429001"/>
            <a:chExt cx="299722" cy="899401"/>
          </a:xfrm>
        </p:grpSpPr>
        <p:sp>
          <p:nvSpPr>
            <p:cNvPr id="42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31"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テキスト ボックス 431"/>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33" name="直線コネクタ 432"/>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34" name="直線コネクタ 433"/>
          <p:cNvCxnSpPr>
            <a:endCxn id="435" idx="0"/>
          </p:cNvCxnSpPr>
          <p:nvPr/>
        </p:nvCxnSpPr>
        <p:spPr>
          <a:xfrm flipH="1">
            <a:off x="4322607" y="3151742"/>
            <a:ext cx="3697766" cy="1"/>
          </a:xfrm>
          <a:prstGeom prst="line">
            <a:avLst/>
          </a:prstGeom>
        </p:spPr>
        <p:style>
          <a:lnRef idx="2">
            <a:schemeClr val="dk1"/>
          </a:lnRef>
          <a:fillRef idx="1">
            <a:schemeClr val="lt1"/>
          </a:fillRef>
          <a:effectRef idx="0">
            <a:schemeClr val="dk1"/>
          </a:effectRef>
          <a:fontRef idx="minor">
            <a:schemeClr val="dk1"/>
          </a:fontRef>
        </p:style>
      </p:cxnSp>
      <p:sp>
        <p:nvSpPr>
          <p:cNvPr id="435"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6" name="グループ化 435"/>
          <p:cNvGrpSpPr/>
          <p:nvPr/>
        </p:nvGrpSpPr>
        <p:grpSpPr>
          <a:xfrm>
            <a:off x="4213656" y="3388208"/>
            <a:ext cx="225618" cy="677030"/>
            <a:chOff x="539552" y="3429001"/>
            <a:chExt cx="299722" cy="899401"/>
          </a:xfrm>
        </p:grpSpPr>
        <p:sp>
          <p:nvSpPr>
            <p:cNvPr id="43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44"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テキスト ボックス 444"/>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446" name="グループ化 445"/>
          <p:cNvGrpSpPr/>
          <p:nvPr/>
        </p:nvGrpSpPr>
        <p:grpSpPr>
          <a:xfrm>
            <a:off x="5417010" y="5816037"/>
            <a:ext cx="225618" cy="677030"/>
            <a:chOff x="539552" y="3429001"/>
            <a:chExt cx="299722" cy="899401"/>
          </a:xfrm>
        </p:grpSpPr>
        <p:sp>
          <p:nvSpPr>
            <p:cNvPr id="4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4" name="テキスト ボックス 453"/>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55"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円/楕円 455"/>
          <p:cNvSpPr/>
          <p:nvPr/>
        </p:nvSpPr>
        <p:spPr>
          <a:xfrm>
            <a:off x="3059832"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57" name="直線コネクタ 456"/>
          <p:cNvCxnSpPr/>
          <p:nvPr/>
        </p:nvCxnSpPr>
        <p:spPr>
          <a:xfrm>
            <a:off x="3699581"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58" name="直線コネクタ 457"/>
          <p:cNvCxnSpPr/>
          <p:nvPr/>
        </p:nvCxnSpPr>
        <p:spPr>
          <a:xfrm>
            <a:off x="383092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59" name="直線コネクタ 458"/>
          <p:cNvCxnSpPr/>
          <p:nvPr/>
        </p:nvCxnSpPr>
        <p:spPr>
          <a:xfrm flipH="1">
            <a:off x="3830928"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460" name="直線コネクタ 459"/>
          <p:cNvCxnSpPr/>
          <p:nvPr/>
        </p:nvCxnSpPr>
        <p:spPr>
          <a:xfrm flipH="1">
            <a:off x="3204364" y="4895107"/>
            <a:ext cx="495217" cy="0"/>
          </a:xfrm>
          <a:prstGeom prst="line">
            <a:avLst/>
          </a:prstGeom>
        </p:spPr>
        <p:style>
          <a:lnRef idx="2">
            <a:schemeClr val="dk1"/>
          </a:lnRef>
          <a:fillRef idx="1">
            <a:schemeClr val="lt1"/>
          </a:fillRef>
          <a:effectRef idx="0">
            <a:schemeClr val="dk1"/>
          </a:effectRef>
          <a:fontRef idx="minor">
            <a:schemeClr val="dk1"/>
          </a:fontRef>
        </p:style>
      </p:cxnSp>
      <p:sp>
        <p:nvSpPr>
          <p:cNvPr id="461" name="円/楕円 460"/>
          <p:cNvSpPr/>
          <p:nvPr/>
        </p:nvSpPr>
        <p:spPr>
          <a:xfrm>
            <a:off x="3059832" y="667684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463" name="グループ化 462"/>
          <p:cNvGrpSpPr/>
          <p:nvPr/>
        </p:nvGrpSpPr>
        <p:grpSpPr>
          <a:xfrm rot="16200000">
            <a:off x="5965784" y="5986224"/>
            <a:ext cx="131346" cy="401702"/>
            <a:chOff x="6108385" y="4273379"/>
            <a:chExt cx="131346" cy="401702"/>
          </a:xfrm>
        </p:grpSpPr>
        <p:cxnSp>
          <p:nvCxnSpPr>
            <p:cNvPr id="464" name="直線コネクタ 463"/>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65" name="直線コネクタ 464"/>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466" name="直線コネクタ 465"/>
          <p:cNvCxnSpPr/>
          <p:nvPr/>
        </p:nvCxnSpPr>
        <p:spPr>
          <a:xfrm flipH="1">
            <a:off x="6162805" y="4268137"/>
            <a:ext cx="529048" cy="0"/>
          </a:xfrm>
          <a:prstGeom prst="line">
            <a:avLst/>
          </a:prstGeom>
        </p:spPr>
        <p:style>
          <a:lnRef idx="2">
            <a:schemeClr val="dk1"/>
          </a:lnRef>
          <a:fillRef idx="1">
            <a:schemeClr val="lt1"/>
          </a:fillRef>
          <a:effectRef idx="0">
            <a:schemeClr val="dk1"/>
          </a:effectRef>
          <a:fontRef idx="minor">
            <a:schemeClr val="dk1"/>
          </a:fontRef>
        </p:style>
      </p:cxnSp>
      <p:cxnSp>
        <p:nvCxnSpPr>
          <p:cNvPr id="467" name="直線コネクタ 466"/>
          <p:cNvCxnSpPr/>
          <p:nvPr/>
        </p:nvCxnSpPr>
        <p:spPr>
          <a:xfrm flipH="1">
            <a:off x="5536240" y="4268137"/>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68" name="Line 6"/>
          <p:cNvSpPr>
            <a:spLocks noChangeShapeType="1"/>
          </p:cNvSpPr>
          <p:nvPr/>
        </p:nvSpPr>
        <p:spPr bwMode="auto">
          <a:xfrm rot="10800000">
            <a:off x="7223051"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テキスト ボックス 468"/>
          <p:cNvSpPr txBox="1"/>
          <p:nvPr/>
        </p:nvSpPr>
        <p:spPr>
          <a:xfrm>
            <a:off x="7063340" y="5460585"/>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70" name="直線コネクタ 469"/>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71"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73" name="直線コネクタ 472"/>
          <p:cNvCxnSpPr/>
          <p:nvPr/>
        </p:nvCxnSpPr>
        <p:spPr>
          <a:xfrm>
            <a:off x="6026147" y="4077277"/>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74" name="直線コネクタ 473"/>
          <p:cNvCxnSpPr/>
          <p:nvPr/>
        </p:nvCxnSpPr>
        <p:spPr>
          <a:xfrm>
            <a:off x="6157493" y="4077277"/>
            <a:ext cx="0" cy="401702"/>
          </a:xfrm>
          <a:prstGeom prst="line">
            <a:avLst/>
          </a:prstGeom>
        </p:spPr>
        <p:style>
          <a:lnRef idx="2">
            <a:schemeClr val="dk1"/>
          </a:lnRef>
          <a:fillRef idx="1">
            <a:schemeClr val="lt1"/>
          </a:fillRef>
          <a:effectRef idx="0">
            <a:schemeClr val="dk1"/>
          </a:effectRef>
          <a:fontRef idx="minor">
            <a:schemeClr val="dk1"/>
          </a:fontRef>
        </p:style>
      </p:cxnSp>
      <p:sp>
        <p:nvSpPr>
          <p:cNvPr id="475"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77" name="グループ化 476"/>
          <p:cNvGrpSpPr/>
          <p:nvPr/>
        </p:nvGrpSpPr>
        <p:grpSpPr>
          <a:xfrm>
            <a:off x="6578630" y="5013176"/>
            <a:ext cx="225618" cy="677030"/>
            <a:chOff x="539552" y="3429001"/>
            <a:chExt cx="299722" cy="899401"/>
          </a:xfrm>
        </p:grpSpPr>
        <p:sp>
          <p:nvSpPr>
            <p:cNvPr id="47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85" name="テキスト ボックス 484"/>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86" name="テキスト ボックス 485"/>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87" name="テキスト ボックス 486"/>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88" name="テキスト ボックス 487"/>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489" name="テキスト ボックス 488"/>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1kΩ</a:t>
            </a:r>
            <a:endParaRPr lang="ja-JP" altLang="ja-JP" sz="1600" dirty="0">
              <a:solidFill>
                <a:srgbClr val="FF0000"/>
              </a:solidFill>
            </a:endParaRPr>
          </a:p>
        </p:txBody>
      </p:sp>
      <p:sp>
        <p:nvSpPr>
          <p:cNvPr id="183" name="テキスト ボックス 182"/>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84" name="テキスト ボックス 183"/>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185" name="テキスト ボックス 184"/>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cxnSp>
        <p:nvCxnSpPr>
          <p:cNvPr id="188" name="直線コネクタ 187"/>
          <p:cNvCxnSpPr/>
          <p:nvPr/>
        </p:nvCxnSpPr>
        <p:spPr>
          <a:xfrm flipH="1" flipV="1">
            <a:off x="7036278" y="1588580"/>
            <a:ext cx="1303640" cy="88642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89" name="円/楕円 188"/>
          <p:cNvSpPr/>
          <p:nvPr/>
        </p:nvSpPr>
        <p:spPr>
          <a:xfrm>
            <a:off x="7628235" y="1963440"/>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0" name="円/楕円 189"/>
          <p:cNvSpPr/>
          <p:nvPr/>
        </p:nvSpPr>
        <p:spPr>
          <a:xfrm>
            <a:off x="2167690" y="1939084"/>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1" name="円/楕円 190"/>
          <p:cNvSpPr/>
          <p:nvPr/>
        </p:nvSpPr>
        <p:spPr>
          <a:xfrm>
            <a:off x="4591944" y="19856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2" name="テキスト ボックス 191"/>
          <p:cNvSpPr txBox="1"/>
          <p:nvPr/>
        </p:nvSpPr>
        <p:spPr>
          <a:xfrm>
            <a:off x="5099125" y="5449580"/>
            <a:ext cx="546738" cy="338554"/>
          </a:xfrm>
          <a:prstGeom prst="rect">
            <a:avLst/>
          </a:prstGeom>
          <a:noFill/>
        </p:spPr>
        <p:txBody>
          <a:bodyPr wrap="square" rtlCol="0">
            <a:spAutoFit/>
          </a:bodyPr>
          <a:lstStyle/>
          <a:p>
            <a:r>
              <a:rPr lang="en-US" altLang="ja-JP" sz="1600" dirty="0" smtClean="0">
                <a:solidFill>
                  <a:srgbClr val="FF0000"/>
                </a:solidFill>
              </a:rPr>
              <a:t>1V</a:t>
            </a:r>
            <a:endParaRPr lang="ja-JP" altLang="ja-JP" sz="1600" dirty="0">
              <a:solidFill>
                <a:srgbClr val="FF0000"/>
              </a:solidFill>
            </a:endParaRPr>
          </a:p>
        </p:txBody>
      </p:sp>
      <p:sp>
        <p:nvSpPr>
          <p:cNvPr id="193" name="テキスト ボックス 192"/>
          <p:cNvSpPr txBox="1"/>
          <p:nvPr/>
        </p:nvSpPr>
        <p:spPr>
          <a:xfrm>
            <a:off x="4046994" y="4942713"/>
            <a:ext cx="741030" cy="338554"/>
          </a:xfrm>
          <a:prstGeom prst="rect">
            <a:avLst/>
          </a:prstGeom>
          <a:noFill/>
        </p:spPr>
        <p:txBody>
          <a:bodyPr wrap="square" rtlCol="0">
            <a:spAutoFit/>
          </a:bodyPr>
          <a:lstStyle/>
          <a:p>
            <a:r>
              <a:rPr lang="en-US" altLang="ja-JP" sz="1600" dirty="0" smtClean="0">
                <a:solidFill>
                  <a:srgbClr val="FF0000"/>
                </a:solidFill>
              </a:rPr>
              <a:t>1.</a:t>
            </a:r>
            <a:r>
              <a:rPr lang="ja-JP" altLang="en-US" sz="1600" dirty="0" smtClean="0">
                <a:solidFill>
                  <a:srgbClr val="FF0000"/>
                </a:solidFill>
              </a:rPr>
              <a:t>６</a:t>
            </a:r>
            <a:r>
              <a:rPr lang="en-US" altLang="ja-JP" sz="1600" dirty="0" smtClean="0">
                <a:solidFill>
                  <a:srgbClr val="FF0000"/>
                </a:solidFill>
              </a:rPr>
              <a:t>V</a:t>
            </a:r>
            <a:endParaRPr lang="ja-JP" altLang="ja-JP" sz="1600" dirty="0">
              <a:solidFill>
                <a:srgbClr val="FF0000"/>
              </a:solidFill>
            </a:endParaRPr>
          </a:p>
        </p:txBody>
      </p:sp>
      <p:sp>
        <p:nvSpPr>
          <p:cNvPr id="194" name="テキスト ボックス 193"/>
          <p:cNvSpPr txBox="1"/>
          <p:nvPr/>
        </p:nvSpPr>
        <p:spPr>
          <a:xfrm>
            <a:off x="4474205" y="4562785"/>
            <a:ext cx="632226" cy="338554"/>
          </a:xfrm>
          <a:prstGeom prst="rect">
            <a:avLst/>
          </a:prstGeom>
          <a:noFill/>
        </p:spPr>
        <p:txBody>
          <a:bodyPr wrap="square" rtlCol="0">
            <a:spAutoFit/>
          </a:bodyPr>
          <a:lstStyle/>
          <a:p>
            <a:r>
              <a:rPr lang="en-US" altLang="ja-JP" sz="1600" dirty="0" smtClean="0">
                <a:solidFill>
                  <a:srgbClr val="FF0000"/>
                </a:solidFill>
              </a:rPr>
              <a:t>10μA</a:t>
            </a:r>
            <a:endParaRPr lang="ja-JP" altLang="ja-JP" sz="1600" dirty="0">
              <a:solidFill>
                <a:srgbClr val="FF0000"/>
              </a:solidFill>
            </a:endParaRPr>
          </a:p>
        </p:txBody>
      </p:sp>
      <p:sp>
        <p:nvSpPr>
          <p:cNvPr id="201" name="テキスト ボックス 200"/>
          <p:cNvSpPr txBox="1"/>
          <p:nvPr/>
        </p:nvSpPr>
        <p:spPr>
          <a:xfrm>
            <a:off x="3480865" y="3705552"/>
            <a:ext cx="728493" cy="338554"/>
          </a:xfrm>
          <a:prstGeom prst="rect">
            <a:avLst/>
          </a:prstGeom>
          <a:noFill/>
        </p:spPr>
        <p:txBody>
          <a:bodyPr wrap="square" rtlCol="0">
            <a:spAutoFit/>
          </a:bodyPr>
          <a:lstStyle/>
          <a:p>
            <a:r>
              <a:rPr lang="en-US" altLang="ja-JP" sz="1600" dirty="0">
                <a:solidFill>
                  <a:srgbClr val="FF0000"/>
                </a:solidFill>
              </a:rPr>
              <a:t>440</a:t>
            </a:r>
            <a:r>
              <a:rPr lang="en-US" altLang="ja-JP" sz="1600" dirty="0" smtClean="0">
                <a:solidFill>
                  <a:srgbClr val="FF0000"/>
                </a:solidFill>
              </a:rPr>
              <a:t>kΩ</a:t>
            </a:r>
            <a:endParaRPr lang="ja-JP" altLang="ja-JP" sz="1600" dirty="0">
              <a:solidFill>
                <a:srgbClr val="FF0000"/>
              </a:solidFill>
            </a:endParaRPr>
          </a:p>
        </p:txBody>
      </p:sp>
      <p:cxnSp>
        <p:nvCxnSpPr>
          <p:cNvPr id="204" name="直線コネクタ 203"/>
          <p:cNvCxnSpPr/>
          <p:nvPr/>
        </p:nvCxnSpPr>
        <p:spPr>
          <a:xfrm flipH="1" flipV="1">
            <a:off x="7024451" y="685479"/>
            <a:ext cx="883659" cy="1768524"/>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5" name="テキスト ボックス 204"/>
          <p:cNvSpPr txBox="1"/>
          <p:nvPr/>
        </p:nvSpPr>
        <p:spPr>
          <a:xfrm>
            <a:off x="185746" y="4008514"/>
            <a:ext cx="2351924" cy="830997"/>
          </a:xfrm>
          <a:prstGeom prst="rect">
            <a:avLst/>
          </a:prstGeom>
          <a:noFill/>
        </p:spPr>
        <p:txBody>
          <a:bodyPr wrap="square" rtlCol="0">
            <a:spAutoFit/>
          </a:bodyPr>
          <a:lstStyle/>
          <a:p>
            <a:r>
              <a:rPr lang="ja-JP" altLang="en-US" sz="2400" dirty="0">
                <a:solidFill>
                  <a:srgbClr val="FF0000"/>
                </a:solidFill>
              </a:rPr>
              <a:t>電圧</a:t>
            </a:r>
            <a:r>
              <a:rPr lang="ja-JP" altLang="en-US" sz="2400" dirty="0" smtClean="0">
                <a:solidFill>
                  <a:srgbClr val="FF0000"/>
                </a:solidFill>
              </a:rPr>
              <a:t>増幅度　</a:t>
            </a:r>
            <a:r>
              <a:rPr lang="en-US" altLang="ja-JP" sz="2400" dirty="0" smtClean="0">
                <a:solidFill>
                  <a:srgbClr val="FF0000"/>
                </a:solidFill>
              </a:rPr>
              <a:t>A</a:t>
            </a:r>
            <a:r>
              <a:rPr lang="en-US" altLang="ja-JP" sz="24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ja-JP" altLang="en-US" sz="2400" dirty="0" smtClean="0">
                <a:solidFill>
                  <a:srgbClr val="FF0000"/>
                </a:solidFill>
                <a:latin typeface="Times New Roman" panose="02020603050405020304" pitchFamily="18" charset="0"/>
                <a:cs typeface="Times New Roman" panose="02020603050405020304" pitchFamily="18" charset="0"/>
              </a:rPr>
              <a:t>１０</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7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fade">
                                      <p:cBhvr>
                                        <p:cTn id="13" dur="500"/>
                                        <p:tgtEl>
                                          <p:spTgt spid="185"/>
                                        </p:tgtEl>
                                      </p:cBhvr>
                                    </p:animEffect>
                                  </p:childTnLst>
                                </p:cTn>
                              </p:par>
                              <p:par>
                                <p:cTn id="14" presetID="10" presetClass="entr" presetSubtype="0" fill="hold" nodeType="withEffect">
                                  <p:stCondLst>
                                    <p:cond delay="0"/>
                                  </p:stCondLst>
                                  <p:childTnLst>
                                    <p:set>
                                      <p:cBhvr>
                                        <p:cTn id="15" dur="1" fill="hold">
                                          <p:stCondLst>
                                            <p:cond delay="0"/>
                                          </p:stCondLst>
                                        </p:cTn>
                                        <p:tgtEl>
                                          <p:spTgt spid="188"/>
                                        </p:tgtEl>
                                        <p:attrNameLst>
                                          <p:attrName>style.visibility</p:attrName>
                                        </p:attrNameLst>
                                      </p:cBhvr>
                                      <p:to>
                                        <p:strVal val="visible"/>
                                      </p:to>
                                    </p:set>
                                    <p:animEffect transition="in" filter="fade">
                                      <p:cBhvr>
                                        <p:cTn id="16" dur="500"/>
                                        <p:tgtEl>
                                          <p:spTgt spid="1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500"/>
                                        <p:tgtEl>
                                          <p:spTgt spid="18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1"/>
                                        </p:tgtEl>
                                        <p:attrNameLst>
                                          <p:attrName>style.visibility</p:attrName>
                                        </p:attrNameLst>
                                      </p:cBhvr>
                                      <p:to>
                                        <p:strVal val="visible"/>
                                      </p:to>
                                    </p:set>
                                    <p:animEffect transition="in" filter="fade">
                                      <p:cBhvr>
                                        <p:cTn id="25" dur="500"/>
                                        <p:tgtEl>
                                          <p:spTgt spid="19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1"/>
                                        </p:tgtEl>
                                        <p:attrNameLst>
                                          <p:attrName>style.visibility</p:attrName>
                                        </p:attrNameLst>
                                      </p:cBhvr>
                                      <p:to>
                                        <p:strVal val="visible"/>
                                      </p:to>
                                    </p:set>
                                    <p:animEffect transition="in" filter="fade">
                                      <p:cBhvr>
                                        <p:cTn id="30" dur="500"/>
                                        <p:tgtEl>
                                          <p:spTgt spid="2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3"/>
                                        </p:tgtEl>
                                        <p:attrNameLst>
                                          <p:attrName>style.visibility</p:attrName>
                                        </p:attrNameLst>
                                      </p:cBhvr>
                                      <p:to>
                                        <p:strVal val="visible"/>
                                      </p:to>
                                    </p:set>
                                    <p:animEffect transition="in" filter="fade">
                                      <p:cBhvr>
                                        <p:cTn id="33" dur="500"/>
                                        <p:tgtEl>
                                          <p:spTgt spid="19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4"/>
                                        </p:tgtEl>
                                        <p:attrNameLst>
                                          <p:attrName>style.visibility</p:attrName>
                                        </p:attrNameLst>
                                      </p:cBhvr>
                                      <p:to>
                                        <p:strVal val="visible"/>
                                      </p:to>
                                    </p:set>
                                    <p:animEffect transition="in" filter="fade">
                                      <p:cBhvr>
                                        <p:cTn id="36" dur="500"/>
                                        <p:tgtEl>
                                          <p:spTgt spid="19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animEffect transition="in" filter="fade">
                                      <p:cBhvr>
                                        <p:cTn id="39" dur="500"/>
                                        <p:tgtEl>
                                          <p:spTgt spid="19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4"/>
                                        </p:tgtEl>
                                        <p:attrNameLst>
                                          <p:attrName>style.visibility</p:attrName>
                                        </p:attrNameLst>
                                      </p:cBhvr>
                                      <p:to>
                                        <p:strVal val="visible"/>
                                      </p:to>
                                    </p:set>
                                    <p:animEffect transition="in" filter="fade">
                                      <p:cBhvr>
                                        <p:cTn id="44" dur="500"/>
                                        <p:tgtEl>
                                          <p:spTgt spid="20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
                                        </p:tgtEl>
                                        <p:attrNameLst>
                                          <p:attrName>style.visibility</p:attrName>
                                        </p:attrNameLst>
                                      </p:cBhvr>
                                      <p:to>
                                        <p:strVal val="visible"/>
                                      </p:to>
                                    </p:set>
                                    <p:animEffect transition="in" filter="fade">
                                      <p:cBhvr>
                                        <p:cTn id="4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4" grpId="0"/>
      <p:bldP spid="185" grpId="0"/>
      <p:bldP spid="189" grpId="0" animBg="1"/>
      <p:bldP spid="190" grpId="0" animBg="1"/>
      <p:bldP spid="191" grpId="0" animBg="1"/>
      <p:bldP spid="192" grpId="0"/>
      <p:bldP spid="193" grpId="0"/>
      <p:bldP spid="194" grpId="0"/>
      <p:bldP spid="201" grpId="0"/>
      <p:bldP spid="20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組</a:t>
            </a:r>
            <a:r>
              <a:rPr lang="ja-JP" altLang="en-US" sz="2400" dirty="0">
                <a:solidFill>
                  <a:srgbClr val="FF0000"/>
                </a:solidFill>
              </a:rPr>
              <a:t>み</a:t>
            </a:r>
            <a:r>
              <a:rPr lang="ja-JP" altLang="en-US" sz="2400" dirty="0" smtClean="0">
                <a:solidFill>
                  <a:srgbClr val="FF0000"/>
                </a:solidFill>
              </a:rPr>
              <a:t>合せバイアス回路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93" name="グループ化 192"/>
          <p:cNvGrpSpPr/>
          <p:nvPr/>
        </p:nvGrpSpPr>
        <p:grpSpPr>
          <a:xfrm>
            <a:off x="3534412" y="5145"/>
            <a:ext cx="2931069" cy="3053041"/>
            <a:chOff x="3534412" y="183384"/>
            <a:chExt cx="2931069" cy="3053041"/>
          </a:xfrm>
        </p:grpSpPr>
        <p:sp>
          <p:nvSpPr>
            <p:cNvPr id="194" name="テキスト ボックス 193"/>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195" name="直線コネクタ 194"/>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199" name="テキスト ボックス 198"/>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200" name="直線コネクタ 199"/>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3" name="テキスト ボックス 222"/>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224" name="テキスト ボックス 223"/>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225" name="テキスト ボックス 224"/>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226" name="テキスト ボックス 225"/>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7" name="テキスト ボックス 226"/>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8" name="テキスト ボックス 227"/>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229" name="テキスト ボックス 228"/>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230" name="テキスト ボックス 229"/>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231" name="テキスト ボックス 230"/>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32" name="テキスト ボックス 231"/>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33" name="テキスト ボックス 232"/>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34" name="テキスト ボックス 233"/>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235" name="グループ化 234"/>
          <p:cNvGrpSpPr/>
          <p:nvPr/>
        </p:nvGrpSpPr>
        <p:grpSpPr>
          <a:xfrm>
            <a:off x="281118" y="-48050"/>
            <a:ext cx="3581796" cy="3092709"/>
            <a:chOff x="281118" y="130189"/>
            <a:chExt cx="3581796" cy="3092709"/>
          </a:xfrm>
        </p:grpSpPr>
        <p:cxnSp>
          <p:nvCxnSpPr>
            <p:cNvPr id="236" name="直線コネクタ 235"/>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円弧 236"/>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8" name="直線コネクタ 237"/>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a:endCxn id="237"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1" name="テキスト ボックス 240"/>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242" name="テキスト ボックス 241"/>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43" name="テキスト ボックス 242"/>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244" name="直線コネクタ 243"/>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259" name="テキスト ボックス 258"/>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260" name="テキスト ボックス 259"/>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261" name="テキスト ボックス 260"/>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69" name="テキスト ボックス 268"/>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277" name="テキスト ボックス 276"/>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279" name="テキスト ボックス 27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280" name="テキスト ボックス 27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281" name="テキスト ボックス 28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82" name="テキスト ボックス 28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83" name="テキスト ボックス 282"/>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284" name="テキスト ボックス 283"/>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85" name="テキスト ボックス 284"/>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86" name="グループ化 285"/>
          <p:cNvGrpSpPr/>
          <p:nvPr/>
        </p:nvGrpSpPr>
        <p:grpSpPr>
          <a:xfrm>
            <a:off x="6407170" y="5145"/>
            <a:ext cx="2873404" cy="4359959"/>
            <a:chOff x="6407170" y="183384"/>
            <a:chExt cx="2873404" cy="4359959"/>
          </a:xfrm>
        </p:grpSpPr>
        <p:sp>
          <p:nvSpPr>
            <p:cNvPr id="287" name="テキスト ボックス 286"/>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288" name="直線コネクタ 287"/>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1" name="テキスト ボックス 290"/>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292" name="テキスト ボックス 291"/>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293" name="直線コネクタ 292"/>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2" name="テキスト ボックス 311"/>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13" name="テキスト ボックス 312"/>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14" name="テキスト ボックス 313"/>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15" name="テキスト ボックス 314"/>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6" name="テキスト ボックス 315"/>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7" name="テキスト ボックス 316"/>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318" name="テキスト ボックス 317"/>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319" name="テキスト ボックス 318"/>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320" name="テキスト ボックス 319"/>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21" name="テキスト ボックス 320"/>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322" name="円弧 321"/>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3" name="円弧 322"/>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4" name="直線コネクタ 323"/>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a:stCxn id="331"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7" name="テキスト ボックス 326"/>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28" name="テキスト ボックス 327"/>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29" name="テキスト ボックス 328"/>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30" name="円弧 329"/>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1" name="円弧 330"/>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5" name="テキスト ボックス 334"/>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36" name="テキスト ボックス 335"/>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337" name="テキスト ボックス 336"/>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189" name="テキスト ボックス 188"/>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90" name="テキスト ボックス 189"/>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191" name="テキスト ボックス 190"/>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cxnSp>
        <p:nvCxnSpPr>
          <p:cNvPr id="192" name="直線コネクタ 191"/>
          <p:cNvCxnSpPr/>
          <p:nvPr/>
        </p:nvCxnSpPr>
        <p:spPr>
          <a:xfrm flipH="1" flipV="1">
            <a:off x="7036278" y="1588580"/>
            <a:ext cx="1303640" cy="88642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1" name="円/楕円 200"/>
          <p:cNvSpPr/>
          <p:nvPr/>
        </p:nvSpPr>
        <p:spPr>
          <a:xfrm>
            <a:off x="7628235" y="1963440"/>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4" name="円/楕円 203"/>
          <p:cNvSpPr/>
          <p:nvPr/>
        </p:nvSpPr>
        <p:spPr>
          <a:xfrm>
            <a:off x="2167690" y="1939084"/>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5" name="円/楕円 204"/>
          <p:cNvSpPr/>
          <p:nvPr/>
        </p:nvSpPr>
        <p:spPr>
          <a:xfrm>
            <a:off x="4591944" y="19856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0" name="Line 4"/>
          <p:cNvSpPr>
            <a:spLocks noChangeShapeType="1"/>
          </p:cNvSpPr>
          <p:nvPr/>
        </p:nvSpPr>
        <p:spPr bwMode="auto">
          <a:xfrm>
            <a:off x="5530233" y="649306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17" name="直線コネクタ 216"/>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19" name="直線コネクタ 218"/>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20" name="直線コネクタ 219"/>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51" name="直線コネクタ 250"/>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52" name="直線コネクタ 251"/>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53" name="直線コネクタ 252"/>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54" name="直線コネクタ 253"/>
          <p:cNvCxnSpPr/>
          <p:nvPr/>
        </p:nvCxnSpPr>
        <p:spPr>
          <a:xfrm flipH="1">
            <a:off x="5519247" y="6752142"/>
            <a:ext cx="2509485" cy="0"/>
          </a:xfrm>
          <a:prstGeom prst="line">
            <a:avLst/>
          </a:prstGeom>
        </p:spPr>
        <p:style>
          <a:lnRef idx="2">
            <a:schemeClr val="dk1"/>
          </a:lnRef>
          <a:fillRef idx="1">
            <a:schemeClr val="lt1"/>
          </a:fillRef>
          <a:effectRef idx="0">
            <a:schemeClr val="dk1"/>
          </a:effectRef>
          <a:fontRef idx="minor">
            <a:schemeClr val="dk1"/>
          </a:fontRef>
        </p:style>
      </p:cxnSp>
      <p:sp>
        <p:nvSpPr>
          <p:cNvPr id="262" name="テキスト ボックス 261"/>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263" name="グループ化 262"/>
          <p:cNvGrpSpPr/>
          <p:nvPr/>
        </p:nvGrpSpPr>
        <p:grpSpPr>
          <a:xfrm>
            <a:off x="5417010" y="3388208"/>
            <a:ext cx="225618" cy="677030"/>
            <a:chOff x="539552" y="3429001"/>
            <a:chExt cx="299722" cy="899401"/>
          </a:xfrm>
        </p:grpSpPr>
        <p:sp>
          <p:nvSpPr>
            <p:cNvPr id="26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2"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74" name="直線コネクタ 273"/>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75"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6" name="グループ化 275"/>
          <p:cNvGrpSpPr/>
          <p:nvPr/>
        </p:nvGrpSpPr>
        <p:grpSpPr>
          <a:xfrm>
            <a:off x="4213656" y="3388208"/>
            <a:ext cx="225618" cy="677030"/>
            <a:chOff x="539552" y="3429001"/>
            <a:chExt cx="299722" cy="899401"/>
          </a:xfrm>
        </p:grpSpPr>
        <p:sp>
          <p:nvSpPr>
            <p:cNvPr id="27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6"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テキスト ボックス 306"/>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308" name="グループ化 307"/>
          <p:cNvGrpSpPr/>
          <p:nvPr/>
        </p:nvGrpSpPr>
        <p:grpSpPr>
          <a:xfrm>
            <a:off x="5417010" y="5816037"/>
            <a:ext cx="225618" cy="677030"/>
            <a:chOff x="539552" y="3429001"/>
            <a:chExt cx="299722" cy="899401"/>
          </a:xfrm>
        </p:grpSpPr>
        <p:sp>
          <p:nvSpPr>
            <p:cNvPr id="30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28" name="テキスト ボックス 427"/>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29"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30" name="直線コネクタ 429"/>
          <p:cNvCxnSpPr/>
          <p:nvPr/>
        </p:nvCxnSpPr>
        <p:spPr>
          <a:xfrm flipH="1">
            <a:off x="5501328" y="3151743"/>
            <a:ext cx="2492457" cy="0"/>
          </a:xfrm>
          <a:prstGeom prst="line">
            <a:avLst/>
          </a:prstGeom>
        </p:spPr>
        <p:style>
          <a:lnRef idx="2">
            <a:schemeClr val="dk1"/>
          </a:lnRef>
          <a:fillRef idx="1">
            <a:schemeClr val="lt1"/>
          </a:fillRef>
          <a:effectRef idx="0">
            <a:schemeClr val="dk1"/>
          </a:effectRef>
          <a:fontRef idx="minor">
            <a:schemeClr val="dk1"/>
          </a:fontRef>
        </p:style>
      </p:cxnSp>
      <p:cxnSp>
        <p:nvCxnSpPr>
          <p:cNvPr id="431" name="直線コネクタ 430"/>
          <p:cNvCxnSpPr/>
          <p:nvPr/>
        </p:nvCxnSpPr>
        <p:spPr>
          <a:xfrm flipH="1">
            <a:off x="4300292" y="3149096"/>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32" name="直線コネクタ 431"/>
          <p:cNvCxnSpPr/>
          <p:nvPr/>
        </p:nvCxnSpPr>
        <p:spPr>
          <a:xfrm>
            <a:off x="4852775" y="3141526"/>
            <a:ext cx="0" cy="1126183"/>
          </a:xfrm>
          <a:prstGeom prst="line">
            <a:avLst/>
          </a:prstGeom>
        </p:spPr>
        <p:style>
          <a:lnRef idx="2">
            <a:schemeClr val="dk1"/>
          </a:lnRef>
          <a:fillRef idx="1">
            <a:schemeClr val="lt1"/>
          </a:fillRef>
          <a:effectRef idx="0">
            <a:schemeClr val="dk1"/>
          </a:effectRef>
          <a:fontRef idx="minor">
            <a:schemeClr val="dk1"/>
          </a:fontRef>
        </p:style>
      </p:cxnSp>
      <p:cxnSp>
        <p:nvCxnSpPr>
          <p:cNvPr id="433" name="直線コネクタ 432"/>
          <p:cNvCxnSpPr/>
          <p:nvPr/>
        </p:nvCxnSpPr>
        <p:spPr>
          <a:xfrm flipH="1">
            <a:off x="4840146" y="4267709"/>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434" name="Line 4"/>
          <p:cNvSpPr>
            <a:spLocks noChangeShapeType="1"/>
          </p:cNvSpPr>
          <p:nvPr/>
        </p:nvSpPr>
        <p:spPr bwMode="auto">
          <a:xfrm>
            <a:off x="5527916" y="3141526"/>
            <a:ext cx="0" cy="2466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円/楕円 434"/>
          <p:cNvSpPr/>
          <p:nvPr/>
        </p:nvSpPr>
        <p:spPr>
          <a:xfrm>
            <a:off x="3052798"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36" name="直線コネクタ 435"/>
          <p:cNvCxnSpPr/>
          <p:nvPr/>
        </p:nvCxnSpPr>
        <p:spPr>
          <a:xfrm>
            <a:off x="369254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37" name="直線コネクタ 436"/>
          <p:cNvCxnSpPr/>
          <p:nvPr/>
        </p:nvCxnSpPr>
        <p:spPr>
          <a:xfrm>
            <a:off x="3823893"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38" name="直線コネクタ 437"/>
          <p:cNvCxnSpPr/>
          <p:nvPr/>
        </p:nvCxnSpPr>
        <p:spPr>
          <a:xfrm flipH="1">
            <a:off x="3823894"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439" name="直線コネクタ 438"/>
          <p:cNvCxnSpPr/>
          <p:nvPr/>
        </p:nvCxnSpPr>
        <p:spPr>
          <a:xfrm flipH="1">
            <a:off x="3197330" y="489510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440" name="直線コネクタ 439"/>
          <p:cNvCxnSpPr/>
          <p:nvPr/>
        </p:nvCxnSpPr>
        <p:spPr>
          <a:xfrm flipH="1">
            <a:off x="3196814" y="6748241"/>
            <a:ext cx="2322433"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441" name="円/楕円 440"/>
          <p:cNvSpPr/>
          <p:nvPr/>
        </p:nvSpPr>
        <p:spPr>
          <a:xfrm>
            <a:off x="3052798" y="667294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2"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43" name="直線コネクタ 442"/>
          <p:cNvCxnSpPr/>
          <p:nvPr/>
        </p:nvCxnSpPr>
        <p:spPr>
          <a:xfrm>
            <a:off x="6031457"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44" name="直線コネクタ 443"/>
          <p:cNvCxnSpPr/>
          <p:nvPr/>
        </p:nvCxnSpPr>
        <p:spPr>
          <a:xfrm>
            <a:off x="6162803"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45" name="直線コネクタ 444"/>
          <p:cNvCxnSpPr/>
          <p:nvPr/>
        </p:nvCxnSpPr>
        <p:spPr>
          <a:xfrm flipH="1">
            <a:off x="5516943" y="4267709"/>
            <a:ext cx="495217" cy="0"/>
          </a:xfrm>
          <a:prstGeom prst="line">
            <a:avLst/>
          </a:prstGeom>
        </p:spPr>
        <p:style>
          <a:lnRef idx="2">
            <a:schemeClr val="dk1"/>
          </a:lnRef>
          <a:fillRef idx="1">
            <a:schemeClr val="lt1"/>
          </a:fillRef>
          <a:effectRef idx="0">
            <a:schemeClr val="dk1"/>
          </a:effectRef>
          <a:fontRef idx="minor">
            <a:schemeClr val="dk1"/>
          </a:fontRef>
        </p:style>
      </p:cxnSp>
      <p:sp>
        <p:nvSpPr>
          <p:cNvPr id="446" name="Line 6"/>
          <p:cNvSpPr>
            <a:spLocks noChangeShapeType="1"/>
          </p:cNvSpPr>
          <p:nvPr/>
        </p:nvSpPr>
        <p:spPr bwMode="auto">
          <a:xfrm rot="10800000">
            <a:off x="7181463"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テキスト ボックス 446"/>
          <p:cNvSpPr txBox="1"/>
          <p:nvPr/>
        </p:nvSpPr>
        <p:spPr>
          <a:xfrm>
            <a:off x="6991332" y="523235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48" name="直線コネクタ 447"/>
          <p:cNvCxnSpPr/>
          <p:nvPr/>
        </p:nvCxnSpPr>
        <p:spPr>
          <a:xfrm flipH="1">
            <a:off x="6159562" y="4268137"/>
            <a:ext cx="531465" cy="0"/>
          </a:xfrm>
          <a:prstGeom prst="line">
            <a:avLst/>
          </a:prstGeom>
        </p:spPr>
        <p:style>
          <a:lnRef idx="2">
            <a:schemeClr val="dk1"/>
          </a:lnRef>
          <a:fillRef idx="1">
            <a:schemeClr val="lt1"/>
          </a:fillRef>
          <a:effectRef idx="0">
            <a:schemeClr val="dk1"/>
          </a:effectRef>
          <a:fontRef idx="minor">
            <a:schemeClr val="dk1"/>
          </a:fontRef>
        </p:style>
      </p:cxnSp>
      <p:sp>
        <p:nvSpPr>
          <p:cNvPr id="449" name="Line 6"/>
          <p:cNvSpPr>
            <a:spLocks noChangeShapeType="1"/>
          </p:cNvSpPr>
          <p:nvPr/>
        </p:nvSpPr>
        <p:spPr bwMode="auto">
          <a:xfrm rot="10800000">
            <a:off x="3161763" y="50371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テキスト ボックス 449"/>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grpSp>
        <p:nvGrpSpPr>
          <p:cNvPr id="451" name="グループ化 450"/>
          <p:cNvGrpSpPr/>
          <p:nvPr/>
        </p:nvGrpSpPr>
        <p:grpSpPr>
          <a:xfrm rot="16200000">
            <a:off x="5965784" y="5986224"/>
            <a:ext cx="131346" cy="401702"/>
            <a:chOff x="6108385" y="4273379"/>
            <a:chExt cx="131346" cy="401702"/>
          </a:xfrm>
        </p:grpSpPr>
        <p:cxnSp>
          <p:nvCxnSpPr>
            <p:cNvPr id="452" name="直線コネクタ 451"/>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53" name="直線コネクタ 452"/>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454" name="直線コネクタ 453"/>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55"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59" name="グループ化 458"/>
          <p:cNvGrpSpPr/>
          <p:nvPr/>
        </p:nvGrpSpPr>
        <p:grpSpPr>
          <a:xfrm>
            <a:off x="6578630" y="5013176"/>
            <a:ext cx="225618" cy="677030"/>
            <a:chOff x="539552" y="3429001"/>
            <a:chExt cx="299722" cy="899401"/>
          </a:xfrm>
        </p:grpSpPr>
        <p:sp>
          <p:nvSpPr>
            <p:cNvPr id="46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67" name="テキスト ボックス 466"/>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68" name="テキスト ボックス 467"/>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69" name="テキスト ボックス 468"/>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70" name="テキスト ボックス 469"/>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471" name="テキスト ボックス 470"/>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72" name="テキスト ボックス 471"/>
          <p:cNvSpPr txBox="1"/>
          <p:nvPr/>
        </p:nvSpPr>
        <p:spPr>
          <a:xfrm>
            <a:off x="5099125" y="5449580"/>
            <a:ext cx="546738" cy="338554"/>
          </a:xfrm>
          <a:prstGeom prst="rect">
            <a:avLst/>
          </a:prstGeom>
          <a:noFill/>
        </p:spPr>
        <p:txBody>
          <a:bodyPr wrap="square" rtlCol="0">
            <a:spAutoFit/>
          </a:bodyPr>
          <a:lstStyle/>
          <a:p>
            <a:r>
              <a:rPr lang="en-US" altLang="ja-JP" sz="1600" dirty="0" smtClean="0">
                <a:solidFill>
                  <a:srgbClr val="FF0000"/>
                </a:solidFill>
              </a:rPr>
              <a:t>1V</a:t>
            </a:r>
            <a:endParaRPr lang="ja-JP" altLang="ja-JP" sz="1600" dirty="0">
              <a:solidFill>
                <a:srgbClr val="FF0000"/>
              </a:solidFill>
            </a:endParaRPr>
          </a:p>
        </p:txBody>
      </p:sp>
      <p:sp>
        <p:nvSpPr>
          <p:cNvPr id="473" name="テキスト ボックス 472"/>
          <p:cNvSpPr txBox="1"/>
          <p:nvPr/>
        </p:nvSpPr>
        <p:spPr>
          <a:xfrm>
            <a:off x="4046994" y="4942713"/>
            <a:ext cx="741030" cy="338554"/>
          </a:xfrm>
          <a:prstGeom prst="rect">
            <a:avLst/>
          </a:prstGeom>
          <a:noFill/>
        </p:spPr>
        <p:txBody>
          <a:bodyPr wrap="square" rtlCol="0">
            <a:spAutoFit/>
          </a:bodyPr>
          <a:lstStyle/>
          <a:p>
            <a:r>
              <a:rPr lang="en-US" altLang="ja-JP" sz="1600" dirty="0" smtClean="0">
                <a:solidFill>
                  <a:srgbClr val="FF0000"/>
                </a:solidFill>
              </a:rPr>
              <a:t>1.</a:t>
            </a:r>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74" name="テキスト ボックス 473"/>
          <p:cNvSpPr txBox="1"/>
          <p:nvPr/>
        </p:nvSpPr>
        <p:spPr>
          <a:xfrm>
            <a:off x="4474205" y="4562785"/>
            <a:ext cx="632226" cy="338554"/>
          </a:xfrm>
          <a:prstGeom prst="rect">
            <a:avLst/>
          </a:prstGeom>
          <a:noFill/>
        </p:spPr>
        <p:txBody>
          <a:bodyPr wrap="square" rtlCol="0">
            <a:spAutoFit/>
          </a:bodyPr>
          <a:lstStyle/>
          <a:p>
            <a:r>
              <a:rPr lang="en-US" altLang="ja-JP" sz="1600" dirty="0" smtClean="0">
                <a:solidFill>
                  <a:srgbClr val="FF0000"/>
                </a:solidFill>
              </a:rPr>
              <a:t>10μA</a:t>
            </a:r>
            <a:endParaRPr lang="ja-JP" altLang="ja-JP" sz="1600" dirty="0">
              <a:solidFill>
                <a:srgbClr val="FF0000"/>
              </a:solidFill>
            </a:endParaRPr>
          </a:p>
        </p:txBody>
      </p:sp>
      <p:sp>
        <p:nvSpPr>
          <p:cNvPr id="475" name="テキスト ボックス 474"/>
          <p:cNvSpPr txBox="1"/>
          <p:nvPr/>
        </p:nvSpPr>
        <p:spPr>
          <a:xfrm>
            <a:off x="5508104" y="3929583"/>
            <a:ext cx="546738" cy="338554"/>
          </a:xfrm>
          <a:prstGeom prst="rect">
            <a:avLst/>
          </a:prstGeom>
          <a:noFill/>
        </p:spPr>
        <p:txBody>
          <a:bodyPr wrap="square" rtlCol="0">
            <a:spAutoFit/>
          </a:bodyPr>
          <a:lstStyle/>
          <a:p>
            <a:r>
              <a:rPr lang="en-US" altLang="ja-JP" sz="1600" dirty="0" smtClean="0">
                <a:solidFill>
                  <a:srgbClr val="FF0000"/>
                </a:solidFill>
              </a:rPr>
              <a:t>4V</a:t>
            </a:r>
            <a:endParaRPr lang="ja-JP" altLang="ja-JP" sz="1600" dirty="0">
              <a:solidFill>
                <a:srgbClr val="FF0000"/>
              </a:solidFill>
            </a:endParaRPr>
          </a:p>
        </p:txBody>
      </p:sp>
      <p:sp>
        <p:nvSpPr>
          <p:cNvPr id="476" name="テキスト ボックス 475"/>
          <p:cNvSpPr txBox="1"/>
          <p:nvPr/>
        </p:nvSpPr>
        <p:spPr>
          <a:xfrm>
            <a:off x="3563888" y="3670147"/>
            <a:ext cx="741030" cy="338554"/>
          </a:xfrm>
          <a:prstGeom prst="rect">
            <a:avLst/>
          </a:prstGeom>
          <a:noFill/>
        </p:spPr>
        <p:txBody>
          <a:bodyPr wrap="square" rtlCol="0">
            <a:spAutoFit/>
          </a:bodyPr>
          <a:lstStyle/>
          <a:p>
            <a:r>
              <a:rPr lang="en-US" altLang="ja-JP" sz="1600" dirty="0" smtClean="0">
                <a:solidFill>
                  <a:srgbClr val="FF0000"/>
                </a:solidFill>
              </a:rPr>
              <a:t>240kΩ</a:t>
            </a:r>
            <a:endParaRPr lang="ja-JP" altLang="ja-JP" sz="1600" dirty="0">
              <a:solidFill>
                <a:srgbClr val="FF0000"/>
              </a:solidFill>
            </a:endParaRPr>
          </a:p>
        </p:txBody>
      </p:sp>
      <p:cxnSp>
        <p:nvCxnSpPr>
          <p:cNvPr id="479" name="直線コネクタ 478"/>
          <p:cNvCxnSpPr/>
          <p:nvPr/>
        </p:nvCxnSpPr>
        <p:spPr>
          <a:xfrm flipH="1" flipV="1">
            <a:off x="7024451" y="685479"/>
            <a:ext cx="883659" cy="1768524"/>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480" name="テキスト ボックス 479"/>
          <p:cNvSpPr txBox="1"/>
          <p:nvPr/>
        </p:nvSpPr>
        <p:spPr>
          <a:xfrm>
            <a:off x="185746" y="4008514"/>
            <a:ext cx="2351924" cy="830997"/>
          </a:xfrm>
          <a:prstGeom prst="rect">
            <a:avLst/>
          </a:prstGeom>
          <a:noFill/>
        </p:spPr>
        <p:txBody>
          <a:bodyPr wrap="square" rtlCol="0">
            <a:spAutoFit/>
          </a:bodyPr>
          <a:lstStyle/>
          <a:p>
            <a:r>
              <a:rPr lang="ja-JP" altLang="en-US" sz="2400" dirty="0">
                <a:solidFill>
                  <a:srgbClr val="FF0000"/>
                </a:solidFill>
              </a:rPr>
              <a:t>電圧</a:t>
            </a:r>
            <a:r>
              <a:rPr lang="ja-JP" altLang="en-US" sz="2400" dirty="0" smtClean="0">
                <a:solidFill>
                  <a:srgbClr val="FF0000"/>
                </a:solidFill>
              </a:rPr>
              <a:t>増幅度　</a:t>
            </a:r>
            <a:r>
              <a:rPr lang="en-US" altLang="ja-JP" sz="2400" dirty="0" smtClean="0">
                <a:solidFill>
                  <a:srgbClr val="FF0000"/>
                </a:solidFill>
              </a:rPr>
              <a:t>A</a:t>
            </a:r>
            <a:r>
              <a:rPr lang="en-US" altLang="ja-JP" sz="24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ja-JP" altLang="en-US" sz="2400" dirty="0" smtClean="0">
                <a:solidFill>
                  <a:srgbClr val="FF0000"/>
                </a:solidFill>
                <a:latin typeface="Times New Roman" panose="02020603050405020304" pitchFamily="18" charset="0"/>
                <a:cs typeface="Times New Roman" panose="02020603050405020304" pitchFamily="18" charset="0"/>
              </a:rPr>
              <a:t>１０</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6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500"/>
                                        <p:tgtEl>
                                          <p:spTgt spid="1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fade">
                                      <p:cBhvr>
                                        <p:cTn id="13" dur="500"/>
                                        <p:tgtEl>
                                          <p:spTgt spid="191"/>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500"/>
                                        <p:tgtEl>
                                          <p:spTgt spid="1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500"/>
                                        <p:tgtEl>
                                          <p:spTgt spid="20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3"/>
                                        </p:tgtEl>
                                        <p:attrNameLst>
                                          <p:attrName>style.visibility</p:attrName>
                                        </p:attrNameLst>
                                      </p:cBhvr>
                                      <p:to>
                                        <p:strVal val="visible"/>
                                      </p:to>
                                    </p:set>
                                    <p:animEffect transition="in" filter="fade">
                                      <p:cBhvr>
                                        <p:cTn id="30" dur="500"/>
                                        <p:tgtEl>
                                          <p:spTgt spid="47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4"/>
                                        </p:tgtEl>
                                        <p:attrNameLst>
                                          <p:attrName>style.visibility</p:attrName>
                                        </p:attrNameLst>
                                      </p:cBhvr>
                                      <p:to>
                                        <p:strVal val="visible"/>
                                      </p:to>
                                    </p:set>
                                    <p:animEffect transition="in" filter="fade">
                                      <p:cBhvr>
                                        <p:cTn id="33" dur="500"/>
                                        <p:tgtEl>
                                          <p:spTgt spid="47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2"/>
                                        </p:tgtEl>
                                        <p:attrNameLst>
                                          <p:attrName>style.visibility</p:attrName>
                                        </p:attrNameLst>
                                      </p:cBhvr>
                                      <p:to>
                                        <p:strVal val="visible"/>
                                      </p:to>
                                    </p:set>
                                    <p:animEffect transition="in" filter="fade">
                                      <p:cBhvr>
                                        <p:cTn id="36" dur="500"/>
                                        <p:tgtEl>
                                          <p:spTgt spid="4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5"/>
                                        </p:tgtEl>
                                        <p:attrNameLst>
                                          <p:attrName>style.visibility</p:attrName>
                                        </p:attrNameLst>
                                      </p:cBhvr>
                                      <p:to>
                                        <p:strVal val="visible"/>
                                      </p:to>
                                    </p:set>
                                    <p:animEffect transition="in" filter="fade">
                                      <p:cBhvr>
                                        <p:cTn id="39" dur="500"/>
                                        <p:tgtEl>
                                          <p:spTgt spid="47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6"/>
                                        </p:tgtEl>
                                        <p:attrNameLst>
                                          <p:attrName>style.visibility</p:attrName>
                                        </p:attrNameLst>
                                      </p:cBhvr>
                                      <p:to>
                                        <p:strVal val="visible"/>
                                      </p:to>
                                    </p:set>
                                    <p:animEffect transition="in" filter="fade">
                                      <p:cBhvr>
                                        <p:cTn id="42" dur="500"/>
                                        <p:tgtEl>
                                          <p:spTgt spid="4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9"/>
                                        </p:tgtEl>
                                        <p:attrNameLst>
                                          <p:attrName>style.visibility</p:attrName>
                                        </p:attrNameLst>
                                      </p:cBhvr>
                                      <p:to>
                                        <p:strVal val="visible"/>
                                      </p:to>
                                    </p:set>
                                    <p:animEffect transition="in" filter="fade">
                                      <p:cBhvr>
                                        <p:cTn id="47" dur="500"/>
                                        <p:tgtEl>
                                          <p:spTgt spid="4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0"/>
                                        </p:tgtEl>
                                        <p:attrNameLst>
                                          <p:attrName>style.visibility</p:attrName>
                                        </p:attrNameLst>
                                      </p:cBhvr>
                                      <p:to>
                                        <p:strVal val="visible"/>
                                      </p:to>
                                    </p:set>
                                    <p:animEffect transition="in" filter="fade">
                                      <p:cBhvr>
                                        <p:cTn id="52"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0" grpId="0"/>
      <p:bldP spid="191" grpId="0"/>
      <p:bldP spid="201" grpId="0" animBg="1"/>
      <p:bldP spid="204" grpId="0" animBg="1"/>
      <p:bldP spid="205" grpId="0" animBg="1"/>
      <p:bldP spid="472" grpId="0"/>
      <p:bldP spid="473" grpId="0"/>
      <p:bldP spid="474" grpId="0"/>
      <p:bldP spid="475" grpId="0"/>
      <p:bldP spid="476" grpId="0"/>
      <p:bldP spid="48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電流帰還バイアス回路（２）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95" name="グループ化 194"/>
          <p:cNvGrpSpPr/>
          <p:nvPr/>
        </p:nvGrpSpPr>
        <p:grpSpPr>
          <a:xfrm>
            <a:off x="3534412" y="5145"/>
            <a:ext cx="2931069" cy="3053041"/>
            <a:chOff x="3534412" y="183384"/>
            <a:chExt cx="2931069" cy="3053041"/>
          </a:xfrm>
        </p:grpSpPr>
        <p:sp>
          <p:nvSpPr>
            <p:cNvPr id="205" name="テキスト ボックス 204"/>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206" name="直線コネクタ 205"/>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9" name="テキスト ボックス 208"/>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210" name="テキスト ボックス 209"/>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211" name="直線コネクタ 210"/>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237" name="テキスト ボックス 236"/>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238" name="テキスト ボックス 237"/>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239" name="テキスト ボックス 238"/>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40" name="テキスト ボックス 239"/>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241" name="テキスト ボックス 240"/>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242" name="テキスト ボックス 241"/>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243" name="テキスト ボックス 242"/>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244" name="テキスト ボックス 243"/>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45" name="テキスト ボックス 244"/>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46" name="テキスト ボックス 245"/>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47" name="テキスト ボックス 246"/>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248" name="グループ化 247"/>
          <p:cNvGrpSpPr/>
          <p:nvPr/>
        </p:nvGrpSpPr>
        <p:grpSpPr>
          <a:xfrm>
            <a:off x="281118" y="-48050"/>
            <a:ext cx="3581796" cy="3092709"/>
            <a:chOff x="281118" y="130189"/>
            <a:chExt cx="3581796" cy="3092709"/>
          </a:xfrm>
        </p:grpSpPr>
        <p:cxnSp>
          <p:nvCxnSpPr>
            <p:cNvPr id="249" name="直線コネクタ 248"/>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円弧 249"/>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55" name="直線コネクタ 254"/>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a:endCxn id="250"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259" name="テキスト ボックス 258"/>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60" name="テキスト ボックス 259"/>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261" name="直線コネクタ 260"/>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6" name="テキスト ボックス 285"/>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287" name="テキスト ボックス 286"/>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288" name="テキスト ボックス 287"/>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289" name="テキスト ボックス 288"/>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90" name="テキスト ボックス 289"/>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291" name="テキスト ボックス 290"/>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292" name="テキスト ボックス 291"/>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293" name="テキスト ボックス 292"/>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294" name="テキスト ボックス 293"/>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95" name="テキスト ボックス 294"/>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96" name="テキスト ボックス 295"/>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297" name="テキスト ボックス 296"/>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98" name="テキスト ボックス 297"/>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99" name="グループ化 298"/>
          <p:cNvGrpSpPr/>
          <p:nvPr/>
        </p:nvGrpSpPr>
        <p:grpSpPr>
          <a:xfrm>
            <a:off x="6407170" y="5145"/>
            <a:ext cx="2873404" cy="4359959"/>
            <a:chOff x="6407170" y="183384"/>
            <a:chExt cx="2873404" cy="4359959"/>
          </a:xfrm>
        </p:grpSpPr>
        <p:sp>
          <p:nvSpPr>
            <p:cNvPr id="310" name="テキスト ボックス 30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311" name="直線コネクタ 31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4" name="テキスト ボックス 31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315" name="テキスト ボックス 31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316" name="直線コネクタ 31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7" name="直線コネクタ 31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9" name="直線コネクタ 31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0" name="直線コネクタ 31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直線コネクタ 32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2" name="直線コネクタ 32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5" name="テキスト ボックス 32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26" name="テキスト ボックス 32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27" name="テキスト ボックス 32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28" name="テキスト ボックス 32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29" name="テキスト ボックス 32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30" name="テキスト ボックス 329"/>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331" name="テキスト ボックス 330"/>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335" name="テキスト ボックス 334"/>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336" name="テキスト ボックス 335"/>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37" name="テキスト ボックス 336"/>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338" name="円弧 337"/>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9" name="円弧 338"/>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0" name="直線コネクタ 339"/>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2" name="直線コネクタ 341"/>
            <p:cNvCxnSpPr>
              <a:stCxn id="350"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5" name="テキスト ボックス 344"/>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46" name="テキスト ボックス 345"/>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48" name="テキスト ボックス 347"/>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49" name="円弧 348"/>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0" name="円弧 349"/>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1" name="テキスト ボックス 35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52" name="テキスト ボックス 351"/>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353" name="テキスト ボックス 352"/>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354" name="Line 4"/>
          <p:cNvSpPr>
            <a:spLocks noChangeShapeType="1"/>
          </p:cNvSpPr>
          <p:nvPr/>
        </p:nvSpPr>
        <p:spPr bwMode="auto">
          <a:xfrm>
            <a:off x="5530233" y="649306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8" name="Line 4"/>
          <p:cNvSpPr>
            <a:spLocks noChangeShapeType="1"/>
          </p:cNvSpPr>
          <p:nvPr/>
        </p:nvSpPr>
        <p:spPr bwMode="auto">
          <a:xfrm>
            <a:off x="5525961" y="315174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59" name="直線コネクタ 358"/>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360" name="直線コネクタ 359"/>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361" name="直線コネクタ 360"/>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362" name="直線コネクタ 361"/>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363" name="直線コネクタ 362"/>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364" name="直線コネクタ 363"/>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365" name="直線コネクタ 364"/>
          <p:cNvCxnSpPr>
            <a:endCxn id="400" idx="1"/>
          </p:cNvCxnSpPr>
          <p:nvPr/>
        </p:nvCxnSpPr>
        <p:spPr>
          <a:xfrm flipH="1">
            <a:off x="4331050" y="6752142"/>
            <a:ext cx="3697683" cy="0"/>
          </a:xfrm>
          <a:prstGeom prst="line">
            <a:avLst/>
          </a:prstGeom>
        </p:spPr>
        <p:style>
          <a:lnRef idx="2">
            <a:schemeClr val="dk1"/>
          </a:lnRef>
          <a:fillRef idx="1">
            <a:schemeClr val="lt1"/>
          </a:fillRef>
          <a:effectRef idx="0">
            <a:schemeClr val="dk1"/>
          </a:effectRef>
          <a:fontRef idx="minor">
            <a:schemeClr val="dk1"/>
          </a:fontRef>
        </p:style>
      </p:cxnSp>
      <p:sp>
        <p:nvSpPr>
          <p:cNvPr id="366" name="テキスト ボックス 365"/>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67" name="グループ化 366"/>
          <p:cNvGrpSpPr/>
          <p:nvPr/>
        </p:nvGrpSpPr>
        <p:grpSpPr>
          <a:xfrm>
            <a:off x="5417010" y="3388208"/>
            <a:ext cx="225618" cy="677030"/>
            <a:chOff x="539552" y="3429001"/>
            <a:chExt cx="299722" cy="899401"/>
          </a:xfrm>
        </p:grpSpPr>
        <p:sp>
          <p:nvSpPr>
            <p:cNvPr id="36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5"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6" name="テキスト ボックス 375"/>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77" name="直線コネクタ 376"/>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78" name="直線コネクタ 377"/>
          <p:cNvCxnSpPr>
            <a:endCxn id="379" idx="0"/>
          </p:cNvCxnSpPr>
          <p:nvPr/>
        </p:nvCxnSpPr>
        <p:spPr>
          <a:xfrm flipH="1">
            <a:off x="4322607" y="3151742"/>
            <a:ext cx="3697766" cy="1"/>
          </a:xfrm>
          <a:prstGeom prst="line">
            <a:avLst/>
          </a:prstGeom>
        </p:spPr>
        <p:style>
          <a:lnRef idx="2">
            <a:schemeClr val="dk1"/>
          </a:lnRef>
          <a:fillRef idx="1">
            <a:schemeClr val="lt1"/>
          </a:fillRef>
          <a:effectRef idx="0">
            <a:schemeClr val="dk1"/>
          </a:effectRef>
          <a:fontRef idx="minor">
            <a:schemeClr val="dk1"/>
          </a:fontRef>
        </p:style>
      </p:cxnSp>
      <p:sp>
        <p:nvSpPr>
          <p:cNvPr id="379"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0" name="グループ化 379"/>
          <p:cNvGrpSpPr/>
          <p:nvPr/>
        </p:nvGrpSpPr>
        <p:grpSpPr>
          <a:xfrm>
            <a:off x="4213656" y="3388208"/>
            <a:ext cx="225618" cy="677030"/>
            <a:chOff x="539552" y="3429001"/>
            <a:chExt cx="299722" cy="899401"/>
          </a:xfrm>
        </p:grpSpPr>
        <p:sp>
          <p:nvSpPr>
            <p:cNvPr id="38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8"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テキスト ボックス 388"/>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390" name="グループ化 389"/>
          <p:cNvGrpSpPr/>
          <p:nvPr/>
        </p:nvGrpSpPr>
        <p:grpSpPr>
          <a:xfrm>
            <a:off x="5417010" y="5816037"/>
            <a:ext cx="225618" cy="677030"/>
            <a:chOff x="539552" y="3429001"/>
            <a:chExt cx="299722" cy="899401"/>
          </a:xfrm>
        </p:grpSpPr>
        <p:sp>
          <p:nvSpPr>
            <p:cNvPr id="39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98" name="テキスト ボックス 397"/>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99"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Line 4"/>
          <p:cNvSpPr>
            <a:spLocks noChangeShapeType="1"/>
          </p:cNvSpPr>
          <p:nvPr/>
        </p:nvSpPr>
        <p:spPr bwMode="auto">
          <a:xfrm>
            <a:off x="4331049" y="649306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01" name="グループ化 400"/>
          <p:cNvGrpSpPr/>
          <p:nvPr/>
        </p:nvGrpSpPr>
        <p:grpSpPr>
          <a:xfrm>
            <a:off x="4217826" y="5816037"/>
            <a:ext cx="225618" cy="677030"/>
            <a:chOff x="539552" y="3429001"/>
            <a:chExt cx="299722" cy="899401"/>
          </a:xfrm>
        </p:grpSpPr>
        <p:sp>
          <p:nvSpPr>
            <p:cNvPr id="40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09" name="テキスト ボックス 408"/>
          <p:cNvSpPr txBox="1"/>
          <p:nvPr/>
        </p:nvSpPr>
        <p:spPr>
          <a:xfrm>
            <a:off x="3762332"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10" name="Line 4"/>
          <p:cNvSpPr>
            <a:spLocks noChangeShapeType="1"/>
          </p:cNvSpPr>
          <p:nvPr/>
        </p:nvSpPr>
        <p:spPr bwMode="auto">
          <a:xfrm>
            <a:off x="4328732" y="4901339"/>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 name="円/楕円 410"/>
          <p:cNvSpPr/>
          <p:nvPr/>
        </p:nvSpPr>
        <p:spPr>
          <a:xfrm>
            <a:off x="3052798"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12" name="直線コネクタ 411"/>
          <p:cNvCxnSpPr/>
          <p:nvPr/>
        </p:nvCxnSpPr>
        <p:spPr>
          <a:xfrm>
            <a:off x="369254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13" name="直線コネクタ 412"/>
          <p:cNvCxnSpPr/>
          <p:nvPr/>
        </p:nvCxnSpPr>
        <p:spPr>
          <a:xfrm>
            <a:off x="3823893"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14" name="直線コネクタ 413"/>
          <p:cNvCxnSpPr/>
          <p:nvPr/>
        </p:nvCxnSpPr>
        <p:spPr>
          <a:xfrm flipH="1">
            <a:off x="3823894"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415" name="直線コネクタ 414"/>
          <p:cNvCxnSpPr/>
          <p:nvPr/>
        </p:nvCxnSpPr>
        <p:spPr>
          <a:xfrm flipH="1">
            <a:off x="3197330" y="489510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416" name="直線コネクタ 415"/>
          <p:cNvCxnSpPr/>
          <p:nvPr/>
        </p:nvCxnSpPr>
        <p:spPr>
          <a:xfrm flipH="1">
            <a:off x="3138109" y="6757077"/>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417" name="円/楕円 416"/>
          <p:cNvSpPr/>
          <p:nvPr/>
        </p:nvSpPr>
        <p:spPr>
          <a:xfrm>
            <a:off x="3052798" y="668177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8" name="Line 6"/>
          <p:cNvSpPr>
            <a:spLocks noChangeShapeType="1"/>
          </p:cNvSpPr>
          <p:nvPr/>
        </p:nvSpPr>
        <p:spPr bwMode="auto">
          <a:xfrm rot="10800000">
            <a:off x="3118994" y="507766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9" name="テキスト ボックス 418"/>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21" name="直線コネクタ 420"/>
          <p:cNvCxnSpPr/>
          <p:nvPr/>
        </p:nvCxnSpPr>
        <p:spPr>
          <a:xfrm>
            <a:off x="6031457"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22" name="直線コネクタ 421"/>
          <p:cNvCxnSpPr/>
          <p:nvPr/>
        </p:nvCxnSpPr>
        <p:spPr>
          <a:xfrm>
            <a:off x="6162803" y="4067286"/>
            <a:ext cx="0" cy="401702"/>
          </a:xfrm>
          <a:prstGeom prst="line">
            <a:avLst/>
          </a:prstGeom>
        </p:spPr>
        <p:style>
          <a:lnRef idx="2">
            <a:schemeClr val="dk1"/>
          </a:lnRef>
          <a:fillRef idx="1">
            <a:schemeClr val="lt1"/>
          </a:fillRef>
          <a:effectRef idx="0">
            <a:schemeClr val="dk1"/>
          </a:effectRef>
          <a:fontRef idx="minor">
            <a:schemeClr val="dk1"/>
          </a:fontRef>
        </p:style>
      </p:cxnSp>
      <p:sp>
        <p:nvSpPr>
          <p:cNvPr id="423" name="Line 6"/>
          <p:cNvSpPr>
            <a:spLocks noChangeShapeType="1"/>
          </p:cNvSpPr>
          <p:nvPr/>
        </p:nvSpPr>
        <p:spPr bwMode="auto">
          <a:xfrm rot="10800000">
            <a:off x="7253471"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4" name="テキスト ボックス 423"/>
          <p:cNvSpPr txBox="1"/>
          <p:nvPr/>
        </p:nvSpPr>
        <p:spPr>
          <a:xfrm>
            <a:off x="7063340" y="523235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25" name="直線コネクタ 424"/>
          <p:cNvCxnSpPr/>
          <p:nvPr/>
        </p:nvCxnSpPr>
        <p:spPr>
          <a:xfrm flipH="1">
            <a:off x="5544173" y="4268137"/>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426" name="直線コネクタ 425"/>
          <p:cNvCxnSpPr/>
          <p:nvPr/>
        </p:nvCxnSpPr>
        <p:spPr>
          <a:xfrm flipH="1">
            <a:off x="6152722" y="4268137"/>
            <a:ext cx="538305" cy="0"/>
          </a:xfrm>
          <a:prstGeom prst="line">
            <a:avLst/>
          </a:prstGeom>
        </p:spPr>
        <p:style>
          <a:lnRef idx="2">
            <a:schemeClr val="dk1"/>
          </a:lnRef>
          <a:fillRef idx="1">
            <a:schemeClr val="lt1"/>
          </a:fillRef>
          <a:effectRef idx="0">
            <a:schemeClr val="dk1"/>
          </a:effectRef>
          <a:fontRef idx="minor">
            <a:schemeClr val="dk1"/>
          </a:fontRef>
        </p:style>
      </p:cxnSp>
      <p:grpSp>
        <p:nvGrpSpPr>
          <p:cNvPr id="427" name="グループ化 426"/>
          <p:cNvGrpSpPr/>
          <p:nvPr/>
        </p:nvGrpSpPr>
        <p:grpSpPr>
          <a:xfrm rot="16200000">
            <a:off x="5965784" y="5986224"/>
            <a:ext cx="131346" cy="401702"/>
            <a:chOff x="6108385" y="4273379"/>
            <a:chExt cx="131346" cy="401702"/>
          </a:xfrm>
        </p:grpSpPr>
        <p:cxnSp>
          <p:nvCxnSpPr>
            <p:cNvPr id="428" name="直線コネクタ 427"/>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29" name="直線コネクタ 428"/>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430" name="直線コネクタ 429"/>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31"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5" name="グループ化 434"/>
          <p:cNvGrpSpPr/>
          <p:nvPr/>
        </p:nvGrpSpPr>
        <p:grpSpPr>
          <a:xfrm>
            <a:off x="6578630" y="5013176"/>
            <a:ext cx="225618" cy="677030"/>
            <a:chOff x="539552" y="3429001"/>
            <a:chExt cx="299722" cy="899401"/>
          </a:xfrm>
        </p:grpSpPr>
        <p:sp>
          <p:nvSpPr>
            <p:cNvPr id="43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43" name="テキスト ボックス 442"/>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44" name="テキスト ボックス 443"/>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45" name="テキスト ボックス 444"/>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46" name="テキスト ボックス 445"/>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447" name="テキスト ボックス 446"/>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cxnSp>
        <p:nvCxnSpPr>
          <p:cNvPr id="196" name="直線コネクタ 195"/>
          <p:cNvCxnSpPr/>
          <p:nvPr/>
        </p:nvCxnSpPr>
        <p:spPr>
          <a:xfrm flipH="1">
            <a:off x="4322607" y="3151742"/>
            <a:ext cx="3697766" cy="1"/>
          </a:xfrm>
          <a:prstGeom prst="line">
            <a:avLst/>
          </a:prstGeom>
        </p:spPr>
        <p:style>
          <a:lnRef idx="2">
            <a:schemeClr val="dk1"/>
          </a:lnRef>
          <a:fillRef idx="1">
            <a:schemeClr val="lt1"/>
          </a:fillRef>
          <a:effectRef idx="0">
            <a:schemeClr val="dk1"/>
          </a:effectRef>
          <a:fontRef idx="minor">
            <a:schemeClr val="dk1"/>
          </a:fontRef>
        </p:style>
      </p:cxnSp>
      <p:sp>
        <p:nvSpPr>
          <p:cNvPr id="197" name="テキスト ボックス 196"/>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98" name="テキスト ボックス 197"/>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199" name="テキスト ボックス 198"/>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cxnSp>
        <p:nvCxnSpPr>
          <p:cNvPr id="200" name="直線コネクタ 199"/>
          <p:cNvCxnSpPr/>
          <p:nvPr/>
        </p:nvCxnSpPr>
        <p:spPr>
          <a:xfrm flipH="1" flipV="1">
            <a:off x="7036278" y="1588580"/>
            <a:ext cx="1303640" cy="88642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1" name="円/楕円 200"/>
          <p:cNvSpPr/>
          <p:nvPr/>
        </p:nvSpPr>
        <p:spPr>
          <a:xfrm>
            <a:off x="7628235" y="1963440"/>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2" name="円/楕円 201"/>
          <p:cNvSpPr/>
          <p:nvPr/>
        </p:nvSpPr>
        <p:spPr>
          <a:xfrm>
            <a:off x="2167690" y="1939084"/>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3" name="円/楕円 202"/>
          <p:cNvSpPr/>
          <p:nvPr/>
        </p:nvSpPr>
        <p:spPr>
          <a:xfrm>
            <a:off x="4591944" y="19856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4" name="テキスト ボックス 203"/>
          <p:cNvSpPr txBox="1"/>
          <p:nvPr/>
        </p:nvSpPr>
        <p:spPr>
          <a:xfrm>
            <a:off x="5099125" y="5449580"/>
            <a:ext cx="546738" cy="338554"/>
          </a:xfrm>
          <a:prstGeom prst="rect">
            <a:avLst/>
          </a:prstGeom>
          <a:noFill/>
        </p:spPr>
        <p:txBody>
          <a:bodyPr wrap="square" rtlCol="0">
            <a:spAutoFit/>
          </a:bodyPr>
          <a:lstStyle/>
          <a:p>
            <a:r>
              <a:rPr lang="en-US" altLang="ja-JP" sz="1600" dirty="0" smtClean="0">
                <a:solidFill>
                  <a:srgbClr val="FF0000"/>
                </a:solidFill>
              </a:rPr>
              <a:t>1V</a:t>
            </a:r>
            <a:endParaRPr lang="ja-JP" altLang="ja-JP" sz="1600" dirty="0">
              <a:solidFill>
                <a:srgbClr val="FF0000"/>
              </a:solidFill>
            </a:endParaRPr>
          </a:p>
        </p:txBody>
      </p:sp>
      <p:sp>
        <p:nvSpPr>
          <p:cNvPr id="213" name="テキスト ボックス 212"/>
          <p:cNvSpPr txBox="1"/>
          <p:nvPr/>
        </p:nvSpPr>
        <p:spPr>
          <a:xfrm>
            <a:off x="4263018" y="4869160"/>
            <a:ext cx="741030" cy="338554"/>
          </a:xfrm>
          <a:prstGeom prst="rect">
            <a:avLst/>
          </a:prstGeom>
          <a:noFill/>
        </p:spPr>
        <p:txBody>
          <a:bodyPr wrap="square" rtlCol="0">
            <a:spAutoFit/>
          </a:bodyPr>
          <a:lstStyle/>
          <a:p>
            <a:r>
              <a:rPr lang="en-US" altLang="ja-JP" sz="1600" dirty="0" smtClean="0">
                <a:solidFill>
                  <a:srgbClr val="FF0000"/>
                </a:solidFill>
              </a:rPr>
              <a:t>1.</a:t>
            </a:r>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214" name="テキスト ボックス 213"/>
          <p:cNvSpPr txBox="1"/>
          <p:nvPr/>
        </p:nvSpPr>
        <p:spPr>
          <a:xfrm>
            <a:off x="4474205" y="4562785"/>
            <a:ext cx="632226" cy="338554"/>
          </a:xfrm>
          <a:prstGeom prst="rect">
            <a:avLst/>
          </a:prstGeom>
          <a:noFill/>
        </p:spPr>
        <p:txBody>
          <a:bodyPr wrap="square" rtlCol="0">
            <a:spAutoFit/>
          </a:bodyPr>
          <a:lstStyle/>
          <a:p>
            <a:r>
              <a:rPr lang="en-US" altLang="ja-JP" sz="1600" dirty="0" smtClean="0">
                <a:solidFill>
                  <a:srgbClr val="FF0000"/>
                </a:solidFill>
              </a:rPr>
              <a:t>10μA</a:t>
            </a:r>
            <a:endParaRPr lang="ja-JP" altLang="ja-JP" sz="1600" dirty="0">
              <a:solidFill>
                <a:srgbClr val="FF0000"/>
              </a:solidFill>
            </a:endParaRPr>
          </a:p>
        </p:txBody>
      </p:sp>
      <p:sp>
        <p:nvSpPr>
          <p:cNvPr id="215" name="テキスト ボックス 214"/>
          <p:cNvSpPr txBox="1"/>
          <p:nvPr/>
        </p:nvSpPr>
        <p:spPr>
          <a:xfrm>
            <a:off x="3650397" y="6119967"/>
            <a:ext cx="683473"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216" name="テキスト ボックス 215"/>
          <p:cNvSpPr txBox="1"/>
          <p:nvPr/>
        </p:nvSpPr>
        <p:spPr>
          <a:xfrm>
            <a:off x="3611801" y="3705552"/>
            <a:ext cx="683473" cy="338554"/>
          </a:xfrm>
          <a:prstGeom prst="rect">
            <a:avLst/>
          </a:prstGeom>
          <a:noFill/>
        </p:spPr>
        <p:txBody>
          <a:bodyPr wrap="square" rtlCol="0">
            <a:spAutoFit/>
          </a:bodyPr>
          <a:lstStyle/>
          <a:p>
            <a:r>
              <a:rPr lang="en-US" altLang="ja-JP" sz="1600" dirty="0">
                <a:solidFill>
                  <a:srgbClr val="FF0000"/>
                </a:solidFill>
              </a:rPr>
              <a:t>40</a:t>
            </a:r>
            <a:r>
              <a:rPr lang="en-US" altLang="ja-JP" sz="1600" dirty="0" smtClean="0">
                <a:solidFill>
                  <a:srgbClr val="FF0000"/>
                </a:solidFill>
              </a:rPr>
              <a:t>kΩ</a:t>
            </a:r>
            <a:endParaRPr lang="ja-JP" altLang="ja-JP" sz="1600" dirty="0">
              <a:solidFill>
                <a:srgbClr val="FF0000"/>
              </a:solidFill>
            </a:endParaRPr>
          </a:p>
        </p:txBody>
      </p:sp>
      <p:cxnSp>
        <p:nvCxnSpPr>
          <p:cNvPr id="217" name="直線コネクタ 216"/>
          <p:cNvCxnSpPr/>
          <p:nvPr/>
        </p:nvCxnSpPr>
        <p:spPr>
          <a:xfrm flipH="1" flipV="1">
            <a:off x="7024451" y="685479"/>
            <a:ext cx="883659" cy="1768524"/>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19" name="テキスト ボックス 218"/>
          <p:cNvSpPr txBox="1"/>
          <p:nvPr/>
        </p:nvSpPr>
        <p:spPr>
          <a:xfrm>
            <a:off x="153068" y="4556392"/>
            <a:ext cx="2351924" cy="830997"/>
          </a:xfrm>
          <a:prstGeom prst="rect">
            <a:avLst/>
          </a:prstGeom>
          <a:noFill/>
        </p:spPr>
        <p:txBody>
          <a:bodyPr wrap="square" rtlCol="0">
            <a:spAutoFit/>
          </a:bodyPr>
          <a:lstStyle/>
          <a:p>
            <a:r>
              <a:rPr lang="ja-JP" altLang="en-US" sz="2400" dirty="0">
                <a:solidFill>
                  <a:srgbClr val="FF0000"/>
                </a:solidFill>
              </a:rPr>
              <a:t>電圧</a:t>
            </a:r>
            <a:r>
              <a:rPr lang="ja-JP" altLang="en-US" sz="2400" dirty="0" smtClean="0">
                <a:solidFill>
                  <a:srgbClr val="FF0000"/>
                </a:solidFill>
              </a:rPr>
              <a:t>増幅度　</a:t>
            </a:r>
            <a:r>
              <a:rPr lang="en-US" altLang="ja-JP" sz="2400" dirty="0" smtClean="0">
                <a:solidFill>
                  <a:srgbClr val="FF0000"/>
                </a:solidFill>
              </a:rPr>
              <a:t>A</a:t>
            </a:r>
            <a:r>
              <a:rPr lang="en-US" altLang="ja-JP" sz="24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ja-JP" altLang="en-US" sz="2400" dirty="0" smtClean="0">
                <a:solidFill>
                  <a:srgbClr val="FF0000"/>
                </a:solidFill>
                <a:latin typeface="Times New Roman" panose="02020603050405020304" pitchFamily="18" charset="0"/>
                <a:cs typeface="Times New Roman" panose="02020603050405020304" pitchFamily="18" charset="0"/>
              </a:rPr>
              <a:t>１０</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77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fade">
                                      <p:cBhvr>
                                        <p:cTn id="13" dur="500"/>
                                        <p:tgtEl>
                                          <p:spTgt spid="199"/>
                                        </p:tgtEl>
                                      </p:cBhvr>
                                    </p:animEffect>
                                  </p:childTnLst>
                                </p:cTn>
                              </p:par>
                              <p:par>
                                <p:cTn id="14" presetID="10" presetClass="entr" presetSubtype="0" fill="hold"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500"/>
                                        <p:tgtEl>
                                          <p:spTgt spid="2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500"/>
                                        <p:tgtEl>
                                          <p:spTgt spid="20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3"/>
                                        </p:tgtEl>
                                        <p:attrNameLst>
                                          <p:attrName>style.visibility</p:attrName>
                                        </p:attrNameLst>
                                      </p:cBhvr>
                                      <p:to>
                                        <p:strVal val="visible"/>
                                      </p:to>
                                    </p:set>
                                    <p:animEffect transition="in" filter="fade">
                                      <p:cBhvr>
                                        <p:cTn id="25" dur="500"/>
                                        <p:tgtEl>
                                          <p:spTgt spid="20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3"/>
                                        </p:tgtEl>
                                        <p:attrNameLst>
                                          <p:attrName>style.visibility</p:attrName>
                                        </p:attrNameLst>
                                      </p:cBhvr>
                                      <p:to>
                                        <p:strVal val="visible"/>
                                      </p:to>
                                    </p:set>
                                    <p:animEffect transition="in" filter="fade">
                                      <p:cBhvr>
                                        <p:cTn id="30" dur="500"/>
                                        <p:tgtEl>
                                          <p:spTgt spid="2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4"/>
                                        </p:tgtEl>
                                        <p:attrNameLst>
                                          <p:attrName>style.visibility</p:attrName>
                                        </p:attrNameLst>
                                      </p:cBhvr>
                                      <p:to>
                                        <p:strVal val="visible"/>
                                      </p:to>
                                    </p:set>
                                    <p:animEffect transition="in" filter="fade">
                                      <p:cBhvr>
                                        <p:cTn id="33" dur="500"/>
                                        <p:tgtEl>
                                          <p:spTgt spid="2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4"/>
                                        </p:tgtEl>
                                        <p:attrNameLst>
                                          <p:attrName>style.visibility</p:attrName>
                                        </p:attrNameLst>
                                      </p:cBhvr>
                                      <p:to>
                                        <p:strVal val="visible"/>
                                      </p:to>
                                    </p:set>
                                    <p:animEffect transition="in" filter="fade">
                                      <p:cBhvr>
                                        <p:cTn id="36" dur="500"/>
                                        <p:tgtEl>
                                          <p:spTgt spid="20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5"/>
                                        </p:tgtEl>
                                        <p:attrNameLst>
                                          <p:attrName>style.visibility</p:attrName>
                                        </p:attrNameLst>
                                      </p:cBhvr>
                                      <p:to>
                                        <p:strVal val="visible"/>
                                      </p:to>
                                    </p:set>
                                    <p:animEffect transition="in" filter="fade">
                                      <p:cBhvr>
                                        <p:cTn id="39" dur="500"/>
                                        <p:tgtEl>
                                          <p:spTgt spid="2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fade">
                                      <p:cBhvr>
                                        <p:cTn id="42" dur="500"/>
                                        <p:tgtEl>
                                          <p:spTgt spid="2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7"/>
                                        </p:tgtEl>
                                        <p:attrNameLst>
                                          <p:attrName>style.visibility</p:attrName>
                                        </p:attrNameLst>
                                      </p:cBhvr>
                                      <p:to>
                                        <p:strVal val="visible"/>
                                      </p:to>
                                    </p:set>
                                    <p:animEffect transition="in" filter="fade">
                                      <p:cBhvr>
                                        <p:cTn id="47" dur="500"/>
                                        <p:tgtEl>
                                          <p:spTgt spid="2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9"/>
                                        </p:tgtEl>
                                        <p:attrNameLst>
                                          <p:attrName>style.visibility</p:attrName>
                                        </p:attrNameLst>
                                      </p:cBhvr>
                                      <p:to>
                                        <p:strVal val="visible"/>
                                      </p:to>
                                    </p:set>
                                    <p:animEffect transition="in" filter="fade">
                                      <p:cBhvr>
                                        <p:cTn id="52"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P spid="199" grpId="0"/>
      <p:bldP spid="201" grpId="0" animBg="1"/>
      <p:bldP spid="202" grpId="0" animBg="1"/>
      <p:bldP spid="203" grpId="0" animBg="1"/>
      <p:bldP spid="204" grpId="0"/>
      <p:bldP spid="213" grpId="0"/>
      <p:bldP spid="214" grpId="0"/>
      <p:bldP spid="215" grpId="0"/>
      <p:bldP spid="216" grpId="0"/>
      <p:bldP spid="21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組み合せバイアス回路（２）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02" name="テキスト ボックス 201"/>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03" name="テキスト ボックス 202"/>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4" name="テキスト ボックス 203"/>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cxnSp>
        <p:nvCxnSpPr>
          <p:cNvPr id="205" name="直線コネクタ 204"/>
          <p:cNvCxnSpPr/>
          <p:nvPr/>
        </p:nvCxnSpPr>
        <p:spPr>
          <a:xfrm flipH="1" flipV="1">
            <a:off x="7036278" y="1588580"/>
            <a:ext cx="1303640" cy="88642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6" name="円/楕円 205"/>
          <p:cNvSpPr/>
          <p:nvPr/>
        </p:nvSpPr>
        <p:spPr>
          <a:xfrm>
            <a:off x="7628235" y="1963440"/>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7" name="円/楕円 206"/>
          <p:cNvSpPr/>
          <p:nvPr/>
        </p:nvSpPr>
        <p:spPr>
          <a:xfrm>
            <a:off x="2167690" y="1939084"/>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2" name="円/楕円 211"/>
          <p:cNvSpPr/>
          <p:nvPr/>
        </p:nvSpPr>
        <p:spPr>
          <a:xfrm>
            <a:off x="4591944" y="19856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3" name="Line 4"/>
          <p:cNvSpPr>
            <a:spLocks noChangeShapeType="1"/>
          </p:cNvSpPr>
          <p:nvPr/>
        </p:nvSpPr>
        <p:spPr bwMode="auto">
          <a:xfrm>
            <a:off x="5530233" y="649306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18" name="直線コネクタ 217"/>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1" name="直線コネクタ 220"/>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22" name="直線コネクタ 221"/>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23" name="直線コネクタ 222"/>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24" name="直線コネクタ 223"/>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51" name="直線コネクタ 250"/>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52" name="直線コネクタ 251"/>
          <p:cNvCxnSpPr>
            <a:endCxn id="355" idx="1"/>
          </p:cNvCxnSpPr>
          <p:nvPr/>
        </p:nvCxnSpPr>
        <p:spPr>
          <a:xfrm flipH="1">
            <a:off x="4331050" y="6752142"/>
            <a:ext cx="3697683" cy="0"/>
          </a:xfrm>
          <a:prstGeom prst="line">
            <a:avLst/>
          </a:prstGeom>
        </p:spPr>
        <p:style>
          <a:lnRef idx="2">
            <a:schemeClr val="dk1"/>
          </a:lnRef>
          <a:fillRef idx="1">
            <a:schemeClr val="lt1"/>
          </a:fillRef>
          <a:effectRef idx="0">
            <a:schemeClr val="dk1"/>
          </a:effectRef>
          <a:fontRef idx="minor">
            <a:schemeClr val="dk1"/>
          </a:fontRef>
        </p:style>
      </p:cxnSp>
      <p:sp>
        <p:nvSpPr>
          <p:cNvPr id="253" name="テキスト ボックス 252"/>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254" name="グループ化 253"/>
          <p:cNvGrpSpPr/>
          <p:nvPr/>
        </p:nvGrpSpPr>
        <p:grpSpPr>
          <a:xfrm>
            <a:off x="5417010" y="3388208"/>
            <a:ext cx="225618" cy="677030"/>
            <a:chOff x="539552" y="3429001"/>
            <a:chExt cx="299722" cy="899401"/>
          </a:xfrm>
        </p:grpSpPr>
        <p:sp>
          <p:nvSpPr>
            <p:cNvPr id="26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0"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テキスト ボックス 270"/>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72" name="直線コネクタ 271"/>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273" name="直線コネクタ 272"/>
          <p:cNvCxnSpPr/>
          <p:nvPr/>
        </p:nvCxnSpPr>
        <p:spPr>
          <a:xfrm flipH="1">
            <a:off x="5525961" y="3151742"/>
            <a:ext cx="2494412" cy="1"/>
          </a:xfrm>
          <a:prstGeom prst="line">
            <a:avLst/>
          </a:prstGeom>
        </p:spPr>
        <p:style>
          <a:lnRef idx="2">
            <a:schemeClr val="dk1"/>
          </a:lnRef>
          <a:fillRef idx="1">
            <a:schemeClr val="lt1"/>
          </a:fillRef>
          <a:effectRef idx="0">
            <a:schemeClr val="dk1"/>
          </a:effectRef>
          <a:fontRef idx="minor">
            <a:schemeClr val="dk1"/>
          </a:fontRef>
        </p:style>
      </p:cxnSp>
      <p:sp>
        <p:nvSpPr>
          <p:cNvPr id="274"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5" name="グループ化 274"/>
          <p:cNvGrpSpPr/>
          <p:nvPr/>
        </p:nvGrpSpPr>
        <p:grpSpPr>
          <a:xfrm>
            <a:off x="4213656" y="3388208"/>
            <a:ext cx="225618" cy="677030"/>
            <a:chOff x="539552" y="3429001"/>
            <a:chExt cx="299722" cy="899401"/>
          </a:xfrm>
        </p:grpSpPr>
        <p:sp>
          <p:nvSpPr>
            <p:cNvPr id="27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5"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テキスト ボックス 305"/>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307" name="グループ化 306"/>
          <p:cNvGrpSpPr/>
          <p:nvPr/>
        </p:nvGrpSpPr>
        <p:grpSpPr>
          <a:xfrm>
            <a:off x="5417010" y="5816037"/>
            <a:ext cx="225618" cy="677030"/>
            <a:chOff x="539552" y="3429001"/>
            <a:chExt cx="299722" cy="899401"/>
          </a:xfrm>
        </p:grpSpPr>
        <p:sp>
          <p:nvSpPr>
            <p:cNvPr id="30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4" name="テキスト ボックス 343"/>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45"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4"/>
          <p:cNvSpPr>
            <a:spLocks noChangeShapeType="1"/>
          </p:cNvSpPr>
          <p:nvPr/>
        </p:nvSpPr>
        <p:spPr bwMode="auto">
          <a:xfrm>
            <a:off x="4331049" y="649306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6" name="グループ化 355"/>
          <p:cNvGrpSpPr/>
          <p:nvPr/>
        </p:nvGrpSpPr>
        <p:grpSpPr>
          <a:xfrm>
            <a:off x="4217826" y="5816037"/>
            <a:ext cx="225618" cy="677030"/>
            <a:chOff x="539552" y="3429001"/>
            <a:chExt cx="299722" cy="899401"/>
          </a:xfrm>
        </p:grpSpPr>
        <p:sp>
          <p:nvSpPr>
            <p:cNvPr id="35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4" name="テキスト ボックス 363"/>
          <p:cNvSpPr txBox="1"/>
          <p:nvPr/>
        </p:nvSpPr>
        <p:spPr>
          <a:xfrm>
            <a:off x="3762332"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65" name="Line 4"/>
          <p:cNvSpPr>
            <a:spLocks noChangeShapeType="1"/>
          </p:cNvSpPr>
          <p:nvPr/>
        </p:nvSpPr>
        <p:spPr bwMode="auto">
          <a:xfrm>
            <a:off x="4328732" y="4901339"/>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66" name="直線コネクタ 365"/>
          <p:cNvCxnSpPr/>
          <p:nvPr/>
        </p:nvCxnSpPr>
        <p:spPr>
          <a:xfrm flipH="1">
            <a:off x="4300292" y="3149096"/>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67" name="直線コネクタ 366"/>
          <p:cNvCxnSpPr/>
          <p:nvPr/>
        </p:nvCxnSpPr>
        <p:spPr>
          <a:xfrm>
            <a:off x="4852775" y="3141526"/>
            <a:ext cx="0" cy="1114550"/>
          </a:xfrm>
          <a:prstGeom prst="line">
            <a:avLst/>
          </a:prstGeom>
        </p:spPr>
        <p:style>
          <a:lnRef idx="2">
            <a:schemeClr val="dk1"/>
          </a:lnRef>
          <a:fillRef idx="1">
            <a:schemeClr val="lt1"/>
          </a:fillRef>
          <a:effectRef idx="0">
            <a:schemeClr val="dk1"/>
          </a:effectRef>
          <a:fontRef idx="minor">
            <a:schemeClr val="dk1"/>
          </a:fontRef>
        </p:style>
      </p:cxnSp>
      <p:cxnSp>
        <p:nvCxnSpPr>
          <p:cNvPr id="368" name="直線コネクタ 367"/>
          <p:cNvCxnSpPr/>
          <p:nvPr/>
        </p:nvCxnSpPr>
        <p:spPr>
          <a:xfrm flipH="1">
            <a:off x="4843722" y="4256076"/>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369" name="Line 4"/>
          <p:cNvSpPr>
            <a:spLocks noChangeShapeType="1"/>
          </p:cNvSpPr>
          <p:nvPr/>
        </p:nvSpPr>
        <p:spPr bwMode="auto">
          <a:xfrm>
            <a:off x="5513891"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0" name="円/楕円 369"/>
          <p:cNvSpPr/>
          <p:nvPr/>
        </p:nvSpPr>
        <p:spPr>
          <a:xfrm>
            <a:off x="3052798"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71" name="直線コネクタ 370"/>
          <p:cNvCxnSpPr/>
          <p:nvPr/>
        </p:nvCxnSpPr>
        <p:spPr>
          <a:xfrm>
            <a:off x="369254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72" name="直線コネクタ 371"/>
          <p:cNvCxnSpPr/>
          <p:nvPr/>
        </p:nvCxnSpPr>
        <p:spPr>
          <a:xfrm>
            <a:off x="3823893"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73" name="直線コネクタ 372"/>
          <p:cNvCxnSpPr/>
          <p:nvPr/>
        </p:nvCxnSpPr>
        <p:spPr>
          <a:xfrm flipH="1">
            <a:off x="3823894"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74" name="直線コネクタ 373"/>
          <p:cNvCxnSpPr/>
          <p:nvPr/>
        </p:nvCxnSpPr>
        <p:spPr>
          <a:xfrm flipH="1">
            <a:off x="3197330" y="489510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375" name="直線コネクタ 374"/>
          <p:cNvCxnSpPr/>
          <p:nvPr/>
        </p:nvCxnSpPr>
        <p:spPr>
          <a:xfrm flipH="1">
            <a:off x="3138109" y="6757077"/>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376" name="円/楕円 375"/>
          <p:cNvSpPr/>
          <p:nvPr/>
        </p:nvSpPr>
        <p:spPr>
          <a:xfrm>
            <a:off x="3052798" y="668177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7" name="Line 6"/>
          <p:cNvSpPr>
            <a:spLocks noChangeShapeType="1"/>
          </p:cNvSpPr>
          <p:nvPr/>
        </p:nvSpPr>
        <p:spPr bwMode="auto">
          <a:xfrm rot="10800000">
            <a:off x="3122786" y="5063189"/>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テキスト ボックス 377"/>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79"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0" name="直線コネクタ 379"/>
          <p:cNvCxnSpPr/>
          <p:nvPr/>
        </p:nvCxnSpPr>
        <p:spPr>
          <a:xfrm>
            <a:off x="6031457"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81" name="直線コネクタ 380"/>
          <p:cNvCxnSpPr/>
          <p:nvPr/>
        </p:nvCxnSpPr>
        <p:spPr>
          <a:xfrm>
            <a:off x="6162803" y="4067286"/>
            <a:ext cx="0" cy="401702"/>
          </a:xfrm>
          <a:prstGeom prst="line">
            <a:avLst/>
          </a:prstGeom>
        </p:spPr>
        <p:style>
          <a:lnRef idx="2">
            <a:schemeClr val="dk1"/>
          </a:lnRef>
          <a:fillRef idx="1">
            <a:schemeClr val="lt1"/>
          </a:fillRef>
          <a:effectRef idx="0">
            <a:schemeClr val="dk1"/>
          </a:effectRef>
          <a:fontRef idx="minor">
            <a:schemeClr val="dk1"/>
          </a:fontRef>
        </p:style>
      </p:cxnSp>
      <p:sp>
        <p:nvSpPr>
          <p:cNvPr id="382" name="Line 6"/>
          <p:cNvSpPr>
            <a:spLocks noChangeShapeType="1"/>
          </p:cNvSpPr>
          <p:nvPr/>
        </p:nvSpPr>
        <p:spPr bwMode="auto">
          <a:xfrm rot="10800000">
            <a:off x="7253471"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3" name="テキスト ボックス 382"/>
          <p:cNvSpPr txBox="1"/>
          <p:nvPr/>
        </p:nvSpPr>
        <p:spPr>
          <a:xfrm>
            <a:off x="7063340" y="523235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384" name="直線コネクタ 383"/>
          <p:cNvCxnSpPr/>
          <p:nvPr/>
        </p:nvCxnSpPr>
        <p:spPr>
          <a:xfrm flipH="1">
            <a:off x="5544173" y="4268137"/>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85" name="直線コネクタ 384"/>
          <p:cNvCxnSpPr>
            <a:stCxn id="393" idx="0"/>
          </p:cNvCxnSpPr>
          <p:nvPr/>
        </p:nvCxnSpPr>
        <p:spPr>
          <a:xfrm flipH="1">
            <a:off x="6152722" y="4267710"/>
            <a:ext cx="538717" cy="427"/>
          </a:xfrm>
          <a:prstGeom prst="line">
            <a:avLst/>
          </a:prstGeom>
        </p:spPr>
        <p:style>
          <a:lnRef idx="2">
            <a:schemeClr val="dk1"/>
          </a:lnRef>
          <a:fillRef idx="1">
            <a:schemeClr val="lt1"/>
          </a:fillRef>
          <a:effectRef idx="0">
            <a:schemeClr val="dk1"/>
          </a:effectRef>
          <a:fontRef idx="minor">
            <a:schemeClr val="dk1"/>
          </a:fontRef>
        </p:style>
      </p:cxnSp>
      <p:grpSp>
        <p:nvGrpSpPr>
          <p:cNvPr id="386" name="グループ化 385"/>
          <p:cNvGrpSpPr/>
          <p:nvPr/>
        </p:nvGrpSpPr>
        <p:grpSpPr>
          <a:xfrm rot="16200000">
            <a:off x="5965784" y="5986224"/>
            <a:ext cx="131346" cy="401702"/>
            <a:chOff x="6108385" y="4273379"/>
            <a:chExt cx="131346" cy="401702"/>
          </a:xfrm>
        </p:grpSpPr>
        <p:cxnSp>
          <p:nvCxnSpPr>
            <p:cNvPr id="387" name="直線コネクタ 386"/>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88" name="直線コネクタ 387"/>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389" name="直線コネクタ 388"/>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390"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94" name="グループ化 393"/>
          <p:cNvGrpSpPr/>
          <p:nvPr/>
        </p:nvGrpSpPr>
        <p:grpSpPr>
          <a:xfrm>
            <a:off x="6578630" y="5013176"/>
            <a:ext cx="225618" cy="677030"/>
            <a:chOff x="539552" y="3429001"/>
            <a:chExt cx="299722" cy="899401"/>
          </a:xfrm>
        </p:grpSpPr>
        <p:sp>
          <p:nvSpPr>
            <p:cNvPr id="39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02" name="テキスト ボックス 401"/>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03" name="テキスト ボックス 402"/>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04" name="テキスト ボックス 403"/>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05" name="テキスト ボックス 404"/>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406" name="テキスト ボックス 405"/>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07" name="テキスト ボックス 406"/>
          <p:cNvSpPr txBox="1"/>
          <p:nvPr/>
        </p:nvSpPr>
        <p:spPr>
          <a:xfrm>
            <a:off x="5099125" y="5449580"/>
            <a:ext cx="546738" cy="338554"/>
          </a:xfrm>
          <a:prstGeom prst="rect">
            <a:avLst/>
          </a:prstGeom>
          <a:noFill/>
        </p:spPr>
        <p:txBody>
          <a:bodyPr wrap="square" rtlCol="0">
            <a:spAutoFit/>
          </a:bodyPr>
          <a:lstStyle/>
          <a:p>
            <a:r>
              <a:rPr lang="en-US" altLang="ja-JP" sz="1600" dirty="0" smtClean="0">
                <a:solidFill>
                  <a:srgbClr val="FF0000"/>
                </a:solidFill>
              </a:rPr>
              <a:t>1V</a:t>
            </a:r>
            <a:endParaRPr lang="ja-JP" altLang="ja-JP" sz="1600" dirty="0">
              <a:solidFill>
                <a:srgbClr val="FF0000"/>
              </a:solidFill>
            </a:endParaRPr>
          </a:p>
        </p:txBody>
      </p:sp>
      <p:sp>
        <p:nvSpPr>
          <p:cNvPr id="408" name="テキスト ボックス 407"/>
          <p:cNvSpPr txBox="1"/>
          <p:nvPr/>
        </p:nvSpPr>
        <p:spPr>
          <a:xfrm>
            <a:off x="4263018" y="4869160"/>
            <a:ext cx="741030" cy="338554"/>
          </a:xfrm>
          <a:prstGeom prst="rect">
            <a:avLst/>
          </a:prstGeom>
          <a:noFill/>
        </p:spPr>
        <p:txBody>
          <a:bodyPr wrap="square" rtlCol="0">
            <a:spAutoFit/>
          </a:bodyPr>
          <a:lstStyle/>
          <a:p>
            <a:r>
              <a:rPr lang="en-US" altLang="ja-JP" sz="1600" dirty="0" smtClean="0">
                <a:solidFill>
                  <a:srgbClr val="FF0000"/>
                </a:solidFill>
              </a:rPr>
              <a:t>1.</a:t>
            </a:r>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09" name="テキスト ボックス 408"/>
          <p:cNvSpPr txBox="1"/>
          <p:nvPr/>
        </p:nvSpPr>
        <p:spPr>
          <a:xfrm>
            <a:off x="4474205" y="4562785"/>
            <a:ext cx="632226" cy="338554"/>
          </a:xfrm>
          <a:prstGeom prst="rect">
            <a:avLst/>
          </a:prstGeom>
          <a:noFill/>
        </p:spPr>
        <p:txBody>
          <a:bodyPr wrap="square" rtlCol="0">
            <a:spAutoFit/>
          </a:bodyPr>
          <a:lstStyle/>
          <a:p>
            <a:r>
              <a:rPr lang="en-US" altLang="ja-JP" sz="1600" dirty="0" smtClean="0">
                <a:solidFill>
                  <a:srgbClr val="FF0000"/>
                </a:solidFill>
              </a:rPr>
              <a:t>10μA</a:t>
            </a:r>
            <a:endParaRPr lang="ja-JP" altLang="ja-JP" sz="1600" dirty="0">
              <a:solidFill>
                <a:srgbClr val="FF0000"/>
              </a:solidFill>
            </a:endParaRPr>
          </a:p>
        </p:txBody>
      </p:sp>
      <p:sp>
        <p:nvSpPr>
          <p:cNvPr id="410" name="テキスト ボックス 409"/>
          <p:cNvSpPr txBox="1"/>
          <p:nvPr/>
        </p:nvSpPr>
        <p:spPr>
          <a:xfrm>
            <a:off x="3650397" y="6119967"/>
            <a:ext cx="683473"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411" name="テキスト ボックス 410"/>
          <p:cNvSpPr txBox="1"/>
          <p:nvPr/>
        </p:nvSpPr>
        <p:spPr>
          <a:xfrm>
            <a:off x="3456021" y="3705552"/>
            <a:ext cx="839254" cy="338554"/>
          </a:xfrm>
          <a:prstGeom prst="rect">
            <a:avLst/>
          </a:prstGeom>
          <a:noFill/>
        </p:spPr>
        <p:txBody>
          <a:bodyPr wrap="square" rtlCol="0">
            <a:spAutoFit/>
          </a:bodyPr>
          <a:lstStyle/>
          <a:p>
            <a:r>
              <a:rPr lang="en-US" altLang="ja-JP" sz="1600" dirty="0">
                <a:solidFill>
                  <a:srgbClr val="FF0000"/>
                </a:solidFill>
              </a:rPr>
              <a:t>21.8</a:t>
            </a:r>
            <a:r>
              <a:rPr lang="en-US" altLang="ja-JP" sz="1600" dirty="0" smtClean="0">
                <a:solidFill>
                  <a:srgbClr val="FF0000"/>
                </a:solidFill>
              </a:rPr>
              <a:t>kΩ</a:t>
            </a:r>
            <a:endParaRPr lang="ja-JP" altLang="ja-JP" sz="1600" dirty="0">
              <a:solidFill>
                <a:srgbClr val="FF0000"/>
              </a:solidFill>
            </a:endParaRPr>
          </a:p>
        </p:txBody>
      </p:sp>
      <p:sp>
        <p:nvSpPr>
          <p:cNvPr id="412" name="テキスト ボックス 411"/>
          <p:cNvSpPr txBox="1"/>
          <p:nvPr/>
        </p:nvSpPr>
        <p:spPr>
          <a:xfrm>
            <a:off x="5568853" y="3961899"/>
            <a:ext cx="546738"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V</a:t>
            </a:r>
            <a:endParaRPr lang="ja-JP" altLang="ja-JP" sz="1600" dirty="0">
              <a:solidFill>
                <a:srgbClr val="FF0000"/>
              </a:solidFill>
            </a:endParaRPr>
          </a:p>
        </p:txBody>
      </p:sp>
      <p:cxnSp>
        <p:nvCxnSpPr>
          <p:cNvPr id="413" name="直線コネクタ 412"/>
          <p:cNvCxnSpPr/>
          <p:nvPr/>
        </p:nvCxnSpPr>
        <p:spPr>
          <a:xfrm flipH="1" flipV="1">
            <a:off x="7024451" y="685479"/>
            <a:ext cx="883659" cy="1768524"/>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414" name="テキスト ボックス 413"/>
          <p:cNvSpPr txBox="1"/>
          <p:nvPr/>
        </p:nvSpPr>
        <p:spPr>
          <a:xfrm>
            <a:off x="153068" y="4556392"/>
            <a:ext cx="2351924" cy="830997"/>
          </a:xfrm>
          <a:prstGeom prst="rect">
            <a:avLst/>
          </a:prstGeom>
          <a:noFill/>
        </p:spPr>
        <p:txBody>
          <a:bodyPr wrap="square" rtlCol="0">
            <a:spAutoFit/>
          </a:bodyPr>
          <a:lstStyle/>
          <a:p>
            <a:r>
              <a:rPr lang="ja-JP" altLang="en-US" sz="2400" dirty="0">
                <a:solidFill>
                  <a:srgbClr val="FF0000"/>
                </a:solidFill>
              </a:rPr>
              <a:t>電圧</a:t>
            </a:r>
            <a:r>
              <a:rPr lang="ja-JP" altLang="en-US" sz="2400" dirty="0" smtClean="0">
                <a:solidFill>
                  <a:srgbClr val="FF0000"/>
                </a:solidFill>
              </a:rPr>
              <a:t>増幅度　</a:t>
            </a:r>
            <a:r>
              <a:rPr lang="en-US" altLang="ja-JP" sz="2400" dirty="0" smtClean="0">
                <a:solidFill>
                  <a:srgbClr val="FF0000"/>
                </a:solidFill>
              </a:rPr>
              <a:t>A</a:t>
            </a:r>
            <a:r>
              <a:rPr lang="en-US" altLang="ja-JP" sz="24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ja-JP" altLang="en-US" sz="2400" dirty="0" smtClean="0">
                <a:solidFill>
                  <a:srgbClr val="FF0000"/>
                </a:solidFill>
                <a:latin typeface="Times New Roman" panose="02020603050405020304" pitchFamily="18" charset="0"/>
                <a:cs typeface="Times New Roman" panose="02020603050405020304" pitchFamily="18" charset="0"/>
              </a:rPr>
              <a:t>１０</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0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5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500"/>
                                        <p:tgtEl>
                                          <p:spTgt spid="2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6"/>
                                        </p:tgtEl>
                                        <p:attrNameLst>
                                          <p:attrName>style.visibility</p:attrName>
                                        </p:attrNameLst>
                                      </p:cBhvr>
                                      <p:to>
                                        <p:strVal val="visible"/>
                                      </p:to>
                                    </p:set>
                                    <p:animEffect transition="in" filter="fade">
                                      <p:cBhvr>
                                        <p:cTn id="19" dur="500"/>
                                        <p:tgtEl>
                                          <p:spTgt spid="2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500"/>
                                        <p:tgtEl>
                                          <p:spTgt spid="2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fade">
                                      <p:cBhvr>
                                        <p:cTn id="25" dur="500"/>
                                        <p:tgtEl>
                                          <p:spTgt spid="2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8"/>
                                        </p:tgtEl>
                                        <p:attrNameLst>
                                          <p:attrName>style.visibility</p:attrName>
                                        </p:attrNameLst>
                                      </p:cBhvr>
                                      <p:to>
                                        <p:strVal val="visible"/>
                                      </p:to>
                                    </p:set>
                                    <p:animEffect transition="in" filter="fade">
                                      <p:cBhvr>
                                        <p:cTn id="30" dur="500"/>
                                        <p:tgtEl>
                                          <p:spTgt spid="40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9"/>
                                        </p:tgtEl>
                                        <p:attrNameLst>
                                          <p:attrName>style.visibility</p:attrName>
                                        </p:attrNameLst>
                                      </p:cBhvr>
                                      <p:to>
                                        <p:strVal val="visible"/>
                                      </p:to>
                                    </p:set>
                                    <p:animEffect transition="in" filter="fade">
                                      <p:cBhvr>
                                        <p:cTn id="33" dur="500"/>
                                        <p:tgtEl>
                                          <p:spTgt spid="40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7"/>
                                        </p:tgtEl>
                                        <p:attrNameLst>
                                          <p:attrName>style.visibility</p:attrName>
                                        </p:attrNameLst>
                                      </p:cBhvr>
                                      <p:to>
                                        <p:strVal val="visible"/>
                                      </p:to>
                                    </p:set>
                                    <p:animEffect transition="in" filter="fade">
                                      <p:cBhvr>
                                        <p:cTn id="36" dur="500"/>
                                        <p:tgtEl>
                                          <p:spTgt spid="4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500"/>
                                        <p:tgtEl>
                                          <p:spTgt spid="4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1"/>
                                        </p:tgtEl>
                                        <p:attrNameLst>
                                          <p:attrName>style.visibility</p:attrName>
                                        </p:attrNameLst>
                                      </p:cBhvr>
                                      <p:to>
                                        <p:strVal val="visible"/>
                                      </p:to>
                                    </p:set>
                                    <p:animEffect transition="in" filter="fade">
                                      <p:cBhvr>
                                        <p:cTn id="42" dur="500"/>
                                        <p:tgtEl>
                                          <p:spTgt spid="4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2"/>
                                        </p:tgtEl>
                                        <p:attrNameLst>
                                          <p:attrName>style.visibility</p:attrName>
                                        </p:attrNameLst>
                                      </p:cBhvr>
                                      <p:to>
                                        <p:strVal val="visible"/>
                                      </p:to>
                                    </p:set>
                                    <p:animEffect transition="in" filter="fade">
                                      <p:cBhvr>
                                        <p:cTn id="45" dur="500"/>
                                        <p:tgtEl>
                                          <p:spTgt spid="4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13"/>
                                        </p:tgtEl>
                                        <p:attrNameLst>
                                          <p:attrName>style.visibility</p:attrName>
                                        </p:attrNameLst>
                                      </p:cBhvr>
                                      <p:to>
                                        <p:strVal val="visible"/>
                                      </p:to>
                                    </p:set>
                                    <p:animEffect transition="in" filter="fade">
                                      <p:cBhvr>
                                        <p:cTn id="50" dur="500"/>
                                        <p:tgtEl>
                                          <p:spTgt spid="4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4"/>
                                        </p:tgtEl>
                                        <p:attrNameLst>
                                          <p:attrName>style.visibility</p:attrName>
                                        </p:attrNameLst>
                                      </p:cBhvr>
                                      <p:to>
                                        <p:strVal val="visible"/>
                                      </p:to>
                                    </p:set>
                                    <p:animEffect transition="in" filter="fade">
                                      <p:cBhvr>
                                        <p:cTn id="55" dur="5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3" grpId="0"/>
      <p:bldP spid="204" grpId="0"/>
      <p:bldP spid="206" grpId="0" animBg="1"/>
      <p:bldP spid="207" grpId="0" animBg="1"/>
      <p:bldP spid="212" grpId="0" animBg="1"/>
      <p:bldP spid="407" grpId="0"/>
      <p:bldP spid="408" grpId="0"/>
      <p:bldP spid="409" grpId="0"/>
      <p:bldP spid="410" grpId="0"/>
      <p:bldP spid="411" grpId="0"/>
      <p:bldP spid="412" grpId="0"/>
      <p:bldP spid="4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トランジスタの等価回路</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0272210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メモ 1"/>
          <p:cNvSpPr/>
          <p:nvPr/>
        </p:nvSpPr>
        <p:spPr>
          <a:xfrm>
            <a:off x="4656412" y="4676775"/>
            <a:ext cx="3329104" cy="2136601"/>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a:stCxn id="43" idx="2"/>
          </p:cNvCxnSpPr>
          <p:nvPr/>
        </p:nvCxnSpPr>
        <p:spPr>
          <a:xfrm flipH="1">
            <a:off x="1300596" y="3658281"/>
            <a:ext cx="251456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0" name="直線コネクタ 39"/>
          <p:cNvCxnSpPr>
            <a:stCxn id="44" idx="2"/>
            <a:endCxn id="41" idx="6"/>
          </p:cNvCxnSpPr>
          <p:nvPr/>
        </p:nvCxnSpPr>
        <p:spPr>
          <a:xfrm flipH="1">
            <a:off x="1279453" y="2041458"/>
            <a:ext cx="2535712" cy="45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41" name="円/楕円 40"/>
          <p:cNvSpPr/>
          <p:nvPr/>
        </p:nvSpPr>
        <p:spPr>
          <a:xfrm>
            <a:off x="1135437" y="197073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円/楕円 41"/>
          <p:cNvSpPr/>
          <p:nvPr/>
        </p:nvSpPr>
        <p:spPr>
          <a:xfrm>
            <a:off x="1135437"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円/楕円 42"/>
          <p:cNvSpPr/>
          <p:nvPr/>
        </p:nvSpPr>
        <p:spPr>
          <a:xfrm>
            <a:off x="3815165"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円/楕円 43"/>
          <p:cNvSpPr/>
          <p:nvPr/>
        </p:nvSpPr>
        <p:spPr>
          <a:xfrm>
            <a:off x="3815165" y="196615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Line 6"/>
          <p:cNvSpPr>
            <a:spLocks noChangeShapeType="1"/>
          </p:cNvSpPr>
          <p:nvPr/>
        </p:nvSpPr>
        <p:spPr bwMode="auto">
          <a:xfrm rot="10800000">
            <a:off x="4056179" y="214720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3894988" y="2685302"/>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7" name="Line 6"/>
          <p:cNvSpPr>
            <a:spLocks noChangeShapeType="1"/>
          </p:cNvSpPr>
          <p:nvPr/>
        </p:nvSpPr>
        <p:spPr bwMode="auto">
          <a:xfrm rot="10800000" flipH="1">
            <a:off x="1012880"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テキスト ボックス 47"/>
          <p:cNvSpPr txBox="1"/>
          <p:nvPr/>
        </p:nvSpPr>
        <p:spPr>
          <a:xfrm>
            <a:off x="846124" y="271008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9" name="Line 6"/>
          <p:cNvSpPr>
            <a:spLocks noChangeShapeType="1"/>
          </p:cNvSpPr>
          <p:nvPr/>
        </p:nvSpPr>
        <p:spPr bwMode="auto">
          <a:xfrm rot="10800000" flipH="1">
            <a:off x="1207445" y="1819676"/>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6"/>
          <p:cNvSpPr>
            <a:spLocks noChangeShapeType="1"/>
          </p:cNvSpPr>
          <p:nvPr/>
        </p:nvSpPr>
        <p:spPr bwMode="auto">
          <a:xfrm rot="10800000">
            <a:off x="3403775" y="1813358"/>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テキスト ボックス 50"/>
          <p:cNvSpPr txBox="1"/>
          <p:nvPr/>
        </p:nvSpPr>
        <p:spPr>
          <a:xfrm>
            <a:off x="1191766" y="1412776"/>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3578016" y="1382471"/>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4" name="テキスト ボックス 53"/>
          <p:cNvSpPr txBox="1"/>
          <p:nvPr/>
        </p:nvSpPr>
        <p:spPr>
          <a:xfrm>
            <a:off x="1267341" y="4387376"/>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1267341" y="4881560"/>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6" name="左中かっこ 55"/>
          <p:cNvSpPr/>
          <p:nvPr/>
        </p:nvSpPr>
        <p:spPr>
          <a:xfrm>
            <a:off x="1125041" y="4460545"/>
            <a:ext cx="142300" cy="92507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1305441" y="5745076"/>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ja-JP" altLang="en-US" sz="2800" i="1" dirty="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8" name="テキスト ボックス 57"/>
          <p:cNvSpPr txBox="1"/>
          <p:nvPr/>
        </p:nvSpPr>
        <p:spPr>
          <a:xfrm>
            <a:off x="1305441" y="6239260"/>
            <a:ext cx="230987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a:t>
            </a:r>
            <a:r>
              <a:rPr lang="en-US" altLang="ja-JP" sz="1600" i="1" dirty="0">
                <a:solidFill>
                  <a:srgbClr val="FF0000"/>
                </a:solidFill>
                <a:latin typeface="Times New Roman" panose="02020603050405020304" pitchFamily="18" charset="0"/>
                <a:cs typeface="Times New Roman" panose="02020603050405020304" pitchFamily="18" charset="0"/>
              </a:rPr>
              <a:t> </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9" name="大かっこ 58"/>
          <p:cNvSpPr/>
          <p:nvPr/>
        </p:nvSpPr>
        <p:spPr>
          <a:xfrm>
            <a:off x="1196190" y="5879220"/>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大かっこ 59"/>
          <p:cNvSpPr/>
          <p:nvPr/>
        </p:nvSpPr>
        <p:spPr>
          <a:xfrm>
            <a:off x="1955071" y="5834525"/>
            <a:ext cx="945529"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大かっこ 60"/>
          <p:cNvSpPr/>
          <p:nvPr/>
        </p:nvSpPr>
        <p:spPr>
          <a:xfrm>
            <a:off x="3083930" y="5811857"/>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テキスト ボックス 61"/>
          <p:cNvSpPr txBox="1"/>
          <p:nvPr/>
        </p:nvSpPr>
        <p:spPr>
          <a:xfrm>
            <a:off x="1726278" y="6087187"/>
            <a:ext cx="31618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t>
            </a:r>
          </a:p>
        </p:txBody>
      </p:sp>
      <p:sp>
        <p:nvSpPr>
          <p:cNvPr id="68" name="正方形/長方形 67"/>
          <p:cNvSpPr/>
          <p:nvPr/>
        </p:nvSpPr>
        <p:spPr>
          <a:xfrm>
            <a:off x="1850666" y="1813357"/>
            <a:ext cx="1368152" cy="204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4855515" y="4801627"/>
            <a:ext cx="2897242"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ja-JP" altLang="en-US" sz="2400" dirty="0" smtClean="0">
                <a:solidFill>
                  <a:srgbClr val="FF0000"/>
                </a:solidFill>
                <a:latin typeface="Times New Roman" panose="02020603050405020304" pitchFamily="18" charset="0"/>
                <a:cs typeface="Times New Roman" panose="02020603050405020304" pitchFamily="18" charset="0"/>
              </a:rPr>
              <a:t>入力インピーダンス</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70" name="テキスト ボックス 69"/>
          <p:cNvSpPr txBox="1"/>
          <p:nvPr/>
        </p:nvSpPr>
        <p:spPr>
          <a:xfrm>
            <a:off x="4866086" y="5305683"/>
            <a:ext cx="3149352"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電圧帰還率</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71" name="テキスト ボックス 70"/>
          <p:cNvSpPr txBox="1"/>
          <p:nvPr/>
        </p:nvSpPr>
        <p:spPr>
          <a:xfrm>
            <a:off x="4866086" y="5801889"/>
            <a:ext cx="3149352"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電流増幅率</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72" name="テキスト ボックス 71"/>
          <p:cNvSpPr txBox="1"/>
          <p:nvPr/>
        </p:nvSpPr>
        <p:spPr>
          <a:xfrm>
            <a:off x="4836164" y="6280696"/>
            <a:ext cx="3149352"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出力アドミタンス</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4577272" y="4149080"/>
            <a:ext cx="3667136" cy="492443"/>
          </a:xfrm>
          <a:prstGeom prst="rect">
            <a:avLst/>
          </a:prstGeom>
          <a:solidFill>
            <a:schemeClr val="bg1"/>
          </a:solidFill>
        </p:spPr>
        <p:txBody>
          <a:bodyPr wrap="square" lIns="0" tIns="0" rIns="0" bIns="0" rtlCol="0">
            <a:spAutoFit/>
          </a:bodyPr>
          <a:lstStyle/>
          <a:p>
            <a:r>
              <a:rPr lang="en-US" altLang="ja-JP" sz="3200" i="1" dirty="0" smtClean="0">
                <a:solidFill>
                  <a:srgbClr val="FF0000"/>
                </a:solidFill>
                <a:latin typeface="Times New Roman" panose="02020603050405020304" pitchFamily="18" charset="0"/>
                <a:cs typeface="Times New Roman" panose="02020603050405020304" pitchFamily="18" charset="0"/>
              </a:rPr>
              <a:t>h</a:t>
            </a:r>
            <a:r>
              <a:rPr lang="ja-JP" altLang="en-US" sz="3200" dirty="0" smtClean="0">
                <a:solidFill>
                  <a:srgbClr val="FF0000"/>
                </a:solidFill>
                <a:latin typeface="Times New Roman" panose="02020603050405020304" pitchFamily="18" charset="0"/>
                <a:cs typeface="Times New Roman" panose="02020603050405020304" pitchFamily="18" charset="0"/>
              </a:rPr>
              <a:t>パラメータ　（</a:t>
            </a:r>
            <a:r>
              <a:rPr lang="en-US" altLang="ja-JP" sz="3200" i="1" dirty="0" smtClean="0">
                <a:solidFill>
                  <a:srgbClr val="FF0000"/>
                </a:solidFill>
                <a:latin typeface="Times New Roman" panose="02020603050405020304" pitchFamily="18" charset="0"/>
                <a:cs typeface="Times New Roman" panose="02020603050405020304" pitchFamily="18" charset="0"/>
              </a:rPr>
              <a:t>h</a:t>
            </a:r>
            <a:r>
              <a:rPr lang="ja-JP" altLang="en-US" sz="3200" dirty="0" smtClean="0">
                <a:solidFill>
                  <a:srgbClr val="FF0000"/>
                </a:solidFill>
                <a:latin typeface="Times New Roman" panose="02020603050405020304" pitchFamily="18" charset="0"/>
                <a:cs typeface="Times New Roman" panose="02020603050405020304" pitchFamily="18" charset="0"/>
              </a:rPr>
              <a:t>定数）</a:t>
            </a:r>
            <a:r>
              <a:rPr lang="ja-JP" altLang="en-US" sz="2400"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32" name="タイトル 1"/>
          <p:cNvSpPr>
            <a:spLocks noGrp="1"/>
          </p:cNvSpPr>
          <p:nvPr>
            <p:ph type="title"/>
          </p:nvPr>
        </p:nvSpPr>
        <p:spPr>
          <a:xfrm>
            <a:off x="457200" y="274638"/>
            <a:ext cx="8229600" cy="1143000"/>
          </a:xfrm>
        </p:spPr>
        <p:txBody>
          <a:bodyPr/>
          <a:lstStyle/>
          <a:p>
            <a:r>
              <a:rPr kumimoji="1" lang="ja-JP" altLang="en-US" dirty="0" err="1" smtClean="0"/>
              <a:t>ｈ</a:t>
            </a:r>
            <a:r>
              <a:rPr lang="ja-JP" altLang="en-US" dirty="0"/>
              <a:t>パラメータ</a:t>
            </a:r>
            <a:endParaRPr kumimoji="1" lang="ja-JP" altLang="en-US" dirty="0"/>
          </a:p>
        </p:txBody>
      </p:sp>
      <p:sp>
        <p:nvSpPr>
          <p:cNvPr id="3" name="テキスト ボックス 2"/>
          <p:cNvSpPr txBox="1"/>
          <p:nvPr/>
        </p:nvSpPr>
        <p:spPr>
          <a:xfrm>
            <a:off x="4747321" y="1597914"/>
            <a:ext cx="3528392" cy="1477328"/>
          </a:xfrm>
          <a:prstGeom prst="rect">
            <a:avLst/>
          </a:prstGeom>
          <a:noFill/>
        </p:spPr>
        <p:txBody>
          <a:bodyPr wrap="square" rtlCol="0">
            <a:spAutoFit/>
          </a:bodyPr>
          <a:lstStyle/>
          <a:p>
            <a:r>
              <a:rPr lang="ja-JP" altLang="en-US" dirty="0" smtClean="0"/>
              <a:t>　トランジスタは動作点が決まると線形素子として扱うことができる。</a:t>
            </a:r>
            <a:endParaRPr lang="en-US" altLang="ja-JP" dirty="0" smtClean="0"/>
          </a:p>
          <a:p>
            <a:endParaRPr kumimoji="1" lang="en-US" altLang="ja-JP" dirty="0" smtClean="0"/>
          </a:p>
          <a:p>
            <a:r>
              <a:rPr kumimoji="1" lang="ja-JP" altLang="en-US" dirty="0" smtClean="0"/>
              <a:t>　トランジスタは、</a:t>
            </a:r>
            <a:r>
              <a:rPr kumimoji="1" lang="ja-JP" altLang="en-US" dirty="0" err="1" smtClean="0"/>
              <a:t>ｈ</a:t>
            </a:r>
            <a:r>
              <a:rPr kumimoji="1" lang="ja-JP" altLang="en-US" dirty="0" smtClean="0"/>
              <a:t>パラメータを用いることが多い。</a:t>
            </a:r>
            <a:endParaRPr kumimoji="1" lang="en-US" altLang="ja-JP" dirty="0" smtClean="0"/>
          </a:p>
        </p:txBody>
      </p:sp>
    </p:spTree>
    <p:extLst>
      <p:ext uri="{BB962C8B-B14F-4D97-AF65-F5344CB8AC3E}">
        <p14:creationId xmlns:p14="http://schemas.microsoft.com/office/powerpoint/2010/main" val="11483884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メモ 1"/>
          <p:cNvSpPr/>
          <p:nvPr/>
        </p:nvSpPr>
        <p:spPr>
          <a:xfrm>
            <a:off x="4656412" y="4676775"/>
            <a:ext cx="3329104" cy="2136601"/>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a:stCxn id="43" idx="2"/>
          </p:cNvCxnSpPr>
          <p:nvPr/>
        </p:nvCxnSpPr>
        <p:spPr>
          <a:xfrm flipH="1">
            <a:off x="1300596" y="3658281"/>
            <a:ext cx="251456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0" name="直線コネクタ 39"/>
          <p:cNvCxnSpPr>
            <a:stCxn id="44" idx="2"/>
            <a:endCxn id="41" idx="6"/>
          </p:cNvCxnSpPr>
          <p:nvPr/>
        </p:nvCxnSpPr>
        <p:spPr>
          <a:xfrm flipH="1">
            <a:off x="1279453" y="2041458"/>
            <a:ext cx="2535712" cy="45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41" name="円/楕円 40"/>
          <p:cNvSpPr/>
          <p:nvPr/>
        </p:nvSpPr>
        <p:spPr>
          <a:xfrm>
            <a:off x="1135437" y="197073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円/楕円 41"/>
          <p:cNvSpPr/>
          <p:nvPr/>
        </p:nvSpPr>
        <p:spPr>
          <a:xfrm>
            <a:off x="1135437"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円/楕円 42"/>
          <p:cNvSpPr/>
          <p:nvPr/>
        </p:nvSpPr>
        <p:spPr>
          <a:xfrm>
            <a:off x="3815165"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円/楕円 43"/>
          <p:cNvSpPr/>
          <p:nvPr/>
        </p:nvSpPr>
        <p:spPr>
          <a:xfrm>
            <a:off x="3815165" y="196615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Line 6"/>
          <p:cNvSpPr>
            <a:spLocks noChangeShapeType="1"/>
          </p:cNvSpPr>
          <p:nvPr/>
        </p:nvSpPr>
        <p:spPr bwMode="auto">
          <a:xfrm rot="10800000">
            <a:off x="4056179" y="214720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3894988" y="2685302"/>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7" name="Line 6"/>
          <p:cNvSpPr>
            <a:spLocks noChangeShapeType="1"/>
          </p:cNvSpPr>
          <p:nvPr/>
        </p:nvSpPr>
        <p:spPr bwMode="auto">
          <a:xfrm rot="10800000" flipH="1">
            <a:off x="1012880"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テキスト ボックス 47"/>
          <p:cNvSpPr txBox="1"/>
          <p:nvPr/>
        </p:nvSpPr>
        <p:spPr>
          <a:xfrm>
            <a:off x="846124" y="271008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9" name="Line 6"/>
          <p:cNvSpPr>
            <a:spLocks noChangeShapeType="1"/>
          </p:cNvSpPr>
          <p:nvPr/>
        </p:nvSpPr>
        <p:spPr bwMode="auto">
          <a:xfrm rot="10800000" flipH="1">
            <a:off x="1207445" y="1819676"/>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6"/>
          <p:cNvSpPr>
            <a:spLocks noChangeShapeType="1"/>
          </p:cNvSpPr>
          <p:nvPr/>
        </p:nvSpPr>
        <p:spPr bwMode="auto">
          <a:xfrm rot="10800000">
            <a:off x="3403775" y="1813358"/>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テキスト ボックス 50"/>
          <p:cNvSpPr txBox="1"/>
          <p:nvPr/>
        </p:nvSpPr>
        <p:spPr>
          <a:xfrm>
            <a:off x="1191766" y="1412776"/>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3578016" y="1382471"/>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4" name="テキスト ボックス 53"/>
          <p:cNvSpPr txBox="1"/>
          <p:nvPr/>
        </p:nvSpPr>
        <p:spPr>
          <a:xfrm>
            <a:off x="1267341" y="4387376"/>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1267341" y="4881560"/>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6" name="左中かっこ 55"/>
          <p:cNvSpPr/>
          <p:nvPr/>
        </p:nvSpPr>
        <p:spPr>
          <a:xfrm>
            <a:off x="1125041" y="4460545"/>
            <a:ext cx="142300" cy="92507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1305441" y="5745076"/>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ja-JP" altLang="en-US" sz="2800" i="1" dirty="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8" name="テキスト ボックス 57"/>
          <p:cNvSpPr txBox="1"/>
          <p:nvPr/>
        </p:nvSpPr>
        <p:spPr>
          <a:xfrm>
            <a:off x="1305441" y="6239260"/>
            <a:ext cx="230987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a:t>
            </a:r>
            <a:r>
              <a:rPr lang="en-US" altLang="ja-JP" sz="1600" i="1" dirty="0">
                <a:solidFill>
                  <a:srgbClr val="FF0000"/>
                </a:solidFill>
                <a:latin typeface="Times New Roman" panose="02020603050405020304" pitchFamily="18" charset="0"/>
                <a:cs typeface="Times New Roman" panose="02020603050405020304" pitchFamily="18" charset="0"/>
              </a:rPr>
              <a:t> </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9" name="大かっこ 58"/>
          <p:cNvSpPr/>
          <p:nvPr/>
        </p:nvSpPr>
        <p:spPr>
          <a:xfrm>
            <a:off x="1196190" y="5879220"/>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大かっこ 59"/>
          <p:cNvSpPr/>
          <p:nvPr/>
        </p:nvSpPr>
        <p:spPr>
          <a:xfrm>
            <a:off x="1955071" y="5834525"/>
            <a:ext cx="945529"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大かっこ 60"/>
          <p:cNvSpPr/>
          <p:nvPr/>
        </p:nvSpPr>
        <p:spPr>
          <a:xfrm>
            <a:off x="3083930" y="5811857"/>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テキスト ボックス 61"/>
          <p:cNvSpPr txBox="1"/>
          <p:nvPr/>
        </p:nvSpPr>
        <p:spPr>
          <a:xfrm>
            <a:off x="1726278" y="6087187"/>
            <a:ext cx="31618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t>
            </a:r>
          </a:p>
        </p:txBody>
      </p:sp>
      <p:sp>
        <p:nvSpPr>
          <p:cNvPr id="68" name="正方形/長方形 67"/>
          <p:cNvSpPr/>
          <p:nvPr/>
        </p:nvSpPr>
        <p:spPr>
          <a:xfrm>
            <a:off x="1850666" y="1813357"/>
            <a:ext cx="1368152" cy="204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4855515" y="4801627"/>
            <a:ext cx="2897242"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ja-JP" altLang="en-US" sz="2400" dirty="0" smtClean="0">
                <a:solidFill>
                  <a:srgbClr val="FF0000"/>
                </a:solidFill>
                <a:latin typeface="Times New Roman" panose="02020603050405020304" pitchFamily="18" charset="0"/>
                <a:cs typeface="Times New Roman" panose="02020603050405020304" pitchFamily="18" charset="0"/>
              </a:rPr>
              <a:t>入力インピーダンス</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70" name="テキスト ボックス 69"/>
          <p:cNvSpPr txBox="1"/>
          <p:nvPr/>
        </p:nvSpPr>
        <p:spPr>
          <a:xfrm>
            <a:off x="4866086" y="5305683"/>
            <a:ext cx="3149352"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電圧帰還率</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71" name="テキスト ボックス 70"/>
          <p:cNvSpPr txBox="1"/>
          <p:nvPr/>
        </p:nvSpPr>
        <p:spPr>
          <a:xfrm>
            <a:off x="4866086" y="5801889"/>
            <a:ext cx="3149352"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電流増幅率</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72" name="テキスト ボックス 71"/>
          <p:cNvSpPr txBox="1"/>
          <p:nvPr/>
        </p:nvSpPr>
        <p:spPr>
          <a:xfrm>
            <a:off x="4836164" y="6280696"/>
            <a:ext cx="3149352"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出力アドミタンス</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4577272" y="4149080"/>
            <a:ext cx="3667136" cy="492443"/>
          </a:xfrm>
          <a:prstGeom prst="rect">
            <a:avLst/>
          </a:prstGeom>
          <a:solidFill>
            <a:schemeClr val="bg1"/>
          </a:solidFill>
        </p:spPr>
        <p:txBody>
          <a:bodyPr wrap="square" lIns="0" tIns="0" rIns="0" bIns="0" rtlCol="0">
            <a:spAutoFit/>
          </a:bodyPr>
          <a:lstStyle/>
          <a:p>
            <a:r>
              <a:rPr lang="en-US" altLang="ja-JP" sz="3200" i="1" dirty="0" smtClean="0">
                <a:solidFill>
                  <a:srgbClr val="FF0000"/>
                </a:solidFill>
                <a:latin typeface="Times New Roman" panose="02020603050405020304" pitchFamily="18" charset="0"/>
                <a:cs typeface="Times New Roman" panose="02020603050405020304" pitchFamily="18" charset="0"/>
              </a:rPr>
              <a:t>h</a:t>
            </a:r>
            <a:r>
              <a:rPr lang="ja-JP" altLang="en-US" sz="3200" dirty="0" smtClean="0">
                <a:solidFill>
                  <a:srgbClr val="FF0000"/>
                </a:solidFill>
                <a:latin typeface="Times New Roman" panose="02020603050405020304" pitchFamily="18" charset="0"/>
                <a:cs typeface="Times New Roman" panose="02020603050405020304" pitchFamily="18" charset="0"/>
              </a:rPr>
              <a:t>パラメータ　（</a:t>
            </a:r>
            <a:r>
              <a:rPr lang="en-US" altLang="ja-JP" sz="3200" i="1" dirty="0" smtClean="0">
                <a:solidFill>
                  <a:srgbClr val="FF0000"/>
                </a:solidFill>
                <a:latin typeface="Times New Roman" panose="02020603050405020304" pitchFamily="18" charset="0"/>
                <a:cs typeface="Times New Roman" panose="02020603050405020304" pitchFamily="18" charset="0"/>
              </a:rPr>
              <a:t>h</a:t>
            </a:r>
            <a:r>
              <a:rPr lang="ja-JP" altLang="en-US" sz="3200" dirty="0" smtClean="0">
                <a:solidFill>
                  <a:srgbClr val="FF0000"/>
                </a:solidFill>
                <a:latin typeface="Times New Roman" panose="02020603050405020304" pitchFamily="18" charset="0"/>
                <a:cs typeface="Times New Roman" panose="02020603050405020304" pitchFamily="18" charset="0"/>
              </a:rPr>
              <a:t>定数）</a:t>
            </a:r>
            <a:r>
              <a:rPr lang="ja-JP" altLang="en-US" sz="2400"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32" name="タイトル 1"/>
          <p:cNvSpPr>
            <a:spLocks noGrp="1"/>
          </p:cNvSpPr>
          <p:nvPr>
            <p:ph type="title"/>
          </p:nvPr>
        </p:nvSpPr>
        <p:spPr>
          <a:xfrm>
            <a:off x="457200" y="274638"/>
            <a:ext cx="8229600" cy="1143000"/>
          </a:xfrm>
        </p:spPr>
        <p:txBody>
          <a:bodyPr/>
          <a:lstStyle/>
          <a:p>
            <a:r>
              <a:rPr kumimoji="1" lang="ja-JP" altLang="en-US" dirty="0" err="1" smtClean="0"/>
              <a:t>ｈ</a:t>
            </a:r>
            <a:r>
              <a:rPr lang="ja-JP" altLang="en-US" dirty="0"/>
              <a:t>パラメータ</a:t>
            </a:r>
            <a:endParaRPr kumimoji="1" lang="ja-JP" altLang="en-US" dirty="0"/>
          </a:p>
        </p:txBody>
      </p:sp>
      <p:cxnSp>
        <p:nvCxnSpPr>
          <p:cNvPr id="34" name="直線コネクタ 33"/>
          <p:cNvCxnSpPr>
            <a:endCxn id="53" idx="6"/>
          </p:cNvCxnSpPr>
          <p:nvPr/>
        </p:nvCxnSpPr>
        <p:spPr>
          <a:xfrm flipH="1">
            <a:off x="5022908" y="2035543"/>
            <a:ext cx="1078891"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5" name="直線コネクタ 34"/>
          <p:cNvCxnSpPr>
            <a:stCxn id="83" idx="4"/>
          </p:cNvCxnSpPr>
          <p:nvPr/>
        </p:nvCxnSpPr>
        <p:spPr>
          <a:xfrm flipH="1">
            <a:off x="6671799" y="3097842"/>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6" name="直線コネクタ 35"/>
          <p:cNvCxnSpPr>
            <a:endCxn id="83" idx="0"/>
          </p:cNvCxnSpPr>
          <p:nvPr/>
        </p:nvCxnSpPr>
        <p:spPr>
          <a:xfrm>
            <a:off x="6680642" y="2035543"/>
            <a:ext cx="1" cy="666248"/>
          </a:xfrm>
          <a:prstGeom prst="line">
            <a:avLst/>
          </a:prstGeom>
        </p:spPr>
        <p:style>
          <a:lnRef idx="2">
            <a:schemeClr val="dk1"/>
          </a:lnRef>
          <a:fillRef idx="1">
            <a:schemeClr val="lt1"/>
          </a:fillRef>
          <a:effectRef idx="0">
            <a:schemeClr val="dk1"/>
          </a:effectRef>
          <a:fontRef idx="minor">
            <a:schemeClr val="dk1"/>
          </a:fontRef>
        </p:style>
      </p:cxnSp>
      <p:cxnSp>
        <p:nvCxnSpPr>
          <p:cNvPr id="37" name="直線コネクタ 36"/>
          <p:cNvCxnSpPr>
            <a:stCxn id="64" idx="2"/>
            <a:endCxn id="63" idx="6"/>
          </p:cNvCxnSpPr>
          <p:nvPr/>
        </p:nvCxnSpPr>
        <p:spPr>
          <a:xfrm flipH="1">
            <a:off x="5022908" y="3652366"/>
            <a:ext cx="353040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a:stCxn id="65" idx="2"/>
          </p:cNvCxnSpPr>
          <p:nvPr/>
        </p:nvCxnSpPr>
        <p:spPr>
          <a:xfrm flipH="1">
            <a:off x="6680643" y="2035543"/>
            <a:ext cx="192380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53" name="円/楕円 52"/>
          <p:cNvSpPr/>
          <p:nvPr/>
        </p:nvSpPr>
        <p:spPr>
          <a:xfrm>
            <a:off x="4878892" y="196024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円/楕円 62"/>
          <p:cNvSpPr/>
          <p:nvPr/>
        </p:nvSpPr>
        <p:spPr>
          <a:xfrm>
            <a:off x="4878892" y="357706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円/楕円 63"/>
          <p:cNvSpPr/>
          <p:nvPr/>
        </p:nvSpPr>
        <p:spPr>
          <a:xfrm>
            <a:off x="8553314" y="357706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円/楕円 64"/>
          <p:cNvSpPr/>
          <p:nvPr/>
        </p:nvSpPr>
        <p:spPr>
          <a:xfrm>
            <a:off x="8604448" y="196024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66" name="グループ化 65"/>
          <p:cNvGrpSpPr/>
          <p:nvPr/>
        </p:nvGrpSpPr>
        <p:grpSpPr>
          <a:xfrm>
            <a:off x="5989402" y="2191642"/>
            <a:ext cx="225618" cy="677030"/>
            <a:chOff x="539552" y="3429001"/>
            <a:chExt cx="299722" cy="899401"/>
          </a:xfrm>
        </p:grpSpPr>
        <p:sp>
          <p:nvSpPr>
            <p:cNvPr id="6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79" name="直線コネクタ 78"/>
          <p:cNvCxnSpPr/>
          <p:nvPr/>
        </p:nvCxnSpPr>
        <p:spPr>
          <a:xfrm>
            <a:off x="6101799" y="3250664"/>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80" name="直線コネクタ 79"/>
          <p:cNvCxnSpPr>
            <a:endCxn id="78" idx="1"/>
          </p:cNvCxnSpPr>
          <p:nvPr/>
        </p:nvCxnSpPr>
        <p:spPr>
          <a:xfrm>
            <a:off x="6101799" y="2035543"/>
            <a:ext cx="1" cy="156099"/>
          </a:xfrm>
          <a:prstGeom prst="line">
            <a:avLst/>
          </a:prstGeom>
        </p:spPr>
        <p:style>
          <a:lnRef idx="2">
            <a:schemeClr val="dk1"/>
          </a:lnRef>
          <a:fillRef idx="1">
            <a:schemeClr val="lt1"/>
          </a:fillRef>
          <a:effectRef idx="0">
            <a:schemeClr val="dk1"/>
          </a:effectRef>
          <a:fontRef idx="minor">
            <a:schemeClr val="dk1"/>
          </a:fontRef>
        </p:style>
      </p:cxnSp>
      <p:grpSp>
        <p:nvGrpSpPr>
          <p:cNvPr id="81" name="グループ化 80"/>
          <p:cNvGrpSpPr/>
          <p:nvPr/>
        </p:nvGrpSpPr>
        <p:grpSpPr>
          <a:xfrm>
            <a:off x="6491273" y="2701791"/>
            <a:ext cx="378739" cy="396051"/>
            <a:chOff x="4835148" y="3561421"/>
            <a:chExt cx="378739" cy="396051"/>
          </a:xfrm>
        </p:grpSpPr>
        <p:sp>
          <p:nvSpPr>
            <p:cNvPr id="82"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円/楕円 82"/>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84" name="テキスト ボックス 83"/>
          <p:cNvSpPr txBox="1"/>
          <p:nvPr/>
        </p:nvSpPr>
        <p:spPr>
          <a:xfrm>
            <a:off x="5611575" y="2237751"/>
            <a:ext cx="495983" cy="461665"/>
          </a:xfrm>
          <a:prstGeom prst="rect">
            <a:avLst/>
          </a:prstGeom>
          <a:noFill/>
        </p:spPr>
        <p:txBody>
          <a:bodyPr wrap="square"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5" name="テキスト ボックス 84"/>
          <p:cNvSpPr txBox="1"/>
          <p:nvPr/>
        </p:nvSpPr>
        <p:spPr>
          <a:xfrm>
            <a:off x="6825582" y="2672269"/>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dirty="0" err="1" smtClean="0">
                <a:solidFill>
                  <a:srgbClr val="FF0000"/>
                </a:solidFill>
                <a:latin typeface="Times New Roman" panose="02020603050405020304" pitchFamily="18" charset="0"/>
                <a:cs typeface="Times New Roman" panose="02020603050405020304" pitchFamily="18" charset="0"/>
              </a:rPr>
              <a:t>×</a:t>
            </a:r>
            <a:r>
              <a:rPr lang="en-US" altLang="ja-JP" sz="2400" dirty="0" err="1" smtClean="0">
                <a:solidFill>
                  <a:srgbClr val="FF0000"/>
                </a:solidFill>
                <a:cs typeface="Times New Roman" panose="02020603050405020304" pitchFamily="18" charset="0"/>
              </a:rPr>
              <a:t>I</a:t>
            </a:r>
            <a:r>
              <a:rPr lang="en-US" altLang="ja-JP" sz="1600" dirty="0" err="1"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89" name="Oval 2"/>
          <p:cNvSpPr>
            <a:spLocks noChangeArrowheads="1"/>
          </p:cNvSpPr>
          <p:nvPr/>
        </p:nvSpPr>
        <p:spPr bwMode="auto">
          <a:xfrm>
            <a:off x="5914924" y="3040572"/>
            <a:ext cx="385268" cy="388428"/>
          </a:xfrm>
          <a:prstGeom prst="ellipse">
            <a:avLst/>
          </a:prstGeom>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90" name="Freeform 3"/>
          <p:cNvSpPr>
            <a:spLocks/>
          </p:cNvSpPr>
          <p:nvPr/>
        </p:nvSpPr>
        <p:spPr bwMode="auto">
          <a:xfrm>
            <a:off x="5972341" y="3140967"/>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chemeClr val="tx1"/>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cxnSp>
        <p:nvCxnSpPr>
          <p:cNvPr id="91" name="直線コネクタ 90"/>
          <p:cNvCxnSpPr/>
          <p:nvPr/>
        </p:nvCxnSpPr>
        <p:spPr>
          <a:xfrm>
            <a:off x="6101799" y="2884473"/>
            <a:ext cx="1" cy="156099"/>
          </a:xfrm>
          <a:prstGeom prst="line">
            <a:avLst/>
          </a:prstGeom>
        </p:spPr>
        <p:style>
          <a:lnRef idx="2">
            <a:schemeClr val="dk1"/>
          </a:lnRef>
          <a:fillRef idx="1">
            <a:schemeClr val="lt1"/>
          </a:fillRef>
          <a:effectRef idx="0">
            <a:schemeClr val="dk1"/>
          </a:effectRef>
          <a:fontRef idx="minor">
            <a:schemeClr val="dk1"/>
          </a:fontRef>
        </p:style>
      </p:cxnSp>
      <p:grpSp>
        <p:nvGrpSpPr>
          <p:cNvPr id="92" name="グループ化 91"/>
          <p:cNvGrpSpPr/>
          <p:nvPr/>
        </p:nvGrpSpPr>
        <p:grpSpPr>
          <a:xfrm>
            <a:off x="7788391" y="2510929"/>
            <a:ext cx="225618" cy="677030"/>
            <a:chOff x="539552" y="3429001"/>
            <a:chExt cx="299722" cy="899401"/>
          </a:xfrm>
        </p:grpSpPr>
        <p:sp>
          <p:nvSpPr>
            <p:cNvPr id="93"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00" name="直線コネクタ 99"/>
          <p:cNvCxnSpPr/>
          <p:nvPr/>
        </p:nvCxnSpPr>
        <p:spPr>
          <a:xfrm>
            <a:off x="7905318" y="3187959"/>
            <a:ext cx="0" cy="461319"/>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01" name="テキスト ボックス 100"/>
          <p:cNvSpPr txBox="1"/>
          <p:nvPr/>
        </p:nvSpPr>
        <p:spPr>
          <a:xfrm>
            <a:off x="7964448" y="2554655"/>
            <a:ext cx="495984" cy="461665"/>
          </a:xfrm>
          <a:prstGeom prst="rect">
            <a:avLst/>
          </a:prstGeom>
          <a:noFill/>
        </p:spPr>
        <p:txBody>
          <a:bodyPr wrap="square"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02" name="直線コネクタ 101"/>
          <p:cNvCxnSpPr/>
          <p:nvPr/>
        </p:nvCxnSpPr>
        <p:spPr>
          <a:xfrm>
            <a:off x="7900788" y="2046034"/>
            <a:ext cx="0" cy="461319"/>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103" name="Line 6"/>
          <p:cNvSpPr>
            <a:spLocks noChangeShapeType="1"/>
          </p:cNvSpPr>
          <p:nvPr/>
        </p:nvSpPr>
        <p:spPr bwMode="auto">
          <a:xfrm rot="10800000">
            <a:off x="8784163" y="2127027"/>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テキスト ボックス 103"/>
          <p:cNvSpPr txBox="1"/>
          <p:nvPr/>
        </p:nvSpPr>
        <p:spPr>
          <a:xfrm>
            <a:off x="8622972" y="266512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5" name="Line 6"/>
          <p:cNvSpPr>
            <a:spLocks noChangeShapeType="1"/>
          </p:cNvSpPr>
          <p:nvPr/>
        </p:nvSpPr>
        <p:spPr bwMode="auto">
          <a:xfrm rot="10800000" flipH="1">
            <a:off x="4726809"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テキスト ボックス 105"/>
          <p:cNvSpPr txBox="1"/>
          <p:nvPr/>
        </p:nvSpPr>
        <p:spPr>
          <a:xfrm>
            <a:off x="4499992" y="2642858"/>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7" name="テキスト ボックス 106"/>
          <p:cNvSpPr txBox="1"/>
          <p:nvPr/>
        </p:nvSpPr>
        <p:spPr>
          <a:xfrm>
            <a:off x="5077089" y="2960956"/>
            <a:ext cx="1073874" cy="523220"/>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dirty="0" err="1" smtClean="0">
                <a:solidFill>
                  <a:srgbClr val="FF0000"/>
                </a:solidFill>
                <a:latin typeface="Times New Roman" panose="02020603050405020304" pitchFamily="18" charset="0"/>
                <a:cs typeface="Times New Roman" panose="02020603050405020304" pitchFamily="18" charset="0"/>
              </a:rPr>
              <a:t>×</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8" name="Line 6"/>
          <p:cNvSpPr>
            <a:spLocks noChangeShapeType="1"/>
          </p:cNvSpPr>
          <p:nvPr/>
        </p:nvSpPr>
        <p:spPr bwMode="auto">
          <a:xfrm rot="10800000" flipH="1">
            <a:off x="5038587" y="182750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テキスト ボックス 108"/>
          <p:cNvSpPr txBox="1"/>
          <p:nvPr/>
        </p:nvSpPr>
        <p:spPr>
          <a:xfrm>
            <a:off x="5022908" y="1420605"/>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10" name="Line 6"/>
          <p:cNvSpPr>
            <a:spLocks noChangeShapeType="1"/>
          </p:cNvSpPr>
          <p:nvPr/>
        </p:nvSpPr>
        <p:spPr bwMode="auto">
          <a:xfrm rot="10800000">
            <a:off x="8077988" y="1827504"/>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テキスト ボックス 110"/>
          <p:cNvSpPr txBox="1"/>
          <p:nvPr/>
        </p:nvSpPr>
        <p:spPr>
          <a:xfrm>
            <a:off x="8252229" y="1396617"/>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3419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線コネクタ 38"/>
          <p:cNvCxnSpPr>
            <a:stCxn id="43" idx="2"/>
          </p:cNvCxnSpPr>
          <p:nvPr/>
        </p:nvCxnSpPr>
        <p:spPr>
          <a:xfrm flipH="1">
            <a:off x="1300596" y="3658281"/>
            <a:ext cx="251456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0" name="直線コネクタ 39"/>
          <p:cNvCxnSpPr>
            <a:stCxn id="44" idx="2"/>
            <a:endCxn id="41" idx="6"/>
          </p:cNvCxnSpPr>
          <p:nvPr/>
        </p:nvCxnSpPr>
        <p:spPr>
          <a:xfrm flipH="1">
            <a:off x="1279453" y="2041458"/>
            <a:ext cx="2535712" cy="45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41" name="円/楕円 40"/>
          <p:cNvSpPr/>
          <p:nvPr/>
        </p:nvSpPr>
        <p:spPr>
          <a:xfrm>
            <a:off x="1135437" y="197073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円/楕円 41"/>
          <p:cNvSpPr/>
          <p:nvPr/>
        </p:nvSpPr>
        <p:spPr>
          <a:xfrm>
            <a:off x="1135437"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円/楕円 42"/>
          <p:cNvSpPr/>
          <p:nvPr/>
        </p:nvSpPr>
        <p:spPr>
          <a:xfrm>
            <a:off x="3815165"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円/楕円 43"/>
          <p:cNvSpPr/>
          <p:nvPr/>
        </p:nvSpPr>
        <p:spPr>
          <a:xfrm>
            <a:off x="3815165" y="196615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Line 6"/>
          <p:cNvSpPr>
            <a:spLocks noChangeShapeType="1"/>
          </p:cNvSpPr>
          <p:nvPr/>
        </p:nvSpPr>
        <p:spPr bwMode="auto">
          <a:xfrm rot="10800000">
            <a:off x="4056179" y="214720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3894988" y="2685302"/>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7" name="Line 6"/>
          <p:cNvSpPr>
            <a:spLocks noChangeShapeType="1"/>
          </p:cNvSpPr>
          <p:nvPr/>
        </p:nvSpPr>
        <p:spPr bwMode="auto">
          <a:xfrm rot="10800000" flipH="1">
            <a:off x="1012880"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テキスト ボックス 47"/>
          <p:cNvSpPr txBox="1"/>
          <p:nvPr/>
        </p:nvSpPr>
        <p:spPr>
          <a:xfrm>
            <a:off x="846124" y="271008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9" name="Line 6"/>
          <p:cNvSpPr>
            <a:spLocks noChangeShapeType="1"/>
          </p:cNvSpPr>
          <p:nvPr/>
        </p:nvSpPr>
        <p:spPr bwMode="auto">
          <a:xfrm rot="10800000" flipH="1">
            <a:off x="1207445" y="1819676"/>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6"/>
          <p:cNvSpPr>
            <a:spLocks noChangeShapeType="1"/>
          </p:cNvSpPr>
          <p:nvPr/>
        </p:nvSpPr>
        <p:spPr bwMode="auto">
          <a:xfrm rot="10800000">
            <a:off x="3403775" y="1813358"/>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テキスト ボックス 50"/>
          <p:cNvSpPr txBox="1"/>
          <p:nvPr/>
        </p:nvSpPr>
        <p:spPr>
          <a:xfrm>
            <a:off x="1191766" y="1412776"/>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3578016" y="1382471"/>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4" name="テキスト ボックス 53"/>
          <p:cNvSpPr txBox="1"/>
          <p:nvPr/>
        </p:nvSpPr>
        <p:spPr>
          <a:xfrm>
            <a:off x="1267341" y="4387376"/>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1267341" y="4881560"/>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6" name="左中かっこ 55"/>
          <p:cNvSpPr/>
          <p:nvPr/>
        </p:nvSpPr>
        <p:spPr>
          <a:xfrm>
            <a:off x="1125041" y="4460545"/>
            <a:ext cx="142300" cy="92507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1305441" y="5745076"/>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ja-JP" altLang="en-US" sz="2800" i="1" dirty="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8" name="テキスト ボックス 57"/>
          <p:cNvSpPr txBox="1"/>
          <p:nvPr/>
        </p:nvSpPr>
        <p:spPr>
          <a:xfrm>
            <a:off x="1305441" y="6239260"/>
            <a:ext cx="230987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a:t>
            </a:r>
            <a:r>
              <a:rPr lang="en-US" altLang="ja-JP" sz="1600" i="1" dirty="0">
                <a:solidFill>
                  <a:srgbClr val="FF0000"/>
                </a:solidFill>
                <a:latin typeface="Times New Roman" panose="02020603050405020304" pitchFamily="18" charset="0"/>
                <a:cs typeface="Times New Roman" panose="02020603050405020304" pitchFamily="18" charset="0"/>
              </a:rPr>
              <a:t> </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59" name="大かっこ 58"/>
          <p:cNvSpPr/>
          <p:nvPr/>
        </p:nvSpPr>
        <p:spPr>
          <a:xfrm>
            <a:off x="1196190" y="5879220"/>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大かっこ 59"/>
          <p:cNvSpPr/>
          <p:nvPr/>
        </p:nvSpPr>
        <p:spPr>
          <a:xfrm>
            <a:off x="1955071" y="5834525"/>
            <a:ext cx="945529"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大かっこ 60"/>
          <p:cNvSpPr/>
          <p:nvPr/>
        </p:nvSpPr>
        <p:spPr>
          <a:xfrm>
            <a:off x="3083930" y="5811857"/>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テキスト ボックス 61"/>
          <p:cNvSpPr txBox="1"/>
          <p:nvPr/>
        </p:nvSpPr>
        <p:spPr>
          <a:xfrm>
            <a:off x="1726278" y="6087187"/>
            <a:ext cx="31618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t>
            </a:r>
          </a:p>
        </p:txBody>
      </p:sp>
      <p:sp>
        <p:nvSpPr>
          <p:cNvPr id="68" name="正方形/長方形 67"/>
          <p:cNvSpPr/>
          <p:nvPr/>
        </p:nvSpPr>
        <p:spPr>
          <a:xfrm>
            <a:off x="1850666" y="1813357"/>
            <a:ext cx="1368152" cy="204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p:cNvSpPr>
            <a:spLocks noGrp="1"/>
          </p:cNvSpPr>
          <p:nvPr>
            <p:ph type="title"/>
          </p:nvPr>
        </p:nvSpPr>
        <p:spPr>
          <a:xfrm>
            <a:off x="457200" y="274638"/>
            <a:ext cx="8229600" cy="1143000"/>
          </a:xfrm>
        </p:spPr>
        <p:txBody>
          <a:bodyPr/>
          <a:lstStyle/>
          <a:p>
            <a:r>
              <a:rPr kumimoji="1" lang="ja-JP" altLang="en-US" dirty="0" err="1" smtClean="0"/>
              <a:t>ｈ</a:t>
            </a:r>
            <a:r>
              <a:rPr lang="ja-JP" altLang="en-US" dirty="0"/>
              <a:t>パラメータ</a:t>
            </a:r>
            <a:endParaRPr kumimoji="1" lang="ja-JP" altLang="en-US" dirty="0"/>
          </a:p>
        </p:txBody>
      </p:sp>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p:nvPr/>
        </p:nvCxnSpPr>
        <p:spPr>
          <a:xfrm flipH="1">
            <a:off x="5783294" y="2824978"/>
            <a:ext cx="51280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p:cNvCxnSpPr>
          <p:nvPr/>
        </p:nvCxnSpPr>
        <p:spPr>
          <a:xfrm flipH="1">
            <a:off x="5783295" y="3617739"/>
            <a:ext cx="1560262"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43557"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584571"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423380" y="2644760"/>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76" name="Line 6"/>
          <p:cNvSpPr>
            <a:spLocks noChangeShapeType="1"/>
          </p:cNvSpPr>
          <p:nvPr/>
        </p:nvSpPr>
        <p:spPr bwMode="auto">
          <a:xfrm rot="10800000" flipH="1">
            <a:off x="5580112" y="2820230"/>
            <a:ext cx="0" cy="8251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テキスト ボックス 76"/>
          <p:cNvSpPr txBox="1"/>
          <p:nvPr/>
        </p:nvSpPr>
        <p:spPr>
          <a:xfrm>
            <a:off x="5407156" y="3070121"/>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724128" y="2206025"/>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416003"/>
            <a:ext cx="460988" cy="430887"/>
          </a:xfrm>
          <a:prstGeom prst="rect">
            <a:avLst/>
          </a:prstGeom>
          <a:no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i</a:t>
            </a:r>
            <a:r>
              <a:rPr lang="en-US" altLang="ja-JP" sz="1600" i="1" dirty="0" err="1" smtClean="0">
                <a:latin typeface="Times New Roman" panose="02020603050405020304" pitchFamily="18" charset="0"/>
                <a:cs typeface="Times New Roman" panose="02020603050405020304" pitchFamily="18" charset="0"/>
              </a:rPr>
              <a:t>c</a:t>
            </a:r>
            <a:endParaRPr lang="ja-JP" altLang="ja-JP" sz="1600" i="1" dirty="0">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5434952" y="4322711"/>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ja-JP" altLang="en-US" sz="16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3" name="テキスト ボックス 92"/>
          <p:cNvSpPr txBox="1"/>
          <p:nvPr/>
        </p:nvSpPr>
        <p:spPr>
          <a:xfrm>
            <a:off x="5434952" y="4816895"/>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4" name="左中かっこ 93"/>
          <p:cNvSpPr/>
          <p:nvPr/>
        </p:nvSpPr>
        <p:spPr>
          <a:xfrm>
            <a:off x="5292652" y="4395880"/>
            <a:ext cx="142300" cy="92507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5" name="テキスト ボックス 94"/>
          <p:cNvSpPr txBox="1"/>
          <p:nvPr/>
        </p:nvSpPr>
        <p:spPr>
          <a:xfrm>
            <a:off x="5434952" y="5680411"/>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ja-JP" altLang="en-US" sz="2800" i="1" dirty="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ja-JP" altLang="en-US"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6" name="テキスト ボックス 95"/>
          <p:cNvSpPr txBox="1"/>
          <p:nvPr/>
        </p:nvSpPr>
        <p:spPr>
          <a:xfrm>
            <a:off x="5434952" y="6174595"/>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7" name="大かっこ 96"/>
          <p:cNvSpPr/>
          <p:nvPr/>
        </p:nvSpPr>
        <p:spPr>
          <a:xfrm>
            <a:off x="5363801" y="5814555"/>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大かっこ 97"/>
          <p:cNvSpPr/>
          <p:nvPr/>
        </p:nvSpPr>
        <p:spPr>
          <a:xfrm>
            <a:off x="6122682" y="5769860"/>
            <a:ext cx="945529"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大かっこ 98"/>
          <p:cNvSpPr/>
          <p:nvPr/>
        </p:nvSpPr>
        <p:spPr>
          <a:xfrm>
            <a:off x="7251541" y="5747192"/>
            <a:ext cx="488811" cy="85480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テキスト ボックス 99"/>
          <p:cNvSpPr txBox="1"/>
          <p:nvPr/>
        </p:nvSpPr>
        <p:spPr>
          <a:xfrm>
            <a:off x="5893889" y="6022522"/>
            <a:ext cx="31618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911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ｐｎ接合</a:t>
            </a:r>
            <a:endParaRPr kumimoji="1" lang="ja-JP" altLang="en-US" dirty="0"/>
          </a:p>
        </p:txBody>
      </p:sp>
      <p:sp>
        <p:nvSpPr>
          <p:cNvPr id="4" name="テキスト ボックス 3"/>
          <p:cNvSpPr txBox="1"/>
          <p:nvPr/>
        </p:nvSpPr>
        <p:spPr>
          <a:xfrm>
            <a:off x="395536" y="5583372"/>
            <a:ext cx="8568952" cy="830997"/>
          </a:xfrm>
          <a:prstGeom prst="rect">
            <a:avLst/>
          </a:prstGeom>
          <a:noFill/>
        </p:spPr>
        <p:txBody>
          <a:bodyPr wrap="square" rtlCol="0">
            <a:spAutoFit/>
          </a:bodyPr>
          <a:lstStyle/>
          <a:p>
            <a:r>
              <a:rPr lang="ja-JP" altLang="ja-JP" sz="2400" dirty="0"/>
              <a:t>導体素子を考える上で、最も重要な構造が</a:t>
            </a:r>
            <a:r>
              <a:rPr lang="en-US" altLang="ja-JP" sz="2400" dirty="0" err="1">
                <a:solidFill>
                  <a:srgbClr val="FF0000"/>
                </a:solidFill>
              </a:rPr>
              <a:t>pn</a:t>
            </a:r>
            <a:r>
              <a:rPr lang="ja-JP" altLang="ja-JP" sz="2400" dirty="0" smtClean="0">
                <a:solidFill>
                  <a:srgbClr val="FF0000"/>
                </a:solidFill>
              </a:rPr>
              <a:t>接合</a:t>
            </a:r>
            <a:r>
              <a:rPr lang="ja-JP" altLang="en-US" sz="2400" dirty="0"/>
              <a:t>である</a:t>
            </a:r>
            <a:r>
              <a:rPr lang="ja-JP" altLang="ja-JP" sz="2400" dirty="0" smtClean="0"/>
              <a:t>。</a:t>
            </a:r>
            <a:endParaRPr lang="en-US" altLang="ja-JP" sz="2400" dirty="0" smtClean="0"/>
          </a:p>
          <a:p>
            <a:r>
              <a:rPr lang="ja-JP" altLang="ja-JP" sz="2400" dirty="0" err="1" smtClean="0"/>
              <a:t>ｐ</a:t>
            </a:r>
            <a:r>
              <a:rPr lang="ja-JP" altLang="ja-JP" sz="2400" dirty="0" smtClean="0"/>
              <a:t>形</a:t>
            </a:r>
            <a:r>
              <a:rPr lang="ja-JP" altLang="ja-JP" sz="2400" dirty="0"/>
              <a:t>半導体とｎ形半導体がある面を境にして合わさった</a:t>
            </a:r>
            <a:r>
              <a:rPr lang="ja-JP" altLang="ja-JP" sz="2400" dirty="0" smtClean="0"/>
              <a:t>構造</a:t>
            </a:r>
            <a:r>
              <a:rPr lang="ja-JP" altLang="en-US" sz="2400" dirty="0" smtClean="0"/>
              <a:t>である。</a:t>
            </a:r>
            <a:endParaRPr lang="ja-JP" altLang="ja-JP" sz="2400" dirty="0"/>
          </a:p>
        </p:txBody>
      </p:sp>
      <p:sp>
        <p:nvSpPr>
          <p:cNvPr id="6" name="正方形/長方形 5"/>
          <p:cNvSpPr/>
          <p:nvPr/>
        </p:nvSpPr>
        <p:spPr>
          <a:xfrm>
            <a:off x="4502305" y="172523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円/楕円 6"/>
          <p:cNvSpPr/>
          <p:nvPr/>
        </p:nvSpPr>
        <p:spPr>
          <a:xfrm>
            <a:off x="4792651" y="192127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 name="円/楕円 7"/>
          <p:cNvSpPr/>
          <p:nvPr/>
        </p:nvSpPr>
        <p:spPr>
          <a:xfrm>
            <a:off x="4792651" y="24453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 name="円/楕円 8"/>
          <p:cNvSpPr/>
          <p:nvPr/>
        </p:nvSpPr>
        <p:spPr>
          <a:xfrm>
            <a:off x="4792651" y="29823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 name="円/楕円 9"/>
          <p:cNvSpPr/>
          <p:nvPr/>
        </p:nvSpPr>
        <p:spPr>
          <a:xfrm>
            <a:off x="4792651" y="352543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 name="円/楕円 10"/>
          <p:cNvSpPr/>
          <p:nvPr/>
        </p:nvSpPr>
        <p:spPr>
          <a:xfrm>
            <a:off x="4792651" y="402948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8" name="円/楕円 17"/>
          <p:cNvSpPr/>
          <p:nvPr/>
        </p:nvSpPr>
        <p:spPr>
          <a:xfrm>
            <a:off x="5376604" y="221575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9" name="円/楕円 18"/>
          <p:cNvSpPr/>
          <p:nvPr/>
        </p:nvSpPr>
        <p:spPr>
          <a:xfrm>
            <a:off x="5376604" y="275283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0" name="円/楕円 19"/>
          <p:cNvSpPr/>
          <p:nvPr/>
        </p:nvSpPr>
        <p:spPr>
          <a:xfrm>
            <a:off x="5376604" y="32958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1" name="円/楕円 20"/>
          <p:cNvSpPr/>
          <p:nvPr/>
        </p:nvSpPr>
        <p:spPr>
          <a:xfrm>
            <a:off x="5376604" y="379993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2" name="円/楕円 21"/>
          <p:cNvSpPr/>
          <p:nvPr/>
        </p:nvSpPr>
        <p:spPr>
          <a:xfrm>
            <a:off x="5944779" y="192127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3" name="円/楕円 22"/>
          <p:cNvSpPr/>
          <p:nvPr/>
        </p:nvSpPr>
        <p:spPr>
          <a:xfrm>
            <a:off x="5944779" y="24453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4" name="円/楕円 23"/>
          <p:cNvSpPr/>
          <p:nvPr/>
        </p:nvSpPr>
        <p:spPr>
          <a:xfrm>
            <a:off x="5944779" y="29823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5" name="円/楕円 24"/>
          <p:cNvSpPr/>
          <p:nvPr/>
        </p:nvSpPr>
        <p:spPr>
          <a:xfrm>
            <a:off x="5944779" y="352543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6" name="円/楕円 25"/>
          <p:cNvSpPr/>
          <p:nvPr/>
        </p:nvSpPr>
        <p:spPr>
          <a:xfrm>
            <a:off x="5944779" y="402948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32" name="正方形/長方形 31"/>
          <p:cNvSpPr/>
          <p:nvPr/>
        </p:nvSpPr>
        <p:spPr>
          <a:xfrm>
            <a:off x="2051720" y="1717566"/>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3975913" y="192175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3961164" y="244531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5" name="円/楕円 34"/>
          <p:cNvSpPr/>
          <p:nvPr/>
        </p:nvSpPr>
        <p:spPr>
          <a:xfrm>
            <a:off x="3953212" y="298238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6" name="円/楕円 35"/>
          <p:cNvSpPr/>
          <p:nvPr/>
        </p:nvSpPr>
        <p:spPr>
          <a:xfrm>
            <a:off x="3961164" y="352543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7" name="円/楕円 36"/>
          <p:cNvSpPr/>
          <p:nvPr/>
        </p:nvSpPr>
        <p:spPr>
          <a:xfrm>
            <a:off x="3975913" y="402948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9" name="円/楕円 38"/>
          <p:cNvSpPr/>
          <p:nvPr/>
        </p:nvSpPr>
        <p:spPr>
          <a:xfrm>
            <a:off x="3405123" y="222928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0" name="円/楕円 39"/>
          <p:cNvSpPr/>
          <p:nvPr/>
        </p:nvSpPr>
        <p:spPr>
          <a:xfrm>
            <a:off x="3397171" y="276636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1" name="円/楕円 40"/>
          <p:cNvSpPr/>
          <p:nvPr/>
        </p:nvSpPr>
        <p:spPr>
          <a:xfrm>
            <a:off x="3405123" y="330940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2" name="円/楕円 41"/>
          <p:cNvSpPr/>
          <p:nvPr/>
        </p:nvSpPr>
        <p:spPr>
          <a:xfrm>
            <a:off x="3419872" y="381346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3" name="円/楕円 42"/>
          <p:cNvSpPr/>
          <p:nvPr/>
        </p:nvSpPr>
        <p:spPr>
          <a:xfrm>
            <a:off x="2843808" y="192175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4" name="円/楕円 43"/>
          <p:cNvSpPr/>
          <p:nvPr/>
        </p:nvSpPr>
        <p:spPr>
          <a:xfrm>
            <a:off x="2829059" y="244531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5" name="円/楕円 44"/>
          <p:cNvSpPr/>
          <p:nvPr/>
        </p:nvSpPr>
        <p:spPr>
          <a:xfrm>
            <a:off x="2821107" y="298238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6" name="円/楕円 45"/>
          <p:cNvSpPr/>
          <p:nvPr/>
        </p:nvSpPr>
        <p:spPr>
          <a:xfrm>
            <a:off x="2829059" y="352543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7" name="円/楕円 46"/>
          <p:cNvSpPr/>
          <p:nvPr/>
        </p:nvSpPr>
        <p:spPr>
          <a:xfrm>
            <a:off x="2843808" y="402948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56" name="円/楕円 55"/>
          <p:cNvSpPr/>
          <p:nvPr/>
        </p:nvSpPr>
        <p:spPr>
          <a:xfrm>
            <a:off x="6516216" y="221575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7" name="円/楕円 56"/>
          <p:cNvSpPr/>
          <p:nvPr/>
        </p:nvSpPr>
        <p:spPr>
          <a:xfrm>
            <a:off x="6516216" y="275283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8" name="円/楕円 57"/>
          <p:cNvSpPr/>
          <p:nvPr/>
        </p:nvSpPr>
        <p:spPr>
          <a:xfrm>
            <a:off x="6516216" y="32958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9" name="円/楕円 58"/>
          <p:cNvSpPr/>
          <p:nvPr/>
        </p:nvSpPr>
        <p:spPr>
          <a:xfrm>
            <a:off x="6516216" y="379993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64" name="円/楕円 63"/>
          <p:cNvSpPr/>
          <p:nvPr/>
        </p:nvSpPr>
        <p:spPr>
          <a:xfrm>
            <a:off x="2252995" y="216476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5" name="円/楕円 64"/>
          <p:cNvSpPr/>
          <p:nvPr/>
        </p:nvSpPr>
        <p:spPr>
          <a:xfrm>
            <a:off x="2245043" y="270183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6" name="円/楕円 65"/>
          <p:cNvSpPr/>
          <p:nvPr/>
        </p:nvSpPr>
        <p:spPr>
          <a:xfrm>
            <a:off x="2252995" y="324488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7" name="円/楕円 66"/>
          <p:cNvSpPr/>
          <p:nvPr/>
        </p:nvSpPr>
        <p:spPr>
          <a:xfrm>
            <a:off x="2267744" y="374893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8" name="テキスト ボックス 67"/>
          <p:cNvSpPr txBox="1"/>
          <p:nvPr/>
        </p:nvSpPr>
        <p:spPr>
          <a:xfrm>
            <a:off x="5331224" y="1232911"/>
            <a:ext cx="1637083" cy="461665"/>
          </a:xfrm>
          <a:prstGeom prst="rect">
            <a:avLst/>
          </a:prstGeom>
          <a:noFill/>
        </p:spPr>
        <p:txBody>
          <a:bodyPr wrap="square" rtlCol="0">
            <a:spAutoFit/>
          </a:bodyPr>
          <a:lstStyle/>
          <a:p>
            <a:r>
              <a:rPr lang="ja-JP" altLang="ja-JP" sz="2400" dirty="0" smtClean="0"/>
              <a:t>ｎ形半導体</a:t>
            </a:r>
            <a:endParaRPr lang="ja-JP" altLang="ja-JP" sz="2400" dirty="0"/>
          </a:p>
        </p:txBody>
      </p:sp>
      <p:sp>
        <p:nvSpPr>
          <p:cNvPr id="69" name="テキスト ボックス 68"/>
          <p:cNvSpPr txBox="1"/>
          <p:nvPr/>
        </p:nvSpPr>
        <p:spPr>
          <a:xfrm>
            <a:off x="2070821" y="1263567"/>
            <a:ext cx="1637083" cy="461665"/>
          </a:xfrm>
          <a:prstGeom prst="rect">
            <a:avLst/>
          </a:prstGeom>
          <a:noFill/>
        </p:spPr>
        <p:txBody>
          <a:bodyPr wrap="square" rtlCol="0">
            <a:spAutoFit/>
          </a:bodyPr>
          <a:lstStyle/>
          <a:p>
            <a:r>
              <a:rPr lang="ja-JP" altLang="en-US" sz="2400" dirty="0" err="1" smtClean="0"/>
              <a:t>ｐ</a:t>
            </a:r>
            <a:r>
              <a:rPr lang="ja-JP" altLang="ja-JP" sz="2400" dirty="0" smtClean="0"/>
              <a:t>形半導体</a:t>
            </a:r>
            <a:endParaRPr lang="ja-JP" altLang="ja-JP" sz="2400" dirty="0"/>
          </a:p>
        </p:txBody>
      </p:sp>
    </p:spTree>
    <p:extLst>
      <p:ext uri="{BB962C8B-B14F-4D97-AF65-F5344CB8AC3E}">
        <p14:creationId xmlns:p14="http://schemas.microsoft.com/office/powerpoint/2010/main" val="24969183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p:nvPr/>
        </p:nvCxnSpPr>
        <p:spPr>
          <a:xfrm flipH="1">
            <a:off x="5148064" y="2824978"/>
            <a:ext cx="114803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p:cNvCxnSpPr>
          <p:nvPr/>
        </p:nvCxnSpPr>
        <p:spPr>
          <a:xfrm flipH="1">
            <a:off x="5148064" y="3617739"/>
            <a:ext cx="223224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000" dirty="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76"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テキスト ボックス 76"/>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724128" y="2206025"/>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i</a:t>
            </a:r>
            <a:r>
              <a:rPr lang="en-US" altLang="ja-JP" sz="1600" i="1" dirty="0" err="1" smtClean="0">
                <a:latin typeface="Times New Roman" panose="02020603050405020304" pitchFamily="18" charset="0"/>
                <a:cs typeface="Times New Roman" panose="02020603050405020304" pitchFamily="18" charset="0"/>
              </a:rPr>
              <a:t>c</a:t>
            </a:r>
            <a:endParaRPr lang="ja-JP" altLang="ja-JP" sz="1600" i="1" dirty="0">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4769926" y="3976030"/>
            <a:ext cx="226233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10" name="テキスト ボックス 109"/>
          <p:cNvSpPr txBox="1"/>
          <p:nvPr/>
        </p:nvSpPr>
        <p:spPr>
          <a:xfrm>
            <a:off x="4780287" y="5345343"/>
            <a:ext cx="1603899" cy="430887"/>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e</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4780287" y="5900046"/>
            <a:ext cx="1603899"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5471720" y="6084004"/>
            <a:ext cx="262823"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5430002"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4" name="直線コネクタ 113"/>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7386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16" name="テキスト ボックス 115"/>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7" name="テキスト ボックス 116"/>
          <p:cNvSpPr txBox="1"/>
          <p:nvPr/>
        </p:nvSpPr>
        <p:spPr>
          <a:xfrm>
            <a:off x="7650606" y="4789802"/>
            <a:ext cx="262823"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8" name="テキスト ボックス 117"/>
          <p:cNvSpPr txBox="1"/>
          <p:nvPr/>
        </p:nvSpPr>
        <p:spPr>
          <a:xfrm>
            <a:off x="753688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9" name="直線コネクタ 118"/>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大かっこ 119"/>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v</a:t>
            </a:r>
            <a:r>
              <a:rPr lang="en-US" altLang="ja-JP" sz="1100" i="1" dirty="0" err="1" smtClean="0">
                <a:solidFill>
                  <a:srgbClr val="FF0000"/>
                </a:solidFill>
                <a:latin typeface="Times New Roman" panose="02020603050405020304" pitchFamily="18" charset="0"/>
                <a:cs typeface="Times New Roman" panose="02020603050405020304" pitchFamily="18" charset="0"/>
              </a:rPr>
              <a:t>ce</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22" name="メモ 121"/>
          <p:cNvSpPr/>
          <p:nvPr/>
        </p:nvSpPr>
        <p:spPr>
          <a:xfrm>
            <a:off x="6767546" y="4471952"/>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p:cNvGrpSpPr/>
          <p:nvPr/>
        </p:nvGrpSpPr>
        <p:grpSpPr>
          <a:xfrm rot="16200000">
            <a:off x="7385558" y="2643863"/>
            <a:ext cx="131346" cy="401702"/>
            <a:chOff x="6108385" y="4273379"/>
            <a:chExt cx="131346" cy="401702"/>
          </a:xfrm>
        </p:grpSpPr>
        <p:cxnSp>
          <p:nvCxnSpPr>
            <p:cNvPr id="126" name="直線コネクタ 125"/>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27" name="直線コネクタ 126"/>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sp>
        <p:nvSpPr>
          <p:cNvPr id="12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テキスト ボックス 129"/>
          <p:cNvSpPr txBox="1"/>
          <p:nvPr/>
        </p:nvSpPr>
        <p:spPr>
          <a:xfrm>
            <a:off x="4769926" y="4883819"/>
            <a:ext cx="190924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cxnSp>
        <p:nvCxnSpPr>
          <p:cNvPr id="86" name="直線コネクタ 85"/>
          <p:cNvCxnSpPr>
            <a:stCxn id="90" idx="2"/>
          </p:cNvCxnSpPr>
          <p:nvPr/>
        </p:nvCxnSpPr>
        <p:spPr>
          <a:xfrm flipH="1">
            <a:off x="537540" y="3658281"/>
            <a:ext cx="327762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7" name="直線コネクタ 86"/>
          <p:cNvCxnSpPr>
            <a:stCxn id="91" idx="2"/>
          </p:cNvCxnSpPr>
          <p:nvPr/>
        </p:nvCxnSpPr>
        <p:spPr>
          <a:xfrm flipH="1">
            <a:off x="537540" y="2041458"/>
            <a:ext cx="327762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88" name="円/楕円 87"/>
          <p:cNvSpPr/>
          <p:nvPr/>
        </p:nvSpPr>
        <p:spPr>
          <a:xfrm>
            <a:off x="1135437" y="197073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円/楕円 88"/>
          <p:cNvSpPr/>
          <p:nvPr/>
        </p:nvSpPr>
        <p:spPr>
          <a:xfrm>
            <a:off x="1135437"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円/楕円 89"/>
          <p:cNvSpPr/>
          <p:nvPr/>
        </p:nvSpPr>
        <p:spPr>
          <a:xfrm>
            <a:off x="3815165"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1" name="円/楕円 90"/>
          <p:cNvSpPr/>
          <p:nvPr/>
        </p:nvSpPr>
        <p:spPr>
          <a:xfrm>
            <a:off x="3815165" y="196615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Line 6"/>
          <p:cNvSpPr>
            <a:spLocks noChangeShapeType="1"/>
          </p:cNvSpPr>
          <p:nvPr/>
        </p:nvSpPr>
        <p:spPr bwMode="auto">
          <a:xfrm rot="10800000">
            <a:off x="4344211" y="214720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テキスト ボックス 92"/>
          <p:cNvSpPr txBox="1"/>
          <p:nvPr/>
        </p:nvSpPr>
        <p:spPr>
          <a:xfrm>
            <a:off x="4183020" y="2685302"/>
            <a:ext cx="597267"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2000" dirty="0" smtClean="0">
                <a:solidFill>
                  <a:srgbClr val="FF0000"/>
                </a:solidFill>
                <a:latin typeface="Times New Roman" panose="02020603050405020304" pitchFamily="18" charset="0"/>
                <a:cs typeface="Times New Roman" panose="02020603050405020304" pitchFamily="18" charset="0"/>
              </a:rPr>
              <a:t>=</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94" name="Line 6"/>
          <p:cNvSpPr>
            <a:spLocks noChangeShapeType="1"/>
          </p:cNvSpPr>
          <p:nvPr/>
        </p:nvSpPr>
        <p:spPr bwMode="auto">
          <a:xfrm rot="10800000" flipH="1">
            <a:off x="1012880"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テキスト ボックス 94"/>
          <p:cNvSpPr txBox="1"/>
          <p:nvPr/>
        </p:nvSpPr>
        <p:spPr>
          <a:xfrm>
            <a:off x="846124" y="271008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6" name="Line 6"/>
          <p:cNvSpPr>
            <a:spLocks noChangeShapeType="1"/>
          </p:cNvSpPr>
          <p:nvPr/>
        </p:nvSpPr>
        <p:spPr bwMode="auto">
          <a:xfrm rot="10800000" flipH="1">
            <a:off x="1207445" y="1819676"/>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6"/>
          <p:cNvSpPr>
            <a:spLocks noChangeShapeType="1"/>
          </p:cNvSpPr>
          <p:nvPr/>
        </p:nvSpPr>
        <p:spPr bwMode="auto">
          <a:xfrm rot="10800000">
            <a:off x="3403775" y="1813358"/>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テキスト ボックス 97"/>
          <p:cNvSpPr txBox="1"/>
          <p:nvPr/>
        </p:nvSpPr>
        <p:spPr>
          <a:xfrm>
            <a:off x="1191766" y="1412776"/>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9" name="テキスト ボックス 98"/>
          <p:cNvSpPr txBox="1"/>
          <p:nvPr/>
        </p:nvSpPr>
        <p:spPr>
          <a:xfrm>
            <a:off x="3578016" y="1382471"/>
            <a:ext cx="460988" cy="430887"/>
          </a:xfrm>
          <a:prstGeom prst="rect">
            <a:avLst/>
          </a:prstGeom>
          <a:no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i</a:t>
            </a:r>
            <a:r>
              <a:rPr lang="en-US" altLang="ja-JP" sz="1600" i="1" dirty="0" err="1" smtClean="0">
                <a:latin typeface="Times New Roman" panose="02020603050405020304" pitchFamily="18" charset="0"/>
                <a:cs typeface="Times New Roman" panose="02020603050405020304" pitchFamily="18" charset="0"/>
              </a:rPr>
              <a:t>o</a:t>
            </a:r>
            <a:endParaRPr lang="ja-JP" altLang="ja-JP" sz="1600" i="1" dirty="0">
              <a:latin typeface="Times New Roman" panose="02020603050405020304" pitchFamily="18" charset="0"/>
              <a:cs typeface="Times New Roman" panose="02020603050405020304" pitchFamily="18" charset="0"/>
            </a:endParaRPr>
          </a:p>
        </p:txBody>
      </p:sp>
      <p:sp>
        <p:nvSpPr>
          <p:cNvPr id="100" name="正方形/長方形 99"/>
          <p:cNvSpPr/>
          <p:nvPr/>
        </p:nvSpPr>
        <p:spPr>
          <a:xfrm>
            <a:off x="1850666" y="1813357"/>
            <a:ext cx="1368152" cy="204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100"/>
          <p:cNvGrpSpPr/>
          <p:nvPr/>
        </p:nvGrpSpPr>
        <p:grpSpPr>
          <a:xfrm rot="16200000">
            <a:off x="3825956" y="2674524"/>
            <a:ext cx="131346" cy="401702"/>
            <a:chOff x="6108385" y="4273379"/>
            <a:chExt cx="131346" cy="401702"/>
          </a:xfrm>
        </p:grpSpPr>
        <p:cxnSp>
          <p:nvCxnSpPr>
            <p:cNvPr id="102" name="直線コネクタ 101"/>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03" name="直線コネクタ 102"/>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sp>
        <p:nvSpPr>
          <p:cNvPr id="104" name="Line 4"/>
          <p:cNvSpPr>
            <a:spLocks noChangeShapeType="1"/>
          </p:cNvSpPr>
          <p:nvPr/>
        </p:nvSpPr>
        <p:spPr bwMode="auto">
          <a:xfrm>
            <a:off x="3891629" y="2941047"/>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Line 4"/>
          <p:cNvSpPr>
            <a:spLocks noChangeShapeType="1"/>
          </p:cNvSpPr>
          <p:nvPr/>
        </p:nvSpPr>
        <p:spPr bwMode="auto">
          <a:xfrm>
            <a:off x="3870047" y="2107326"/>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テキスト ボックス 105"/>
          <p:cNvSpPr txBox="1"/>
          <p:nvPr/>
        </p:nvSpPr>
        <p:spPr>
          <a:xfrm>
            <a:off x="323126" y="3976030"/>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7" name="テキスト ボックス 106"/>
          <p:cNvSpPr txBox="1"/>
          <p:nvPr/>
        </p:nvSpPr>
        <p:spPr>
          <a:xfrm>
            <a:off x="333487" y="5345343"/>
            <a:ext cx="1603899" cy="430887"/>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09" name="テキスト ボックス 108"/>
          <p:cNvSpPr txBox="1"/>
          <p:nvPr/>
        </p:nvSpPr>
        <p:spPr>
          <a:xfrm>
            <a:off x="333487" y="5900046"/>
            <a:ext cx="1603899"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23" name="テキスト ボックス 122"/>
          <p:cNvSpPr txBox="1"/>
          <p:nvPr/>
        </p:nvSpPr>
        <p:spPr>
          <a:xfrm>
            <a:off x="1024920" y="6084004"/>
            <a:ext cx="262823"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24" name="テキスト ボックス 123"/>
          <p:cNvSpPr txBox="1"/>
          <p:nvPr/>
        </p:nvSpPr>
        <p:spPr>
          <a:xfrm>
            <a:off x="983202" y="5736121"/>
            <a:ext cx="43814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69" name="直線コネクタ 168"/>
          <p:cNvCxnSpPr/>
          <p:nvPr/>
        </p:nvCxnSpPr>
        <p:spPr>
          <a:xfrm>
            <a:off x="9040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2918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71" name="テキスト ボックス 170"/>
          <p:cNvSpPr txBox="1"/>
          <p:nvPr/>
        </p:nvSpPr>
        <p:spPr>
          <a:xfrm>
            <a:off x="2413987" y="4625540"/>
            <a:ext cx="537831"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73" name="テキスト ボックス 172"/>
          <p:cNvSpPr txBox="1"/>
          <p:nvPr/>
        </p:nvSpPr>
        <p:spPr>
          <a:xfrm>
            <a:off x="3203806" y="4789802"/>
            <a:ext cx="262823"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74" name="テキスト ボックス 173"/>
          <p:cNvSpPr txBox="1"/>
          <p:nvPr/>
        </p:nvSpPr>
        <p:spPr>
          <a:xfrm>
            <a:off x="3090080" y="4441919"/>
            <a:ext cx="43814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76" name="直線コネクタ 175"/>
          <p:cNvCxnSpPr/>
          <p:nvPr/>
        </p:nvCxnSpPr>
        <p:spPr>
          <a:xfrm>
            <a:off x="30829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大かっこ 179"/>
          <p:cNvSpPr/>
          <p:nvPr/>
        </p:nvSpPr>
        <p:spPr>
          <a:xfrm>
            <a:off x="29802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1" name="テキスト ボックス 180"/>
          <p:cNvSpPr txBox="1"/>
          <p:nvPr/>
        </p:nvSpPr>
        <p:spPr>
          <a:xfrm>
            <a:off x="36246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v</a:t>
            </a:r>
            <a:r>
              <a:rPr lang="en-US" altLang="ja-JP" sz="1100" i="1" dirty="0" err="1" smtClean="0">
                <a:solidFill>
                  <a:srgbClr val="FF0000"/>
                </a:solidFill>
                <a:latin typeface="Times New Roman" panose="02020603050405020304" pitchFamily="18" charset="0"/>
                <a:cs typeface="Times New Roman" panose="02020603050405020304" pitchFamily="18" charset="0"/>
              </a:rPr>
              <a:t>o</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2" name="メモ 181"/>
          <p:cNvSpPr/>
          <p:nvPr/>
        </p:nvSpPr>
        <p:spPr>
          <a:xfrm>
            <a:off x="2320746" y="4441919"/>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テキスト ボックス 182"/>
          <p:cNvSpPr txBox="1"/>
          <p:nvPr/>
        </p:nvSpPr>
        <p:spPr>
          <a:xfrm>
            <a:off x="323126" y="4883819"/>
            <a:ext cx="1909241"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4" name="タイトル 1"/>
          <p:cNvSpPr>
            <a:spLocks noGrp="1"/>
          </p:cNvSpPr>
          <p:nvPr>
            <p:ph type="title"/>
          </p:nvPr>
        </p:nvSpPr>
        <p:spPr>
          <a:xfrm>
            <a:off x="457200" y="274638"/>
            <a:ext cx="8229600" cy="1143000"/>
          </a:xfrm>
        </p:spPr>
        <p:txBody>
          <a:bodyPr/>
          <a:lstStyle/>
          <a:p>
            <a:r>
              <a:rPr kumimoji="1" lang="ja-JP" altLang="en-US" dirty="0" smtClean="0"/>
              <a:t>入力インピーダンス　</a:t>
            </a:r>
            <a:r>
              <a:rPr kumimoji="1" lang="ja-JP" altLang="en-US" dirty="0" err="1" smtClean="0"/>
              <a:t>ｈ</a:t>
            </a:r>
            <a:r>
              <a:rPr kumimoji="1" lang="en-US" altLang="ja-JP" dirty="0" err="1" smtClean="0"/>
              <a:t>ie</a:t>
            </a:r>
            <a:endParaRPr kumimoji="1" lang="ja-JP" altLang="en-US" dirty="0"/>
          </a:p>
        </p:txBody>
      </p:sp>
      <p:sp>
        <p:nvSpPr>
          <p:cNvPr id="185" name="Oval 2"/>
          <p:cNvSpPr>
            <a:spLocks noChangeArrowheads="1"/>
          </p:cNvSpPr>
          <p:nvPr/>
        </p:nvSpPr>
        <p:spPr bwMode="auto">
          <a:xfrm>
            <a:off x="323528" y="2636912"/>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86" name="Freeform 3"/>
          <p:cNvSpPr>
            <a:spLocks/>
          </p:cNvSpPr>
          <p:nvPr/>
        </p:nvSpPr>
        <p:spPr bwMode="auto">
          <a:xfrm>
            <a:off x="380945" y="2737307"/>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89" name="Line 4"/>
          <p:cNvSpPr>
            <a:spLocks noChangeShapeType="1"/>
          </p:cNvSpPr>
          <p:nvPr/>
        </p:nvSpPr>
        <p:spPr bwMode="auto">
          <a:xfrm>
            <a:off x="537540" y="3025341"/>
            <a:ext cx="0" cy="654686"/>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4"/>
          <p:cNvSpPr>
            <a:spLocks noChangeShapeType="1"/>
          </p:cNvSpPr>
          <p:nvPr/>
        </p:nvSpPr>
        <p:spPr bwMode="auto">
          <a:xfrm flipH="1">
            <a:off x="537540" y="2052861"/>
            <a:ext cx="0" cy="58405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Oval 2"/>
          <p:cNvSpPr>
            <a:spLocks noChangeArrowheads="1"/>
          </p:cNvSpPr>
          <p:nvPr/>
        </p:nvSpPr>
        <p:spPr bwMode="auto">
          <a:xfrm>
            <a:off x="4955188" y="3057386"/>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2" name="Freeform 3"/>
          <p:cNvSpPr>
            <a:spLocks/>
          </p:cNvSpPr>
          <p:nvPr/>
        </p:nvSpPr>
        <p:spPr bwMode="auto">
          <a:xfrm>
            <a:off x="5012605" y="3157781"/>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3" name="Line 4"/>
          <p:cNvSpPr>
            <a:spLocks noChangeShapeType="1"/>
          </p:cNvSpPr>
          <p:nvPr/>
        </p:nvSpPr>
        <p:spPr bwMode="auto">
          <a:xfrm>
            <a:off x="5148064" y="3431168"/>
            <a:ext cx="0" cy="186570"/>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4"/>
          <p:cNvSpPr>
            <a:spLocks noChangeShapeType="1"/>
          </p:cNvSpPr>
          <p:nvPr/>
        </p:nvSpPr>
        <p:spPr bwMode="auto">
          <a:xfrm flipH="1">
            <a:off x="5148064" y="2824978"/>
            <a:ext cx="0" cy="21776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7320330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a:endCxn id="100" idx="0"/>
          </p:cNvCxnSpPr>
          <p:nvPr/>
        </p:nvCxnSpPr>
        <p:spPr>
          <a:xfrm flipH="1">
            <a:off x="5148064" y="2824978"/>
            <a:ext cx="114803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p:cNvCxnSpPr>
          <p:nvPr/>
        </p:nvCxnSpPr>
        <p:spPr>
          <a:xfrm flipH="1">
            <a:off x="5148064" y="3617739"/>
            <a:ext cx="223224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000" dirty="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724128" y="2206025"/>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i</a:t>
            </a:r>
            <a:r>
              <a:rPr lang="en-US" altLang="ja-JP" sz="1600" i="1" dirty="0" err="1" smtClean="0">
                <a:latin typeface="Times New Roman" panose="02020603050405020304" pitchFamily="18" charset="0"/>
                <a:cs typeface="Times New Roman" panose="02020603050405020304" pitchFamily="18" charset="0"/>
              </a:rPr>
              <a:t>c</a:t>
            </a:r>
            <a:endParaRPr lang="ja-JP" altLang="ja-JP" sz="1600" i="1" dirty="0">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4769926" y="3976030"/>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4780287" y="5900046"/>
            <a:ext cx="1603899"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5471720" y="6084004"/>
            <a:ext cx="262823"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5430002"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4" name="直線コネクタ 113"/>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7386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16" name="テキスト ボックス 115"/>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7" name="テキスト ボックス 116"/>
          <p:cNvSpPr txBox="1"/>
          <p:nvPr/>
        </p:nvSpPr>
        <p:spPr>
          <a:xfrm>
            <a:off x="7650606" y="4789802"/>
            <a:ext cx="262823"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8" name="テキスト ボックス 117"/>
          <p:cNvSpPr txBox="1"/>
          <p:nvPr/>
        </p:nvSpPr>
        <p:spPr>
          <a:xfrm>
            <a:off x="753688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9" name="直線コネクタ 118"/>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大かっこ 119"/>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v</a:t>
            </a:r>
            <a:r>
              <a:rPr lang="en-US" altLang="ja-JP" sz="1100" i="1" dirty="0" err="1" smtClean="0">
                <a:solidFill>
                  <a:srgbClr val="FF0000"/>
                </a:solidFill>
                <a:latin typeface="Times New Roman" panose="02020603050405020304" pitchFamily="18" charset="0"/>
                <a:cs typeface="Times New Roman" panose="02020603050405020304" pitchFamily="18" charset="0"/>
              </a:rPr>
              <a:t>ce</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22" name="メモ 121"/>
          <p:cNvSpPr/>
          <p:nvPr/>
        </p:nvSpPr>
        <p:spPr>
          <a:xfrm>
            <a:off x="6767546" y="4471952"/>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p:cNvGrpSpPr/>
          <p:nvPr/>
        </p:nvGrpSpPr>
        <p:grpSpPr>
          <a:xfrm rot="16200000">
            <a:off x="7385558" y="2643863"/>
            <a:ext cx="131346" cy="401702"/>
            <a:chOff x="6108385" y="4273379"/>
            <a:chExt cx="131346" cy="401702"/>
          </a:xfrm>
        </p:grpSpPr>
        <p:cxnSp>
          <p:nvCxnSpPr>
            <p:cNvPr id="126" name="直線コネクタ 125"/>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27" name="直線コネクタ 126"/>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sp>
        <p:nvSpPr>
          <p:cNvPr id="12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テキスト ボックス 129"/>
          <p:cNvSpPr txBox="1"/>
          <p:nvPr/>
        </p:nvSpPr>
        <p:spPr>
          <a:xfrm>
            <a:off x="4769926" y="4883819"/>
            <a:ext cx="190924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grpSp>
        <p:nvGrpSpPr>
          <p:cNvPr id="131" name="グループ化 130"/>
          <p:cNvGrpSpPr/>
          <p:nvPr/>
        </p:nvGrpSpPr>
        <p:grpSpPr>
          <a:xfrm>
            <a:off x="342132" y="1272395"/>
            <a:ext cx="3581796" cy="3092709"/>
            <a:chOff x="281118" y="130189"/>
            <a:chExt cx="3581796" cy="3092709"/>
          </a:xfrm>
        </p:grpSpPr>
        <p:cxnSp>
          <p:nvCxnSpPr>
            <p:cNvPr id="132" name="直線コネクタ 1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円弧 1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4" name="直線コネクタ 1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endCxn id="1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138" name="テキスト ボックス 1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39" name="テキスト ボックス 1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140" name="直線コネクタ 1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151" name="テキスト ボックス 150"/>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152" name="テキスト ボックス 151"/>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153" name="テキスト ボックス 152"/>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4" name="テキスト ボックス 153"/>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5" name="テキスト ボックス 154"/>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156" name="テキスト ボックス 155"/>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157" name="テキスト ボックス 156"/>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158" name="テキスト ボックス 157"/>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59" name="テキスト ボックス 158"/>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60" name="テキスト ボックス 159"/>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61" name="テキスト ボックス 160"/>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162" name="テキスト ボックス 161"/>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sp>
        <p:nvSpPr>
          <p:cNvPr id="163" name="円/楕円 162"/>
          <p:cNvSpPr/>
          <p:nvPr/>
        </p:nvSpPr>
        <p:spPr>
          <a:xfrm>
            <a:off x="2451508" y="2836630"/>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4" name="テキスト ボックス 163"/>
          <p:cNvSpPr txBox="1"/>
          <p:nvPr/>
        </p:nvSpPr>
        <p:spPr>
          <a:xfrm>
            <a:off x="1999802" y="2718413"/>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165" name="直線コネクタ 164"/>
          <p:cNvCxnSpPr/>
          <p:nvPr/>
        </p:nvCxnSpPr>
        <p:spPr>
          <a:xfrm>
            <a:off x="2331923" y="3321578"/>
            <a:ext cx="3893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2724300" y="2480077"/>
            <a:ext cx="0" cy="8324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2163300" y="3237277"/>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168" name="テキスト ボックス 167"/>
          <p:cNvSpPr txBox="1"/>
          <p:nvPr/>
        </p:nvSpPr>
        <p:spPr>
          <a:xfrm>
            <a:off x="2663031" y="2813741"/>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172" name="テキスト ボックス 171"/>
          <p:cNvSpPr txBox="1"/>
          <p:nvPr/>
        </p:nvSpPr>
        <p:spPr>
          <a:xfrm>
            <a:off x="1070380" y="5144557"/>
            <a:ext cx="1603899"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cxnSp>
        <p:nvCxnSpPr>
          <p:cNvPr id="175" name="直線コネクタ 174"/>
          <p:cNvCxnSpPr/>
          <p:nvPr/>
        </p:nvCxnSpPr>
        <p:spPr>
          <a:xfrm>
            <a:off x="1763688" y="5379257"/>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1677672" y="507589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178" name="テキスト ボックス 177"/>
          <p:cNvSpPr txBox="1"/>
          <p:nvPr/>
        </p:nvSpPr>
        <p:spPr>
          <a:xfrm>
            <a:off x="1654916" y="5301208"/>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179" name="テキスト ボックス 178"/>
          <p:cNvSpPr txBox="1"/>
          <p:nvPr/>
        </p:nvSpPr>
        <p:spPr>
          <a:xfrm>
            <a:off x="406291" y="4377298"/>
            <a:ext cx="2869568" cy="738664"/>
          </a:xfrm>
          <a:prstGeom prst="rect">
            <a:avLst/>
          </a:prstGeom>
          <a:solidFill>
            <a:schemeClr val="bg1"/>
          </a:solidFill>
        </p:spPr>
        <p:txBody>
          <a:bodyPr wrap="square" lIns="0" tIns="0" rIns="0" bIns="0"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入力特性から求めることができる。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0" name="タイトル 1"/>
          <p:cNvSpPr>
            <a:spLocks noGrp="1"/>
          </p:cNvSpPr>
          <p:nvPr>
            <p:ph type="title"/>
          </p:nvPr>
        </p:nvSpPr>
        <p:spPr>
          <a:xfrm>
            <a:off x="457200" y="274638"/>
            <a:ext cx="8229600" cy="1143000"/>
          </a:xfrm>
        </p:spPr>
        <p:txBody>
          <a:bodyPr/>
          <a:lstStyle/>
          <a:p>
            <a:r>
              <a:rPr kumimoji="1" lang="ja-JP" altLang="en-US" dirty="0" smtClean="0"/>
              <a:t>入力インピーダンス　</a:t>
            </a:r>
            <a:r>
              <a:rPr kumimoji="1" lang="ja-JP" altLang="en-US" dirty="0" err="1" smtClean="0"/>
              <a:t>ｈ</a:t>
            </a:r>
            <a:r>
              <a:rPr kumimoji="1" lang="en-US" altLang="ja-JP" dirty="0" err="1" smtClean="0"/>
              <a:t>ie</a:t>
            </a:r>
            <a:endParaRPr kumimoji="1" lang="ja-JP" altLang="en-US" dirty="0"/>
          </a:p>
        </p:txBody>
      </p:sp>
      <p:sp>
        <p:nvSpPr>
          <p:cNvPr id="87" name="テキスト ボックス 86"/>
          <p:cNvSpPr txBox="1"/>
          <p:nvPr/>
        </p:nvSpPr>
        <p:spPr>
          <a:xfrm>
            <a:off x="4780287" y="5345343"/>
            <a:ext cx="1603899" cy="430887"/>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e</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92" name="テキスト ボックス 91"/>
          <p:cNvSpPr txBox="1"/>
          <p:nvPr/>
        </p:nvSpPr>
        <p:spPr>
          <a:xfrm>
            <a:off x="1670081" y="5713334"/>
            <a:ext cx="1081899" cy="369332"/>
          </a:xfrm>
          <a:prstGeom prst="rect">
            <a:avLst/>
          </a:prstGeom>
          <a:noFill/>
        </p:spPr>
        <p:txBody>
          <a:bodyPr wrap="square" rtlCol="0">
            <a:spAutoFit/>
          </a:bodyPr>
          <a:lstStyle/>
          <a:p>
            <a:r>
              <a:rPr lang="ja-JP" altLang="en-US" sz="1200" b="1" dirty="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0.2V</a:t>
            </a:r>
            <a:endParaRPr lang="ja-JP" altLang="ja-JP" sz="1200" dirty="0">
              <a:solidFill>
                <a:srgbClr val="FF0000"/>
              </a:solidFill>
              <a:cs typeface="Times New Roman" panose="02020603050405020304" pitchFamily="18" charset="0"/>
            </a:endParaRPr>
          </a:p>
        </p:txBody>
      </p:sp>
      <p:sp>
        <p:nvSpPr>
          <p:cNvPr id="93" name="テキスト ボックス 92"/>
          <p:cNvSpPr txBox="1"/>
          <p:nvPr/>
        </p:nvSpPr>
        <p:spPr>
          <a:xfrm>
            <a:off x="1672865" y="6011996"/>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cxnSp>
        <p:nvCxnSpPr>
          <p:cNvPr id="94" name="直線コネクタ 93"/>
          <p:cNvCxnSpPr/>
          <p:nvPr/>
        </p:nvCxnSpPr>
        <p:spPr>
          <a:xfrm>
            <a:off x="1763532" y="6047672"/>
            <a:ext cx="5846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290291" y="5804183"/>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10kΩ</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6" name="テキスト ボックス 95"/>
          <p:cNvSpPr txBox="1"/>
          <p:nvPr/>
        </p:nvSpPr>
        <p:spPr>
          <a:xfrm>
            <a:off x="1051466" y="5841476"/>
            <a:ext cx="1603899"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97" name="Oval 2"/>
          <p:cNvSpPr>
            <a:spLocks noChangeArrowheads="1"/>
          </p:cNvSpPr>
          <p:nvPr/>
        </p:nvSpPr>
        <p:spPr bwMode="auto">
          <a:xfrm>
            <a:off x="4955188" y="3057386"/>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98" name="Freeform 3"/>
          <p:cNvSpPr>
            <a:spLocks/>
          </p:cNvSpPr>
          <p:nvPr/>
        </p:nvSpPr>
        <p:spPr bwMode="auto">
          <a:xfrm>
            <a:off x="5012605" y="3157781"/>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99" name="Line 4"/>
          <p:cNvSpPr>
            <a:spLocks noChangeShapeType="1"/>
          </p:cNvSpPr>
          <p:nvPr/>
        </p:nvSpPr>
        <p:spPr bwMode="auto">
          <a:xfrm>
            <a:off x="5148064" y="3431168"/>
            <a:ext cx="0" cy="186570"/>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4"/>
          <p:cNvSpPr>
            <a:spLocks noChangeShapeType="1"/>
          </p:cNvSpPr>
          <p:nvPr/>
        </p:nvSpPr>
        <p:spPr bwMode="auto">
          <a:xfrm flipH="1">
            <a:off x="5148064" y="2824978"/>
            <a:ext cx="0" cy="21776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テキスト ボックス 103"/>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8486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a:endCxn id="65" idx="6"/>
          </p:cNvCxnSpPr>
          <p:nvPr/>
        </p:nvCxnSpPr>
        <p:spPr>
          <a:xfrm flipH="1" flipV="1">
            <a:off x="5811815" y="2820231"/>
            <a:ext cx="484287" cy="4747"/>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a:endCxn id="66" idx="6"/>
          </p:cNvCxnSpPr>
          <p:nvPr/>
        </p:nvCxnSpPr>
        <p:spPr>
          <a:xfrm flipH="1">
            <a:off x="5811815" y="3617739"/>
            <a:ext cx="156849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000" dirty="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76"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テキスト ボックス 76"/>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592672" y="2160760"/>
            <a:ext cx="637709"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2000" dirty="0" smtClean="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i</a:t>
            </a:r>
            <a:r>
              <a:rPr lang="en-US" altLang="ja-JP" sz="1600" i="1" dirty="0" err="1" smtClean="0">
                <a:latin typeface="Times New Roman" panose="02020603050405020304" pitchFamily="18" charset="0"/>
                <a:cs typeface="Times New Roman" panose="02020603050405020304" pitchFamily="18" charset="0"/>
              </a:rPr>
              <a:t>c</a:t>
            </a:r>
            <a:endParaRPr lang="ja-JP" altLang="ja-JP" sz="1600" i="1" dirty="0">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4769926" y="3976030"/>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10" name="テキスト ボックス 109"/>
          <p:cNvSpPr txBox="1"/>
          <p:nvPr/>
        </p:nvSpPr>
        <p:spPr>
          <a:xfrm>
            <a:off x="4780287" y="5345343"/>
            <a:ext cx="1603899" cy="430887"/>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4780287" y="5900046"/>
            <a:ext cx="1603899"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5471720" y="6084004"/>
            <a:ext cx="642674"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5430002" y="5736121"/>
            <a:ext cx="43814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4" name="直線コネクタ 113"/>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738634" y="4430505"/>
            <a:ext cx="1645551"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2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テキスト ボックス 129"/>
          <p:cNvSpPr txBox="1"/>
          <p:nvPr/>
        </p:nvSpPr>
        <p:spPr>
          <a:xfrm>
            <a:off x="4769927" y="4883819"/>
            <a:ext cx="2077390" cy="677108"/>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2800" i="1" dirty="0" err="1">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a:p>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cxnSp>
        <p:nvCxnSpPr>
          <p:cNvPr id="86" name="直線コネクタ 85"/>
          <p:cNvCxnSpPr>
            <a:stCxn id="90" idx="2"/>
            <a:endCxn id="89" idx="2"/>
          </p:cNvCxnSpPr>
          <p:nvPr/>
        </p:nvCxnSpPr>
        <p:spPr>
          <a:xfrm flipH="1">
            <a:off x="1135437" y="3658281"/>
            <a:ext cx="267972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7" name="直線コネクタ 86"/>
          <p:cNvCxnSpPr>
            <a:stCxn id="91" idx="2"/>
            <a:endCxn id="88" idx="2"/>
          </p:cNvCxnSpPr>
          <p:nvPr/>
        </p:nvCxnSpPr>
        <p:spPr>
          <a:xfrm flipH="1">
            <a:off x="1135437" y="2041458"/>
            <a:ext cx="2679728" cy="45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88" name="円/楕円 87"/>
          <p:cNvSpPr/>
          <p:nvPr/>
        </p:nvSpPr>
        <p:spPr>
          <a:xfrm>
            <a:off x="1135437" y="197073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円/楕円 88"/>
          <p:cNvSpPr/>
          <p:nvPr/>
        </p:nvSpPr>
        <p:spPr>
          <a:xfrm>
            <a:off x="1135437"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円/楕円 89"/>
          <p:cNvSpPr/>
          <p:nvPr/>
        </p:nvSpPr>
        <p:spPr>
          <a:xfrm>
            <a:off x="3815165"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1" name="円/楕円 90"/>
          <p:cNvSpPr/>
          <p:nvPr/>
        </p:nvSpPr>
        <p:spPr>
          <a:xfrm>
            <a:off x="3815165" y="196615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Line 6"/>
          <p:cNvSpPr>
            <a:spLocks noChangeShapeType="1"/>
          </p:cNvSpPr>
          <p:nvPr/>
        </p:nvSpPr>
        <p:spPr bwMode="auto">
          <a:xfrm rot="10800000">
            <a:off x="4344211" y="214720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テキスト ボックス 92"/>
          <p:cNvSpPr txBox="1"/>
          <p:nvPr/>
        </p:nvSpPr>
        <p:spPr>
          <a:xfrm>
            <a:off x="4183020" y="2685302"/>
            <a:ext cx="597267"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94" name="Line 6"/>
          <p:cNvSpPr>
            <a:spLocks noChangeShapeType="1"/>
          </p:cNvSpPr>
          <p:nvPr/>
        </p:nvSpPr>
        <p:spPr bwMode="auto">
          <a:xfrm rot="10800000" flipH="1">
            <a:off x="1012880"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テキスト ボックス 94"/>
          <p:cNvSpPr txBox="1"/>
          <p:nvPr/>
        </p:nvSpPr>
        <p:spPr>
          <a:xfrm>
            <a:off x="846124" y="271008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6" name="Line 6"/>
          <p:cNvSpPr>
            <a:spLocks noChangeShapeType="1"/>
          </p:cNvSpPr>
          <p:nvPr/>
        </p:nvSpPr>
        <p:spPr bwMode="auto">
          <a:xfrm rot="10800000" flipH="1">
            <a:off x="1207445" y="1819676"/>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6"/>
          <p:cNvSpPr>
            <a:spLocks noChangeShapeType="1"/>
          </p:cNvSpPr>
          <p:nvPr/>
        </p:nvSpPr>
        <p:spPr bwMode="auto">
          <a:xfrm rot="10800000">
            <a:off x="3403775" y="1813358"/>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テキスト ボックス 97"/>
          <p:cNvSpPr txBox="1"/>
          <p:nvPr/>
        </p:nvSpPr>
        <p:spPr>
          <a:xfrm>
            <a:off x="1191766" y="1412776"/>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en-US" altLang="ja-JP" sz="2000" dirty="0" smtClean="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99" name="テキスト ボックス 98"/>
          <p:cNvSpPr txBox="1"/>
          <p:nvPr/>
        </p:nvSpPr>
        <p:spPr>
          <a:xfrm>
            <a:off x="3578016" y="1382471"/>
            <a:ext cx="460988" cy="430887"/>
          </a:xfrm>
          <a:prstGeom prst="rect">
            <a:avLst/>
          </a:prstGeom>
          <a:no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i</a:t>
            </a:r>
            <a:r>
              <a:rPr lang="en-US" altLang="ja-JP" sz="1600" i="1" dirty="0" err="1" smtClean="0">
                <a:latin typeface="Times New Roman" panose="02020603050405020304" pitchFamily="18" charset="0"/>
                <a:cs typeface="Times New Roman" panose="02020603050405020304" pitchFamily="18" charset="0"/>
              </a:rPr>
              <a:t>o</a:t>
            </a:r>
            <a:endParaRPr lang="ja-JP" altLang="ja-JP" sz="1600" i="1" dirty="0">
              <a:latin typeface="Times New Roman" panose="02020603050405020304" pitchFamily="18" charset="0"/>
              <a:cs typeface="Times New Roman" panose="02020603050405020304" pitchFamily="18" charset="0"/>
            </a:endParaRPr>
          </a:p>
        </p:txBody>
      </p:sp>
      <p:sp>
        <p:nvSpPr>
          <p:cNvPr id="100" name="正方形/長方形 99"/>
          <p:cNvSpPr/>
          <p:nvPr/>
        </p:nvSpPr>
        <p:spPr>
          <a:xfrm>
            <a:off x="1850666" y="1813357"/>
            <a:ext cx="1368152" cy="204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323126" y="3976030"/>
            <a:ext cx="226233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7" name="テキスト ボックス 106"/>
          <p:cNvSpPr txBox="1"/>
          <p:nvPr/>
        </p:nvSpPr>
        <p:spPr>
          <a:xfrm>
            <a:off x="333487" y="5345343"/>
            <a:ext cx="1603899" cy="430887"/>
          </a:xfrm>
          <a:prstGeom prst="rect">
            <a:avLst/>
          </a:prstGeom>
          <a:solidFill>
            <a:schemeClr val="bg1"/>
          </a:solidFill>
        </p:spPr>
        <p:txBody>
          <a:bodyPr wrap="square" lIns="0" tIns="0" rIns="0" bIns="0" rtlCol="0">
            <a:spAutoFit/>
          </a:bodyPr>
          <a:lstStyle/>
          <a:p>
            <a:pPr lvl="0"/>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 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09" name="テキスト ボックス 108"/>
          <p:cNvSpPr txBox="1"/>
          <p:nvPr/>
        </p:nvSpPr>
        <p:spPr>
          <a:xfrm>
            <a:off x="333487" y="5900046"/>
            <a:ext cx="1603899"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23" name="テキスト ボックス 122"/>
          <p:cNvSpPr txBox="1"/>
          <p:nvPr/>
        </p:nvSpPr>
        <p:spPr>
          <a:xfrm>
            <a:off x="1024920" y="6084004"/>
            <a:ext cx="262823"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24" name="テキスト ボックス 123"/>
          <p:cNvSpPr txBox="1"/>
          <p:nvPr/>
        </p:nvSpPr>
        <p:spPr>
          <a:xfrm>
            <a:off x="983202" y="5736121"/>
            <a:ext cx="43814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69" name="直線コネクタ 168"/>
          <p:cNvCxnSpPr/>
          <p:nvPr/>
        </p:nvCxnSpPr>
        <p:spPr>
          <a:xfrm>
            <a:off x="9040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291834" y="4430505"/>
            <a:ext cx="1645551" cy="430887"/>
          </a:xfrm>
          <a:prstGeom prst="rect">
            <a:avLst/>
          </a:prstGeom>
          <a:solidFill>
            <a:schemeClr val="bg1"/>
          </a:solidFill>
        </p:spPr>
        <p:txBody>
          <a:bodyPr wrap="square" lIns="0" tIns="0" rIns="0" bIns="0" rtlCol="0">
            <a:spAutoFit/>
          </a:bodyPr>
          <a:lstStyle/>
          <a:p>
            <a:r>
              <a:rPr lang="en-US" altLang="ja-JP" sz="2800" i="1" dirty="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71" name="テキスト ボックス 170"/>
          <p:cNvSpPr txBox="1"/>
          <p:nvPr/>
        </p:nvSpPr>
        <p:spPr>
          <a:xfrm>
            <a:off x="24139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74" name="テキスト ボックス 173"/>
          <p:cNvSpPr txBox="1"/>
          <p:nvPr/>
        </p:nvSpPr>
        <p:spPr>
          <a:xfrm>
            <a:off x="3090080" y="4441919"/>
            <a:ext cx="438142"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76" name="直線コネクタ 175"/>
          <p:cNvCxnSpPr/>
          <p:nvPr/>
        </p:nvCxnSpPr>
        <p:spPr>
          <a:xfrm>
            <a:off x="30829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大かっこ 179"/>
          <p:cNvSpPr/>
          <p:nvPr/>
        </p:nvSpPr>
        <p:spPr>
          <a:xfrm>
            <a:off x="29802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1" name="テキスト ボックス 180"/>
          <p:cNvSpPr txBox="1"/>
          <p:nvPr/>
        </p:nvSpPr>
        <p:spPr>
          <a:xfrm>
            <a:off x="3624651" y="4808185"/>
            <a:ext cx="532997" cy="276999"/>
          </a:xfrm>
          <a:prstGeom prst="rect">
            <a:avLst/>
          </a:prstGeom>
          <a:noFill/>
        </p:spPr>
        <p:txBody>
          <a:bodyPr wrap="square" lIns="0" tIns="0" rIns="0" bIns="0" rtlCol="0">
            <a:spAutoFit/>
          </a:bodyPr>
          <a:lstStyle/>
          <a:p>
            <a:r>
              <a:rPr lang="en-US" altLang="ja-JP" i="1" dirty="0">
                <a:solidFill>
                  <a:srgbClr val="FF0000"/>
                </a:solidFill>
                <a:latin typeface="Times New Roman" panose="02020603050405020304" pitchFamily="18" charset="0"/>
                <a:cs typeface="Times New Roman" panose="02020603050405020304" pitchFamily="18" charset="0"/>
              </a:rPr>
              <a:t>i</a:t>
            </a:r>
            <a:r>
              <a:rPr lang="en-US" altLang="ja-JP" sz="1100" i="1" dirty="0" smtClean="0">
                <a:solidFill>
                  <a:srgbClr val="FF0000"/>
                </a:solidFill>
                <a:latin typeface="Times New Roman" panose="02020603050405020304" pitchFamily="18" charset="0"/>
                <a:cs typeface="Times New Roman" panose="02020603050405020304" pitchFamily="18" charset="0"/>
              </a:rPr>
              <a:t>i</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2" name="メモ 181"/>
          <p:cNvSpPr/>
          <p:nvPr/>
        </p:nvSpPr>
        <p:spPr>
          <a:xfrm>
            <a:off x="2300367" y="4386660"/>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テキスト ボックス 182"/>
          <p:cNvSpPr txBox="1"/>
          <p:nvPr/>
        </p:nvSpPr>
        <p:spPr>
          <a:xfrm>
            <a:off x="323528" y="4933037"/>
            <a:ext cx="1728192" cy="430887"/>
          </a:xfrm>
          <a:prstGeom prst="rect">
            <a:avLst/>
          </a:prstGeom>
          <a:solidFill>
            <a:schemeClr val="bg1"/>
          </a:solidFill>
        </p:spPr>
        <p:txBody>
          <a:bodyPr wrap="square" lIns="0" tIns="0" rIns="0" bIns="0" rtlCol="0">
            <a:spAutoFit/>
          </a:bodyPr>
          <a:lstStyle/>
          <a:p>
            <a:pPr lvl="0"/>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2400" dirty="0">
                <a:solidFill>
                  <a:srgbClr val="FF0000"/>
                </a:solidFill>
                <a:latin typeface="Times New Roman" panose="02020603050405020304" pitchFamily="18" charset="0"/>
                <a:cs typeface="Times New Roman" panose="02020603050405020304" pitchFamily="18" charset="0"/>
              </a:rPr>
              <a:t>0</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4" name="タイトル 1"/>
          <p:cNvSpPr>
            <a:spLocks noGrp="1"/>
          </p:cNvSpPr>
          <p:nvPr>
            <p:ph type="title"/>
          </p:nvPr>
        </p:nvSpPr>
        <p:spPr>
          <a:xfrm>
            <a:off x="457200" y="274638"/>
            <a:ext cx="8229600" cy="1143000"/>
          </a:xfrm>
        </p:spPr>
        <p:txBody>
          <a:bodyPr/>
          <a:lstStyle/>
          <a:p>
            <a:r>
              <a:rPr lang="ja-JP" altLang="en-US" dirty="0" smtClean="0"/>
              <a:t>電圧</a:t>
            </a:r>
            <a:r>
              <a:rPr lang="ja-JP" altLang="en-US" dirty="0"/>
              <a:t>帰還率</a:t>
            </a:r>
            <a:r>
              <a:rPr kumimoji="1" lang="ja-JP" altLang="en-US" dirty="0" smtClean="0"/>
              <a:t>　ｈ</a:t>
            </a:r>
            <a:r>
              <a:rPr lang="ja-JP" altLang="en-US" dirty="0"/>
              <a:t>ｒ</a:t>
            </a:r>
            <a:r>
              <a:rPr kumimoji="1" lang="en-US" altLang="ja-JP" dirty="0" smtClean="0"/>
              <a:t>e</a:t>
            </a:r>
            <a:endParaRPr kumimoji="1" lang="ja-JP" altLang="en-US" dirty="0"/>
          </a:p>
        </p:txBody>
      </p:sp>
      <p:sp>
        <p:nvSpPr>
          <p:cNvPr id="131" name="Oval 2"/>
          <p:cNvSpPr>
            <a:spLocks noChangeArrowheads="1"/>
          </p:cNvSpPr>
          <p:nvPr/>
        </p:nvSpPr>
        <p:spPr bwMode="auto">
          <a:xfrm>
            <a:off x="3677137" y="2647515"/>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32" name="Freeform 3"/>
          <p:cNvSpPr>
            <a:spLocks/>
          </p:cNvSpPr>
          <p:nvPr/>
        </p:nvSpPr>
        <p:spPr bwMode="auto">
          <a:xfrm>
            <a:off x="3734554" y="2747910"/>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33" name="Line 4"/>
          <p:cNvSpPr>
            <a:spLocks noChangeShapeType="1"/>
          </p:cNvSpPr>
          <p:nvPr/>
        </p:nvSpPr>
        <p:spPr bwMode="auto">
          <a:xfrm>
            <a:off x="3891149" y="3035944"/>
            <a:ext cx="0" cy="581794"/>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4"/>
          <p:cNvSpPr>
            <a:spLocks noChangeShapeType="1"/>
          </p:cNvSpPr>
          <p:nvPr/>
        </p:nvSpPr>
        <p:spPr bwMode="auto">
          <a:xfrm flipH="1">
            <a:off x="3891149" y="2116757"/>
            <a:ext cx="0" cy="53075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テキスト ボックス 134"/>
          <p:cNvSpPr txBox="1"/>
          <p:nvPr/>
        </p:nvSpPr>
        <p:spPr>
          <a:xfrm>
            <a:off x="3125653" y="4725144"/>
            <a:ext cx="262823"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83" name="Oval 2"/>
          <p:cNvSpPr>
            <a:spLocks noChangeArrowheads="1"/>
          </p:cNvSpPr>
          <p:nvPr/>
        </p:nvSpPr>
        <p:spPr bwMode="auto">
          <a:xfrm>
            <a:off x="7247806" y="2647515"/>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84" name="Freeform 3"/>
          <p:cNvSpPr>
            <a:spLocks/>
          </p:cNvSpPr>
          <p:nvPr/>
        </p:nvSpPr>
        <p:spPr bwMode="auto">
          <a:xfrm>
            <a:off x="7310323" y="2747910"/>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16" name="テキスト ボックス 115"/>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7" name="テキスト ボックス 116"/>
          <p:cNvSpPr txBox="1"/>
          <p:nvPr/>
        </p:nvSpPr>
        <p:spPr>
          <a:xfrm>
            <a:off x="7551071" y="4780749"/>
            <a:ext cx="420845"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8" name="テキスト ボックス 117"/>
          <p:cNvSpPr txBox="1"/>
          <p:nvPr/>
        </p:nvSpPr>
        <p:spPr>
          <a:xfrm>
            <a:off x="753688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9" name="直線コネクタ 118"/>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大かっこ 119"/>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i</a:t>
            </a:r>
            <a:r>
              <a:rPr lang="en-US" altLang="ja-JP" sz="1100" i="1" dirty="0" err="1" smtClean="0">
                <a:solidFill>
                  <a:srgbClr val="FF0000"/>
                </a:solidFill>
                <a:latin typeface="Times New Roman" panose="02020603050405020304" pitchFamily="18" charset="0"/>
                <a:cs typeface="Times New Roman" panose="02020603050405020304" pitchFamily="18" charset="0"/>
              </a:rPr>
              <a:t>b</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85" name="メモ 84"/>
          <p:cNvSpPr/>
          <p:nvPr/>
        </p:nvSpPr>
        <p:spPr>
          <a:xfrm>
            <a:off x="6767546" y="4441819"/>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41098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グループ化 130"/>
          <p:cNvGrpSpPr/>
          <p:nvPr/>
        </p:nvGrpSpPr>
        <p:grpSpPr>
          <a:xfrm>
            <a:off x="342132" y="1272395"/>
            <a:ext cx="3581796" cy="3092709"/>
            <a:chOff x="281118" y="130189"/>
            <a:chExt cx="3581796" cy="3092709"/>
          </a:xfrm>
        </p:grpSpPr>
        <p:cxnSp>
          <p:nvCxnSpPr>
            <p:cNvPr id="132" name="直線コネクタ 1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円弧 1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4" name="直線コネクタ 1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endCxn id="1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138" name="テキスト ボックス 1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39" name="テキスト ボックス 1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140" name="直線コネクタ 1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151" name="テキスト ボックス 150"/>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152" name="テキスト ボックス 151"/>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153" name="テキスト ボックス 152"/>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4" name="テキスト ボックス 153"/>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5" name="テキスト ボックス 154"/>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156" name="テキスト ボックス 155"/>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157" name="テキスト ボックス 156"/>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158" name="テキスト ボックス 157"/>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59" name="テキスト ボックス 158"/>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60" name="テキスト ボックス 159"/>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61" name="テキスト ボックス 160"/>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162" name="テキスト ボックス 161"/>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cxnSp>
          <p:nvCxnSpPr>
            <p:cNvPr id="87" name="直線コネクタ 86"/>
            <p:cNvCxnSpPr/>
            <p:nvPr/>
          </p:nvCxnSpPr>
          <p:spPr>
            <a:xfrm flipV="1">
              <a:off x="2029302" y="830715"/>
              <a:ext cx="1066032" cy="17486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3" name="円/楕円 162"/>
          <p:cNvSpPr/>
          <p:nvPr/>
        </p:nvSpPr>
        <p:spPr>
          <a:xfrm>
            <a:off x="2451508" y="2836630"/>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4" name="テキスト ボックス 163"/>
          <p:cNvSpPr txBox="1"/>
          <p:nvPr/>
        </p:nvSpPr>
        <p:spPr>
          <a:xfrm>
            <a:off x="1999802" y="2718413"/>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166" name="直線コネクタ 165"/>
          <p:cNvCxnSpPr>
            <a:stCxn id="167" idx="0"/>
          </p:cNvCxnSpPr>
          <p:nvPr/>
        </p:nvCxnSpPr>
        <p:spPr>
          <a:xfrm flipV="1">
            <a:off x="2617063" y="2918182"/>
            <a:ext cx="6269" cy="8268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2246302" y="3745001"/>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168" name="テキスト ボックス 167"/>
          <p:cNvSpPr txBox="1"/>
          <p:nvPr/>
        </p:nvSpPr>
        <p:spPr>
          <a:xfrm>
            <a:off x="2541030" y="1646906"/>
            <a:ext cx="612828" cy="369332"/>
          </a:xfrm>
          <a:prstGeom prst="rect">
            <a:avLst/>
          </a:prstGeom>
          <a:noFill/>
        </p:spPr>
        <p:txBody>
          <a:bodyPr wrap="square" rtlCol="0">
            <a:spAutoFit/>
          </a:bodyPr>
          <a:lstStyle/>
          <a:p>
            <a:r>
              <a:rPr lang="en-US" altLang="ja-JP" dirty="0" smtClean="0">
                <a:solidFill>
                  <a:srgbClr val="FF0000"/>
                </a:solidFill>
                <a:cs typeface="Times New Roman" panose="02020603050405020304" pitchFamily="18" charset="0"/>
              </a:rPr>
              <a:t>V</a:t>
            </a:r>
            <a:r>
              <a:rPr lang="en-US" altLang="ja-JP" sz="1200" dirty="0">
                <a:solidFill>
                  <a:srgbClr val="FF0000"/>
                </a:solidFill>
                <a:cs typeface="Times New Roman" panose="02020603050405020304" pitchFamily="18" charset="0"/>
              </a:rPr>
              <a:t>CE1</a:t>
            </a:r>
            <a:endParaRPr lang="ja-JP" altLang="ja-JP" sz="1200" dirty="0">
              <a:solidFill>
                <a:srgbClr val="FF0000"/>
              </a:solidFill>
              <a:cs typeface="Times New Roman" panose="02020603050405020304" pitchFamily="18" charset="0"/>
            </a:endParaRPr>
          </a:p>
        </p:txBody>
      </p:sp>
      <p:sp>
        <p:nvSpPr>
          <p:cNvPr id="172" name="テキスト ボックス 171"/>
          <p:cNvSpPr txBox="1"/>
          <p:nvPr/>
        </p:nvSpPr>
        <p:spPr>
          <a:xfrm>
            <a:off x="1070380" y="5144557"/>
            <a:ext cx="1603899"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r</a:t>
            </a:r>
            <a:r>
              <a:rPr lang="en-US" altLang="ja-JP" sz="1600" i="1" dirty="0" err="1" smtClean="0">
                <a:solidFill>
                  <a:srgbClr val="FF0000"/>
                </a:solidFill>
                <a:latin typeface="Times New Roman" panose="02020603050405020304" pitchFamily="18" charset="0"/>
                <a:cs typeface="Times New Roman" panose="02020603050405020304" pitchFamily="18" charset="0"/>
              </a:rPr>
              <a:t>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cxnSp>
        <p:nvCxnSpPr>
          <p:cNvPr id="175" name="直線コネクタ 174"/>
          <p:cNvCxnSpPr/>
          <p:nvPr/>
        </p:nvCxnSpPr>
        <p:spPr>
          <a:xfrm>
            <a:off x="1763688" y="5379257"/>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1677672" y="507589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178" name="テキスト ボックス 177"/>
          <p:cNvSpPr txBox="1"/>
          <p:nvPr/>
        </p:nvSpPr>
        <p:spPr>
          <a:xfrm>
            <a:off x="1654916" y="5301208"/>
            <a:ext cx="8586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a:solidFill>
                  <a:srgbClr val="FF0000"/>
                </a:solidFill>
                <a:cs typeface="Times New Roman" panose="02020603050405020304" pitchFamily="18" charset="0"/>
              </a:rPr>
              <a:t>CE</a:t>
            </a:r>
            <a:endParaRPr lang="ja-JP" altLang="ja-JP" sz="1200" dirty="0">
              <a:solidFill>
                <a:srgbClr val="FF0000"/>
              </a:solidFill>
              <a:cs typeface="Times New Roman" panose="02020603050405020304" pitchFamily="18" charset="0"/>
            </a:endParaRPr>
          </a:p>
        </p:txBody>
      </p:sp>
      <p:sp>
        <p:nvSpPr>
          <p:cNvPr id="179" name="テキスト ボックス 178"/>
          <p:cNvSpPr txBox="1"/>
          <p:nvPr/>
        </p:nvSpPr>
        <p:spPr>
          <a:xfrm>
            <a:off x="406291" y="4377298"/>
            <a:ext cx="2869568" cy="738664"/>
          </a:xfrm>
          <a:prstGeom prst="rect">
            <a:avLst/>
          </a:prstGeom>
          <a:solidFill>
            <a:schemeClr val="bg1"/>
          </a:solidFill>
        </p:spPr>
        <p:txBody>
          <a:bodyPr wrap="square" lIns="0" tIns="0" rIns="0" bIns="0"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入力特性から求めることができる。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0" name="タイトル 1"/>
          <p:cNvSpPr>
            <a:spLocks noGrp="1"/>
          </p:cNvSpPr>
          <p:nvPr>
            <p:ph type="title"/>
          </p:nvPr>
        </p:nvSpPr>
        <p:spPr>
          <a:xfrm>
            <a:off x="457200" y="274638"/>
            <a:ext cx="8229600" cy="1143000"/>
          </a:xfrm>
        </p:spPr>
        <p:txBody>
          <a:bodyPr/>
          <a:lstStyle/>
          <a:p>
            <a:r>
              <a:rPr lang="ja-JP" altLang="en-US" dirty="0" smtClean="0"/>
              <a:t>電圧</a:t>
            </a:r>
            <a:r>
              <a:rPr lang="ja-JP" altLang="en-US" dirty="0"/>
              <a:t>帰還率</a:t>
            </a:r>
            <a:r>
              <a:rPr kumimoji="1" lang="ja-JP" altLang="en-US" dirty="0" smtClean="0"/>
              <a:t>　ｈ</a:t>
            </a:r>
            <a:r>
              <a:rPr lang="ja-JP" altLang="en-US" dirty="0"/>
              <a:t>ｒ</a:t>
            </a:r>
            <a:r>
              <a:rPr kumimoji="1" lang="en-US" altLang="ja-JP" dirty="0" smtClean="0"/>
              <a:t>e</a:t>
            </a:r>
            <a:endParaRPr kumimoji="1" lang="ja-JP" altLang="en-US" dirty="0"/>
          </a:p>
        </p:txBody>
      </p:sp>
      <p:cxnSp>
        <p:nvCxnSpPr>
          <p:cNvPr id="91" name="直線コネクタ 90"/>
          <p:cNvCxnSpPr/>
          <p:nvPr/>
        </p:nvCxnSpPr>
        <p:spPr>
          <a:xfrm flipV="1">
            <a:off x="2513544" y="2905552"/>
            <a:ext cx="0" cy="8324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3068885" y="1692171"/>
            <a:ext cx="612828" cy="369332"/>
          </a:xfrm>
          <a:prstGeom prst="rect">
            <a:avLst/>
          </a:prstGeom>
          <a:noFill/>
        </p:spPr>
        <p:txBody>
          <a:bodyPr wrap="square" rtlCol="0">
            <a:spAutoFit/>
          </a:bodyPr>
          <a:lstStyle/>
          <a:p>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CE2</a:t>
            </a:r>
            <a:endParaRPr lang="ja-JP" altLang="ja-JP" sz="1200" dirty="0">
              <a:solidFill>
                <a:srgbClr val="FF0000"/>
              </a:solidFill>
              <a:cs typeface="Times New Roman" panose="02020603050405020304" pitchFamily="18" charset="0"/>
            </a:endParaRPr>
          </a:p>
        </p:txBody>
      </p:sp>
      <p:sp>
        <p:nvSpPr>
          <p:cNvPr id="96"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99" name="直線コネクタ 98"/>
          <p:cNvCxnSpPr>
            <a:endCxn id="104" idx="6"/>
          </p:cNvCxnSpPr>
          <p:nvPr/>
        </p:nvCxnSpPr>
        <p:spPr>
          <a:xfrm flipH="1" flipV="1">
            <a:off x="5811815" y="2820231"/>
            <a:ext cx="484287" cy="4747"/>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00" name="直線コネクタ 99"/>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01" name="直線コネクタ 100"/>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02" name="直線コネクタ 101"/>
          <p:cNvCxnSpPr>
            <a:stCxn id="106" idx="2"/>
            <a:endCxn id="105" idx="6"/>
          </p:cNvCxnSpPr>
          <p:nvPr/>
        </p:nvCxnSpPr>
        <p:spPr>
          <a:xfrm flipH="1">
            <a:off x="5811815" y="3617739"/>
            <a:ext cx="156849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03" name="直線コネクタ 102"/>
          <p:cNvCxnSpPr>
            <a:stCxn id="107"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04" name="円/楕円 103"/>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5" name="円/楕円 104"/>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6" name="円/楕円 105"/>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7" name="円/楕円 106"/>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9"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テキスト ボックス 122"/>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000" dirty="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24"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テキスト ボックス 168"/>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70"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テキスト ボックス 172"/>
          <p:cNvSpPr txBox="1"/>
          <p:nvPr/>
        </p:nvSpPr>
        <p:spPr>
          <a:xfrm>
            <a:off x="5592672" y="2160760"/>
            <a:ext cx="637709"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2000" dirty="0" smtClean="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74" name="テキスト ボックス 173"/>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i</a:t>
            </a:r>
            <a:r>
              <a:rPr lang="en-US" altLang="ja-JP" sz="1600" i="1" dirty="0" err="1" smtClean="0">
                <a:latin typeface="Times New Roman" panose="02020603050405020304" pitchFamily="18" charset="0"/>
                <a:cs typeface="Times New Roman" panose="02020603050405020304" pitchFamily="18" charset="0"/>
              </a:rPr>
              <a:t>c</a:t>
            </a:r>
            <a:endParaRPr lang="ja-JP" altLang="ja-JP" sz="1600" i="1" dirty="0">
              <a:latin typeface="Times New Roman" panose="02020603050405020304" pitchFamily="18" charset="0"/>
              <a:cs typeface="Times New Roman" panose="02020603050405020304" pitchFamily="18" charset="0"/>
            </a:endParaRPr>
          </a:p>
        </p:txBody>
      </p:sp>
      <p:sp>
        <p:nvSpPr>
          <p:cNvPr id="176" name="正方形/長方形 175"/>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テキスト ボックス 180"/>
          <p:cNvSpPr txBox="1"/>
          <p:nvPr/>
        </p:nvSpPr>
        <p:spPr>
          <a:xfrm>
            <a:off x="4769926" y="3976030"/>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82" name="テキスト ボックス 181"/>
          <p:cNvSpPr txBox="1"/>
          <p:nvPr/>
        </p:nvSpPr>
        <p:spPr>
          <a:xfrm>
            <a:off x="4780287" y="5345343"/>
            <a:ext cx="1603899" cy="430887"/>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83" name="テキスト ボックス 182"/>
          <p:cNvSpPr txBox="1"/>
          <p:nvPr/>
        </p:nvSpPr>
        <p:spPr>
          <a:xfrm>
            <a:off x="4780287" y="5900046"/>
            <a:ext cx="1603899"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84" name="テキスト ボックス 183"/>
          <p:cNvSpPr txBox="1"/>
          <p:nvPr/>
        </p:nvSpPr>
        <p:spPr>
          <a:xfrm>
            <a:off x="5471720" y="6084004"/>
            <a:ext cx="642674"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85" name="テキスト ボックス 184"/>
          <p:cNvSpPr txBox="1"/>
          <p:nvPr/>
        </p:nvSpPr>
        <p:spPr>
          <a:xfrm>
            <a:off x="5430002" y="5736121"/>
            <a:ext cx="43814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86" name="直線コネクタ 185"/>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7" name="テキスト ボックス 186"/>
          <p:cNvSpPr txBox="1"/>
          <p:nvPr/>
        </p:nvSpPr>
        <p:spPr>
          <a:xfrm>
            <a:off x="4738634" y="4430505"/>
            <a:ext cx="1645551"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4769927" y="4883819"/>
            <a:ext cx="2077390" cy="677108"/>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2800" i="1" dirty="0" err="1">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a:p>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91" name="Oval 2"/>
          <p:cNvSpPr>
            <a:spLocks noChangeArrowheads="1"/>
          </p:cNvSpPr>
          <p:nvPr/>
        </p:nvSpPr>
        <p:spPr bwMode="auto">
          <a:xfrm>
            <a:off x="7247806" y="2647515"/>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2" name="Freeform 3"/>
          <p:cNvSpPr>
            <a:spLocks/>
          </p:cNvSpPr>
          <p:nvPr/>
        </p:nvSpPr>
        <p:spPr bwMode="auto">
          <a:xfrm>
            <a:off x="7310323" y="2747910"/>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3" name="テキスト ボックス 192"/>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94" name="テキスト ボックス 193"/>
          <p:cNvSpPr txBox="1"/>
          <p:nvPr/>
        </p:nvSpPr>
        <p:spPr>
          <a:xfrm>
            <a:off x="7551071" y="4780749"/>
            <a:ext cx="420845"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95" name="テキスト ボックス 194"/>
          <p:cNvSpPr txBox="1"/>
          <p:nvPr/>
        </p:nvSpPr>
        <p:spPr>
          <a:xfrm>
            <a:off x="753688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be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96" name="直線コネクタ 195"/>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7" name="大かっこ 196"/>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8" name="テキスト ボックス 197"/>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i</a:t>
            </a:r>
            <a:r>
              <a:rPr lang="en-US" altLang="ja-JP" sz="1100" i="1" dirty="0" err="1" smtClean="0">
                <a:solidFill>
                  <a:srgbClr val="FF0000"/>
                </a:solidFill>
                <a:latin typeface="Times New Roman" panose="02020603050405020304" pitchFamily="18" charset="0"/>
                <a:cs typeface="Times New Roman" panose="02020603050405020304" pitchFamily="18" charset="0"/>
              </a:rPr>
              <a:t>b</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99" name="メモ 198"/>
          <p:cNvSpPr/>
          <p:nvPr/>
        </p:nvSpPr>
        <p:spPr>
          <a:xfrm>
            <a:off x="6767546" y="4441819"/>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p:cNvSpPr txBox="1"/>
          <p:nvPr/>
        </p:nvSpPr>
        <p:spPr>
          <a:xfrm>
            <a:off x="1023885" y="5793429"/>
            <a:ext cx="1603899" cy="369332"/>
          </a:xfrm>
          <a:prstGeom prst="rect">
            <a:avLst/>
          </a:prstGeom>
          <a:solidFill>
            <a:schemeClr val="bg1"/>
          </a:solidFill>
        </p:spPr>
        <p:txBody>
          <a:bodyPr wrap="square" lIns="0" tIns="0" rIns="0" bIns="0" rtlCol="0">
            <a:spAutoFit/>
          </a:bodyPr>
          <a:lstStyle/>
          <a:p>
            <a:r>
              <a:rPr lang="ja-JP" altLang="en-US" sz="2400" i="1" dirty="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cxnSp>
        <p:nvCxnSpPr>
          <p:cNvPr id="201" name="直線コネクタ 200"/>
          <p:cNvCxnSpPr/>
          <p:nvPr/>
        </p:nvCxnSpPr>
        <p:spPr>
          <a:xfrm>
            <a:off x="1763688" y="6028129"/>
            <a:ext cx="92511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2" name="テキスト ボックス 201"/>
          <p:cNvSpPr txBox="1"/>
          <p:nvPr/>
        </p:nvSpPr>
        <p:spPr>
          <a:xfrm>
            <a:off x="1859519" y="5724764"/>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203" name="テキスト ボックス 202"/>
          <p:cNvSpPr txBox="1"/>
          <p:nvPr/>
        </p:nvSpPr>
        <p:spPr>
          <a:xfrm>
            <a:off x="1654915" y="5950080"/>
            <a:ext cx="1720383" cy="553998"/>
          </a:xfrm>
          <a:prstGeom prst="rect">
            <a:avLst/>
          </a:prstGeom>
          <a:noFill/>
        </p:spPr>
        <p:txBody>
          <a:bodyPr wrap="square" rtlCol="0">
            <a:spAutoFit/>
          </a:bodyPr>
          <a:lstStyle/>
          <a:p>
            <a:pPr lvl="0"/>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CE1</a:t>
            </a:r>
            <a:r>
              <a:rPr lang="ja-JP" altLang="en-US" sz="1600" dirty="0" smtClean="0">
                <a:solidFill>
                  <a:srgbClr val="FF0000"/>
                </a:solidFill>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CE2</a:t>
            </a:r>
            <a:endParaRPr lang="ja-JP" altLang="ja-JP" sz="1200" dirty="0">
              <a:solidFill>
                <a:srgbClr val="FF0000"/>
              </a:solidFill>
              <a:cs typeface="Times New Roman" panose="02020603050405020304" pitchFamily="18" charset="0"/>
            </a:endParaRPr>
          </a:p>
          <a:p>
            <a:endParaRPr lang="ja-JP" altLang="ja-JP" sz="1200" dirty="0">
              <a:solidFill>
                <a:srgbClr val="FF0000"/>
              </a:solidFill>
              <a:cs typeface="Times New Roman" panose="02020603050405020304" pitchFamily="18" charset="0"/>
            </a:endParaRPr>
          </a:p>
        </p:txBody>
      </p:sp>
      <p:sp>
        <p:nvSpPr>
          <p:cNvPr id="205" name="テキスト ボックス 204"/>
          <p:cNvSpPr txBox="1"/>
          <p:nvPr/>
        </p:nvSpPr>
        <p:spPr>
          <a:xfrm>
            <a:off x="58114" y="6453336"/>
            <a:ext cx="9338422" cy="430887"/>
          </a:xfrm>
          <a:prstGeom prst="rect">
            <a:avLst/>
          </a:prstGeom>
          <a:noFill/>
        </p:spPr>
        <p:txBody>
          <a:bodyPr wrap="square" lIns="0" tIns="0" rIns="0" bIns="0" rtlCol="0">
            <a:spAutoFit/>
          </a:bodyPr>
          <a:lstStyle/>
          <a:p>
            <a:pPr lvl="0"/>
            <a:r>
              <a:rPr lang="ja-JP" altLang="en-US" sz="2000" dirty="0" smtClean="0">
                <a:solidFill>
                  <a:srgbClr val="FF0000"/>
                </a:solidFill>
                <a:latin typeface="Times New Roman" panose="02020603050405020304" pitchFamily="18" charset="0"/>
                <a:cs typeface="Times New Roman" panose="02020603050405020304" pitchFamily="18" charset="0"/>
              </a:rPr>
              <a:t>トランジスタでは</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ja-JP" altLang="en-US" sz="2000" dirty="0" smtClean="0">
                <a:solidFill>
                  <a:srgbClr val="FF0000"/>
                </a:solidFill>
                <a:latin typeface="Times New Roman" panose="02020603050405020304" pitchFamily="18" charset="0"/>
                <a:cs typeface="Times New Roman" panose="02020603050405020304" pitchFamily="18" charset="0"/>
              </a:rPr>
              <a:t>が入力側に与える影響が小さく</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re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000" dirty="0" smtClean="0">
                <a:solidFill>
                  <a:srgbClr val="FF0000"/>
                </a:solidFill>
                <a:latin typeface="Times New Roman" panose="02020603050405020304" pitchFamily="18" charset="0"/>
                <a:cs typeface="Times New Roman" panose="02020603050405020304" pitchFamily="18" charset="0"/>
              </a:rPr>
              <a:t>0</a:t>
            </a:r>
            <a:r>
              <a:rPr lang="ja-JP" altLang="en-US" sz="2000" dirty="0" smtClean="0">
                <a:solidFill>
                  <a:srgbClr val="FF0000"/>
                </a:solidFill>
                <a:latin typeface="Times New Roman" panose="02020603050405020304" pitchFamily="18" charset="0"/>
                <a:cs typeface="Times New Roman" panose="02020603050405020304" pitchFamily="18" charset="0"/>
              </a:rPr>
              <a:t>として考慮しないことが多い</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4588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p:nvPr/>
        </p:nvCxnSpPr>
        <p:spPr>
          <a:xfrm flipH="1">
            <a:off x="5148064" y="2824978"/>
            <a:ext cx="114803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p:cNvCxnSpPr>
          <p:nvPr/>
        </p:nvCxnSpPr>
        <p:spPr>
          <a:xfrm flipH="1">
            <a:off x="5148064" y="3617739"/>
            <a:ext cx="223224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000" dirty="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76"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テキスト ボックス 76"/>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v</a:t>
            </a:r>
            <a:r>
              <a:rPr lang="en-US" altLang="ja-JP" sz="1600" i="1" dirty="0" err="1" smtClean="0">
                <a:latin typeface="Times New Roman" panose="02020603050405020304" pitchFamily="18" charset="0"/>
                <a:cs typeface="Times New Roman" panose="02020603050405020304" pitchFamily="18" charset="0"/>
              </a:rPr>
              <a:t>be</a:t>
            </a:r>
            <a:endParaRPr lang="ja-JP" altLang="ja-JP" sz="1600" i="1" dirty="0">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724128" y="2206025"/>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4780287" y="5345343"/>
            <a:ext cx="1603899" cy="430887"/>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4780287" y="5900046"/>
            <a:ext cx="1603899"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ja-JP" altLang="en-US" sz="1600" i="1" dirty="0" err="1">
                <a:solidFill>
                  <a:srgbClr val="FF0000"/>
                </a:solidFill>
                <a:latin typeface="Times New Roman" panose="02020603050405020304" pitchFamily="18" charset="0"/>
                <a:cs typeface="Times New Roman" panose="02020603050405020304" pitchFamily="18" charset="0"/>
              </a:rPr>
              <a:t>ｆ</a:t>
            </a:r>
            <a:r>
              <a:rPr lang="en-US" altLang="ja-JP" sz="1600" i="1" dirty="0" smtClean="0">
                <a:solidFill>
                  <a:srgbClr val="FF0000"/>
                </a:solidFill>
                <a:latin typeface="Times New Roman" panose="02020603050405020304" pitchFamily="18" charset="0"/>
                <a:cs typeface="Times New Roman" panose="02020603050405020304" pitchFamily="18" charset="0"/>
              </a:rPr>
              <a:t>e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5471720" y="6084004"/>
            <a:ext cx="26282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5474851"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4" name="直線コネクタ 113"/>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7386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16" name="テキスト ボックス 115"/>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f</a:t>
            </a:r>
            <a:r>
              <a:rPr lang="en-US" altLang="ja-JP" sz="1600" i="1" dirty="0" err="1" smtClean="0">
                <a:solidFill>
                  <a:srgbClr val="FF0000"/>
                </a:solidFill>
                <a:latin typeface="Times New Roman" panose="02020603050405020304" pitchFamily="18" charset="0"/>
                <a:cs typeface="Times New Roman" panose="02020603050405020304" pitchFamily="18" charset="0"/>
              </a:rPr>
              <a:t>e</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7" name="テキスト ボックス 116"/>
          <p:cNvSpPr txBox="1"/>
          <p:nvPr/>
        </p:nvSpPr>
        <p:spPr>
          <a:xfrm>
            <a:off x="7650606" y="4789802"/>
            <a:ext cx="26282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8" name="テキスト ボックス 117"/>
          <p:cNvSpPr txBox="1"/>
          <p:nvPr/>
        </p:nvSpPr>
        <p:spPr>
          <a:xfrm>
            <a:off x="766225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9" name="直線コネクタ 118"/>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大かっこ 119"/>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v</a:t>
            </a:r>
            <a:r>
              <a:rPr lang="en-US" altLang="ja-JP" sz="1100" i="1" dirty="0" err="1" smtClean="0">
                <a:solidFill>
                  <a:srgbClr val="FF0000"/>
                </a:solidFill>
                <a:latin typeface="Times New Roman" panose="02020603050405020304" pitchFamily="18" charset="0"/>
                <a:cs typeface="Times New Roman" panose="02020603050405020304" pitchFamily="18" charset="0"/>
              </a:rPr>
              <a:t>ce</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22" name="メモ 121"/>
          <p:cNvSpPr/>
          <p:nvPr/>
        </p:nvSpPr>
        <p:spPr>
          <a:xfrm>
            <a:off x="6767546" y="4471952"/>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p:cNvGrpSpPr/>
          <p:nvPr/>
        </p:nvGrpSpPr>
        <p:grpSpPr>
          <a:xfrm rot="16200000">
            <a:off x="7385558" y="2643863"/>
            <a:ext cx="131346" cy="401702"/>
            <a:chOff x="6108385" y="4273379"/>
            <a:chExt cx="131346" cy="401702"/>
          </a:xfrm>
        </p:grpSpPr>
        <p:cxnSp>
          <p:nvCxnSpPr>
            <p:cNvPr id="126" name="直線コネクタ 125"/>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27" name="直線コネクタ 126"/>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sp>
        <p:nvSpPr>
          <p:cNvPr id="12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86" name="直線コネクタ 85"/>
          <p:cNvCxnSpPr>
            <a:stCxn id="90" idx="2"/>
          </p:cNvCxnSpPr>
          <p:nvPr/>
        </p:nvCxnSpPr>
        <p:spPr>
          <a:xfrm flipH="1">
            <a:off x="537540" y="3658281"/>
            <a:ext cx="327762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7" name="直線コネクタ 86"/>
          <p:cNvCxnSpPr>
            <a:stCxn id="91" idx="2"/>
          </p:cNvCxnSpPr>
          <p:nvPr/>
        </p:nvCxnSpPr>
        <p:spPr>
          <a:xfrm flipH="1">
            <a:off x="537540" y="2041458"/>
            <a:ext cx="327762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88" name="円/楕円 87"/>
          <p:cNvSpPr/>
          <p:nvPr/>
        </p:nvSpPr>
        <p:spPr>
          <a:xfrm>
            <a:off x="1135437" y="197073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円/楕円 88"/>
          <p:cNvSpPr/>
          <p:nvPr/>
        </p:nvSpPr>
        <p:spPr>
          <a:xfrm>
            <a:off x="1135437"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円/楕円 89"/>
          <p:cNvSpPr/>
          <p:nvPr/>
        </p:nvSpPr>
        <p:spPr>
          <a:xfrm>
            <a:off x="3815165"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1" name="円/楕円 90"/>
          <p:cNvSpPr/>
          <p:nvPr/>
        </p:nvSpPr>
        <p:spPr>
          <a:xfrm>
            <a:off x="3815165" y="196615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Line 6"/>
          <p:cNvSpPr>
            <a:spLocks noChangeShapeType="1"/>
          </p:cNvSpPr>
          <p:nvPr/>
        </p:nvSpPr>
        <p:spPr bwMode="auto">
          <a:xfrm rot="10800000">
            <a:off x="4344211" y="214720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テキスト ボックス 92"/>
          <p:cNvSpPr txBox="1"/>
          <p:nvPr/>
        </p:nvSpPr>
        <p:spPr>
          <a:xfrm>
            <a:off x="4183020" y="2685302"/>
            <a:ext cx="597267"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2000" dirty="0" smtClean="0">
                <a:solidFill>
                  <a:srgbClr val="FF0000"/>
                </a:solidFill>
                <a:latin typeface="Times New Roman" panose="02020603050405020304" pitchFamily="18" charset="0"/>
                <a:cs typeface="Times New Roman" panose="02020603050405020304" pitchFamily="18" charset="0"/>
              </a:rPr>
              <a:t>=</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94" name="Line 6"/>
          <p:cNvSpPr>
            <a:spLocks noChangeShapeType="1"/>
          </p:cNvSpPr>
          <p:nvPr/>
        </p:nvSpPr>
        <p:spPr bwMode="auto">
          <a:xfrm rot="10800000" flipH="1">
            <a:off x="1012880"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テキスト ボックス 94"/>
          <p:cNvSpPr txBox="1"/>
          <p:nvPr/>
        </p:nvSpPr>
        <p:spPr>
          <a:xfrm>
            <a:off x="846124" y="2710081"/>
            <a:ext cx="460988" cy="430887"/>
          </a:xfrm>
          <a:prstGeom prst="rect">
            <a:avLst/>
          </a:prstGeom>
          <a:solidFill>
            <a:schemeClr val="bg1"/>
          </a:solidFill>
        </p:spPr>
        <p:txBody>
          <a:bodyPr wrap="square" lIns="0" tIns="0" rIns="0" bIns="0" rtlCol="0">
            <a:spAutoFit/>
          </a:bodyPr>
          <a:lstStyle/>
          <a:p>
            <a:r>
              <a:rPr lang="en-US" altLang="ja-JP" sz="2800" i="1" dirty="0" smtClean="0">
                <a:latin typeface="Times New Roman" panose="02020603050405020304" pitchFamily="18" charset="0"/>
                <a:cs typeface="Times New Roman" panose="02020603050405020304" pitchFamily="18" charset="0"/>
              </a:rPr>
              <a:t>v</a:t>
            </a:r>
            <a:r>
              <a:rPr lang="en-US" altLang="ja-JP" sz="1600" i="1" dirty="0" smtClean="0">
                <a:latin typeface="Times New Roman" panose="02020603050405020304" pitchFamily="18" charset="0"/>
                <a:cs typeface="Times New Roman" panose="02020603050405020304" pitchFamily="18" charset="0"/>
              </a:rPr>
              <a:t>i</a:t>
            </a:r>
            <a:endParaRPr lang="ja-JP" altLang="ja-JP" sz="1600" i="1" dirty="0">
              <a:latin typeface="Times New Roman" panose="02020603050405020304" pitchFamily="18" charset="0"/>
              <a:cs typeface="Times New Roman" panose="02020603050405020304" pitchFamily="18" charset="0"/>
            </a:endParaRPr>
          </a:p>
        </p:txBody>
      </p:sp>
      <p:sp>
        <p:nvSpPr>
          <p:cNvPr id="96" name="Line 6"/>
          <p:cNvSpPr>
            <a:spLocks noChangeShapeType="1"/>
          </p:cNvSpPr>
          <p:nvPr/>
        </p:nvSpPr>
        <p:spPr bwMode="auto">
          <a:xfrm rot="10800000" flipH="1">
            <a:off x="1207445" y="1819676"/>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6"/>
          <p:cNvSpPr>
            <a:spLocks noChangeShapeType="1"/>
          </p:cNvSpPr>
          <p:nvPr/>
        </p:nvSpPr>
        <p:spPr bwMode="auto">
          <a:xfrm rot="10800000">
            <a:off x="3403775" y="1813358"/>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テキスト ボックス 97"/>
          <p:cNvSpPr txBox="1"/>
          <p:nvPr/>
        </p:nvSpPr>
        <p:spPr>
          <a:xfrm>
            <a:off x="1191766" y="1412776"/>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99" name="テキスト ボックス 98"/>
          <p:cNvSpPr txBox="1"/>
          <p:nvPr/>
        </p:nvSpPr>
        <p:spPr>
          <a:xfrm>
            <a:off x="3578016" y="1382471"/>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0" name="正方形/長方形 99"/>
          <p:cNvSpPr/>
          <p:nvPr/>
        </p:nvSpPr>
        <p:spPr>
          <a:xfrm>
            <a:off x="1850666" y="1813357"/>
            <a:ext cx="1368152" cy="204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100"/>
          <p:cNvGrpSpPr/>
          <p:nvPr/>
        </p:nvGrpSpPr>
        <p:grpSpPr>
          <a:xfrm rot="16200000">
            <a:off x="3825956" y="2674524"/>
            <a:ext cx="131346" cy="401702"/>
            <a:chOff x="6108385" y="4273379"/>
            <a:chExt cx="131346" cy="401702"/>
          </a:xfrm>
        </p:grpSpPr>
        <p:cxnSp>
          <p:nvCxnSpPr>
            <p:cNvPr id="102" name="直線コネクタ 101"/>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03" name="直線コネクタ 102"/>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sp>
        <p:nvSpPr>
          <p:cNvPr id="104" name="Line 4"/>
          <p:cNvSpPr>
            <a:spLocks noChangeShapeType="1"/>
          </p:cNvSpPr>
          <p:nvPr/>
        </p:nvSpPr>
        <p:spPr bwMode="auto">
          <a:xfrm>
            <a:off x="3891629" y="2941047"/>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Line 4"/>
          <p:cNvSpPr>
            <a:spLocks noChangeShapeType="1"/>
          </p:cNvSpPr>
          <p:nvPr/>
        </p:nvSpPr>
        <p:spPr bwMode="auto">
          <a:xfrm>
            <a:off x="3870047" y="2107326"/>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テキスト ボックス 108"/>
          <p:cNvSpPr txBox="1"/>
          <p:nvPr/>
        </p:nvSpPr>
        <p:spPr>
          <a:xfrm>
            <a:off x="333487" y="5900046"/>
            <a:ext cx="1603899"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23" name="テキスト ボックス 122"/>
          <p:cNvSpPr txBox="1"/>
          <p:nvPr/>
        </p:nvSpPr>
        <p:spPr>
          <a:xfrm>
            <a:off x="1024920" y="6084004"/>
            <a:ext cx="262823" cy="430887"/>
          </a:xfrm>
          <a:prstGeom prst="rect">
            <a:avLst/>
          </a:prstGeom>
          <a:solidFill>
            <a:schemeClr val="bg1"/>
          </a:solidFill>
        </p:spPr>
        <p:txBody>
          <a:bodyPr wrap="square" lIns="0" tIns="0" rIns="0" bIns="0" rtlCol="0">
            <a:spAutoFit/>
          </a:bodyPr>
          <a:lstStyle/>
          <a:p>
            <a:r>
              <a:rPr lang="en-US" altLang="ja-JP" sz="2800" i="1" dirty="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24" name="テキスト ボックス 123"/>
          <p:cNvSpPr txBox="1"/>
          <p:nvPr/>
        </p:nvSpPr>
        <p:spPr>
          <a:xfrm>
            <a:off x="983202"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69" name="直線コネクタ 168"/>
          <p:cNvCxnSpPr/>
          <p:nvPr/>
        </p:nvCxnSpPr>
        <p:spPr>
          <a:xfrm>
            <a:off x="9040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2918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71" name="テキスト ボックス 170"/>
          <p:cNvSpPr txBox="1"/>
          <p:nvPr/>
        </p:nvSpPr>
        <p:spPr>
          <a:xfrm>
            <a:off x="24139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73" name="テキスト ボックス 172"/>
          <p:cNvSpPr txBox="1"/>
          <p:nvPr/>
        </p:nvSpPr>
        <p:spPr>
          <a:xfrm>
            <a:off x="3203806" y="4789802"/>
            <a:ext cx="262823" cy="430887"/>
          </a:xfrm>
          <a:prstGeom prst="rect">
            <a:avLst/>
          </a:prstGeom>
          <a:solidFill>
            <a:schemeClr val="bg1"/>
          </a:solidFill>
        </p:spPr>
        <p:txBody>
          <a:bodyPr wrap="square" lIns="0" tIns="0" rIns="0" bIns="0" rtlCol="0">
            <a:spAutoFit/>
          </a:bodyPr>
          <a:lstStyle/>
          <a:p>
            <a:r>
              <a:rPr lang="en-US" altLang="ja-JP" sz="2800" i="1" dirty="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74" name="テキスト ボックス 173"/>
          <p:cNvSpPr txBox="1"/>
          <p:nvPr/>
        </p:nvSpPr>
        <p:spPr>
          <a:xfrm>
            <a:off x="3198716"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76" name="直線コネクタ 175"/>
          <p:cNvCxnSpPr/>
          <p:nvPr/>
        </p:nvCxnSpPr>
        <p:spPr>
          <a:xfrm>
            <a:off x="30829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大かっこ 179"/>
          <p:cNvSpPr/>
          <p:nvPr/>
        </p:nvSpPr>
        <p:spPr>
          <a:xfrm>
            <a:off x="29802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1" name="テキスト ボックス 180"/>
          <p:cNvSpPr txBox="1"/>
          <p:nvPr/>
        </p:nvSpPr>
        <p:spPr>
          <a:xfrm>
            <a:off x="36246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v</a:t>
            </a:r>
            <a:r>
              <a:rPr lang="en-US" altLang="ja-JP" sz="1100" i="1" dirty="0" err="1" smtClean="0">
                <a:solidFill>
                  <a:srgbClr val="FF0000"/>
                </a:solidFill>
                <a:latin typeface="Times New Roman" panose="02020603050405020304" pitchFamily="18" charset="0"/>
                <a:cs typeface="Times New Roman" panose="02020603050405020304" pitchFamily="18" charset="0"/>
              </a:rPr>
              <a:t>o</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2" name="メモ 181"/>
          <p:cNvSpPr/>
          <p:nvPr/>
        </p:nvSpPr>
        <p:spPr>
          <a:xfrm>
            <a:off x="2211993" y="4420592"/>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タイトル 1"/>
          <p:cNvSpPr>
            <a:spLocks noGrp="1"/>
          </p:cNvSpPr>
          <p:nvPr>
            <p:ph type="title"/>
          </p:nvPr>
        </p:nvSpPr>
        <p:spPr>
          <a:xfrm>
            <a:off x="457200" y="274638"/>
            <a:ext cx="8229600" cy="1143000"/>
          </a:xfrm>
        </p:spPr>
        <p:txBody>
          <a:bodyPr/>
          <a:lstStyle/>
          <a:p>
            <a:r>
              <a:rPr kumimoji="1" lang="ja-JP" altLang="en-US" dirty="0" smtClean="0"/>
              <a:t>電流増幅率　ｈ</a:t>
            </a:r>
            <a:r>
              <a:rPr lang="ja-JP" altLang="en-US" dirty="0"/>
              <a:t>ｆ</a:t>
            </a:r>
            <a:r>
              <a:rPr kumimoji="1" lang="en-US" altLang="ja-JP" dirty="0" smtClean="0"/>
              <a:t>e</a:t>
            </a:r>
            <a:endParaRPr kumimoji="1" lang="ja-JP" altLang="en-US" dirty="0"/>
          </a:p>
        </p:txBody>
      </p:sp>
      <p:sp>
        <p:nvSpPr>
          <p:cNvPr id="185" name="Oval 2"/>
          <p:cNvSpPr>
            <a:spLocks noChangeArrowheads="1"/>
          </p:cNvSpPr>
          <p:nvPr/>
        </p:nvSpPr>
        <p:spPr bwMode="auto">
          <a:xfrm>
            <a:off x="323528" y="2636912"/>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86" name="Freeform 3"/>
          <p:cNvSpPr>
            <a:spLocks/>
          </p:cNvSpPr>
          <p:nvPr/>
        </p:nvSpPr>
        <p:spPr bwMode="auto">
          <a:xfrm>
            <a:off x="380945" y="2737307"/>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89" name="Line 4"/>
          <p:cNvSpPr>
            <a:spLocks noChangeShapeType="1"/>
          </p:cNvSpPr>
          <p:nvPr/>
        </p:nvSpPr>
        <p:spPr bwMode="auto">
          <a:xfrm>
            <a:off x="537540" y="3025341"/>
            <a:ext cx="0" cy="654686"/>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4"/>
          <p:cNvSpPr>
            <a:spLocks noChangeShapeType="1"/>
          </p:cNvSpPr>
          <p:nvPr/>
        </p:nvSpPr>
        <p:spPr bwMode="auto">
          <a:xfrm flipH="1">
            <a:off x="537540" y="2052861"/>
            <a:ext cx="0" cy="58405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Oval 2"/>
          <p:cNvSpPr>
            <a:spLocks noChangeArrowheads="1"/>
          </p:cNvSpPr>
          <p:nvPr/>
        </p:nvSpPr>
        <p:spPr bwMode="auto">
          <a:xfrm>
            <a:off x="4955188" y="3057386"/>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2" name="Freeform 3"/>
          <p:cNvSpPr>
            <a:spLocks/>
          </p:cNvSpPr>
          <p:nvPr/>
        </p:nvSpPr>
        <p:spPr bwMode="auto">
          <a:xfrm>
            <a:off x="5012605" y="3157781"/>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3" name="Line 4"/>
          <p:cNvSpPr>
            <a:spLocks noChangeShapeType="1"/>
          </p:cNvSpPr>
          <p:nvPr/>
        </p:nvSpPr>
        <p:spPr bwMode="auto">
          <a:xfrm>
            <a:off x="5148064" y="3431168"/>
            <a:ext cx="0" cy="186570"/>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4"/>
          <p:cNvSpPr>
            <a:spLocks noChangeShapeType="1"/>
          </p:cNvSpPr>
          <p:nvPr/>
        </p:nvSpPr>
        <p:spPr bwMode="auto">
          <a:xfrm flipH="1">
            <a:off x="5148064" y="2824978"/>
            <a:ext cx="0" cy="21776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テキスト ボックス 130"/>
          <p:cNvSpPr txBox="1"/>
          <p:nvPr/>
        </p:nvSpPr>
        <p:spPr>
          <a:xfrm>
            <a:off x="293444" y="4005064"/>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a:off x="293444" y="4869160"/>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en-US" altLang="ja-JP" sz="2400" dirty="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293444" y="5373216"/>
            <a:ext cx="2262332" cy="430887"/>
          </a:xfrm>
          <a:prstGeom prst="rect">
            <a:avLst/>
          </a:prstGeom>
          <a:noFill/>
        </p:spPr>
        <p:txBody>
          <a:bodyPr wrap="square" lIns="0" tIns="0" rIns="0" bIns="0" rtlCol="0">
            <a:spAutoFit/>
          </a:bodyPr>
          <a:lstStyle/>
          <a:p>
            <a:r>
              <a:rPr lang="en-US" altLang="ja-JP" sz="2400" i="1" dirty="0" err="1">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f</a:t>
            </a:r>
            <a:r>
              <a:rPr lang="en-US" altLang="ja-JP" sz="1600" i="1" dirty="0">
                <a:solidFill>
                  <a:srgbClr val="FF0000"/>
                </a:solidFill>
                <a:latin typeface="Times New Roman" panose="02020603050405020304" pitchFamily="18" charset="0"/>
                <a:cs typeface="Times New Roman" panose="02020603050405020304" pitchFamily="18" charset="0"/>
              </a:rPr>
              <a:t> </a:t>
            </a:r>
            <a:r>
              <a:rPr lang="en-US" altLang="ja-JP" sz="2800" i="1" dirty="0">
                <a:solidFill>
                  <a:srgbClr val="FF0000"/>
                </a:solidFill>
                <a:latin typeface="Times New Roman" panose="02020603050405020304" pitchFamily="18" charset="0"/>
                <a:cs typeface="Times New Roman" panose="02020603050405020304" pitchFamily="18" charset="0"/>
              </a:rPr>
              <a:t>i</a:t>
            </a:r>
            <a:r>
              <a:rPr lang="en-US" altLang="ja-JP" sz="1600" i="1" dirty="0">
                <a:solidFill>
                  <a:srgbClr val="FF0000"/>
                </a:solidFill>
                <a:latin typeface="Times New Roman" panose="02020603050405020304" pitchFamily="18" charset="0"/>
                <a:cs typeface="Times New Roman" panose="02020603050405020304" pitchFamily="18" charset="0"/>
              </a:rPr>
              <a:t>i</a:t>
            </a:r>
            <a:r>
              <a:rPr lang="en-US" altLang="ja-JP" sz="2800" i="1" dirty="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a:off x="4757940" y="4011032"/>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6" name="テキスト ボックス 135"/>
          <p:cNvSpPr txBox="1"/>
          <p:nvPr/>
        </p:nvSpPr>
        <p:spPr>
          <a:xfrm>
            <a:off x="4757940" y="4934298"/>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400" dirty="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2829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p:nvPr/>
        </p:nvCxnSpPr>
        <p:spPr>
          <a:xfrm flipH="1">
            <a:off x="5148064" y="2824978"/>
            <a:ext cx="114803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p:cNvCxnSpPr>
          <p:nvPr/>
        </p:nvCxnSpPr>
        <p:spPr>
          <a:xfrm flipH="1">
            <a:off x="5148064" y="3617739"/>
            <a:ext cx="223224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000" dirty="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76"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テキスト ボックス 76"/>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v</a:t>
            </a:r>
            <a:r>
              <a:rPr lang="en-US" altLang="ja-JP" sz="1600" i="1" dirty="0" err="1" smtClean="0">
                <a:latin typeface="Times New Roman" panose="02020603050405020304" pitchFamily="18" charset="0"/>
                <a:cs typeface="Times New Roman" panose="02020603050405020304" pitchFamily="18" charset="0"/>
              </a:rPr>
              <a:t>be</a:t>
            </a:r>
            <a:endParaRPr lang="ja-JP" altLang="ja-JP" sz="1600" i="1" dirty="0">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724128" y="2206025"/>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4780287" y="5345343"/>
            <a:ext cx="1603899" cy="430887"/>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4780287" y="5900046"/>
            <a:ext cx="1603899"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ja-JP" altLang="en-US" sz="1600" i="1" dirty="0" err="1">
                <a:solidFill>
                  <a:srgbClr val="FF0000"/>
                </a:solidFill>
                <a:latin typeface="Times New Roman" panose="02020603050405020304" pitchFamily="18" charset="0"/>
                <a:cs typeface="Times New Roman" panose="02020603050405020304" pitchFamily="18" charset="0"/>
              </a:rPr>
              <a:t>ｆ</a:t>
            </a:r>
            <a:r>
              <a:rPr lang="en-US" altLang="ja-JP" sz="1600" i="1" dirty="0" smtClean="0">
                <a:solidFill>
                  <a:srgbClr val="FF0000"/>
                </a:solidFill>
                <a:latin typeface="Times New Roman" panose="02020603050405020304" pitchFamily="18" charset="0"/>
                <a:cs typeface="Times New Roman" panose="02020603050405020304" pitchFamily="18" charset="0"/>
              </a:rPr>
              <a:t>e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5471720" y="6084004"/>
            <a:ext cx="26282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5474851"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4" name="直線コネクタ 113"/>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7386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16" name="テキスト ボックス 115"/>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f</a:t>
            </a:r>
            <a:r>
              <a:rPr lang="en-US" altLang="ja-JP" sz="1600" i="1" dirty="0" err="1" smtClean="0">
                <a:solidFill>
                  <a:srgbClr val="FF0000"/>
                </a:solidFill>
                <a:latin typeface="Times New Roman" panose="02020603050405020304" pitchFamily="18" charset="0"/>
                <a:cs typeface="Times New Roman" panose="02020603050405020304" pitchFamily="18" charset="0"/>
              </a:rPr>
              <a:t>e</a:t>
            </a:r>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7" name="テキスト ボックス 116"/>
          <p:cNvSpPr txBox="1"/>
          <p:nvPr/>
        </p:nvSpPr>
        <p:spPr>
          <a:xfrm>
            <a:off x="7650606" y="4789802"/>
            <a:ext cx="26282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8" name="テキスト ボックス 117"/>
          <p:cNvSpPr txBox="1"/>
          <p:nvPr/>
        </p:nvSpPr>
        <p:spPr>
          <a:xfrm>
            <a:off x="766225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9" name="直線コネクタ 118"/>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大かっこ 119"/>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v</a:t>
            </a:r>
            <a:r>
              <a:rPr lang="en-US" altLang="ja-JP" sz="1100" i="1" dirty="0" err="1" smtClean="0">
                <a:solidFill>
                  <a:srgbClr val="FF0000"/>
                </a:solidFill>
                <a:latin typeface="Times New Roman" panose="02020603050405020304" pitchFamily="18" charset="0"/>
                <a:cs typeface="Times New Roman" panose="02020603050405020304" pitchFamily="18" charset="0"/>
              </a:rPr>
              <a:t>ce</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22" name="メモ 121"/>
          <p:cNvSpPr/>
          <p:nvPr/>
        </p:nvSpPr>
        <p:spPr>
          <a:xfrm>
            <a:off x="6794806" y="4454090"/>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p:cNvGrpSpPr/>
          <p:nvPr/>
        </p:nvGrpSpPr>
        <p:grpSpPr>
          <a:xfrm rot="16200000">
            <a:off x="7385558" y="2643863"/>
            <a:ext cx="131346" cy="401702"/>
            <a:chOff x="6108385" y="4273379"/>
            <a:chExt cx="131346" cy="401702"/>
          </a:xfrm>
        </p:grpSpPr>
        <p:cxnSp>
          <p:nvCxnSpPr>
            <p:cNvPr id="126" name="直線コネクタ 125"/>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27" name="直線コネクタ 126"/>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sp>
        <p:nvSpPr>
          <p:cNvPr id="12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タイトル 1"/>
          <p:cNvSpPr>
            <a:spLocks noGrp="1"/>
          </p:cNvSpPr>
          <p:nvPr>
            <p:ph type="title"/>
          </p:nvPr>
        </p:nvSpPr>
        <p:spPr>
          <a:xfrm>
            <a:off x="457200" y="274638"/>
            <a:ext cx="8229600" cy="1143000"/>
          </a:xfrm>
        </p:spPr>
        <p:txBody>
          <a:bodyPr/>
          <a:lstStyle/>
          <a:p>
            <a:r>
              <a:rPr kumimoji="1" lang="ja-JP" altLang="en-US" dirty="0" smtClean="0"/>
              <a:t>電流増幅率　ｈ</a:t>
            </a:r>
            <a:r>
              <a:rPr lang="ja-JP" altLang="en-US" dirty="0"/>
              <a:t>ｆ</a:t>
            </a:r>
            <a:r>
              <a:rPr kumimoji="1" lang="en-US" altLang="ja-JP" dirty="0" smtClean="0"/>
              <a:t>e</a:t>
            </a:r>
            <a:endParaRPr kumimoji="1" lang="ja-JP" altLang="en-US" dirty="0"/>
          </a:p>
        </p:txBody>
      </p:sp>
      <p:sp>
        <p:nvSpPr>
          <p:cNvPr id="191" name="Oval 2"/>
          <p:cNvSpPr>
            <a:spLocks noChangeArrowheads="1"/>
          </p:cNvSpPr>
          <p:nvPr/>
        </p:nvSpPr>
        <p:spPr bwMode="auto">
          <a:xfrm>
            <a:off x="4955188" y="3057386"/>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2" name="Freeform 3"/>
          <p:cNvSpPr>
            <a:spLocks/>
          </p:cNvSpPr>
          <p:nvPr/>
        </p:nvSpPr>
        <p:spPr bwMode="auto">
          <a:xfrm>
            <a:off x="5012605" y="3157781"/>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93" name="Line 4"/>
          <p:cNvSpPr>
            <a:spLocks noChangeShapeType="1"/>
          </p:cNvSpPr>
          <p:nvPr/>
        </p:nvSpPr>
        <p:spPr bwMode="auto">
          <a:xfrm>
            <a:off x="5148064" y="3431168"/>
            <a:ext cx="0" cy="186570"/>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4"/>
          <p:cNvSpPr>
            <a:spLocks noChangeShapeType="1"/>
          </p:cNvSpPr>
          <p:nvPr/>
        </p:nvSpPr>
        <p:spPr bwMode="auto">
          <a:xfrm flipH="1">
            <a:off x="5148064" y="2824978"/>
            <a:ext cx="0" cy="21776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テキスト ボックス 134"/>
          <p:cNvSpPr txBox="1"/>
          <p:nvPr/>
        </p:nvSpPr>
        <p:spPr>
          <a:xfrm>
            <a:off x="4757940" y="4011032"/>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6" name="テキスト ボックス 135"/>
          <p:cNvSpPr txBox="1"/>
          <p:nvPr/>
        </p:nvSpPr>
        <p:spPr>
          <a:xfrm>
            <a:off x="4757940" y="4934298"/>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400" dirty="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grpSp>
        <p:nvGrpSpPr>
          <p:cNvPr id="106" name="グループ化 105"/>
          <p:cNvGrpSpPr/>
          <p:nvPr/>
        </p:nvGrpSpPr>
        <p:grpSpPr>
          <a:xfrm>
            <a:off x="705312" y="1340768"/>
            <a:ext cx="2931069" cy="3053041"/>
            <a:chOff x="3534412" y="183384"/>
            <a:chExt cx="2931069" cy="3053041"/>
          </a:xfrm>
        </p:grpSpPr>
        <p:sp>
          <p:nvSpPr>
            <p:cNvPr id="107" name="テキスト ボックス 106"/>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108" name="直線コネクタ 107"/>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138" name="テキスト ボックス 13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139" name="直線コネクタ 13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149" name="テキスト ボックス 14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150" name="テキスト ボックス 14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151" name="テキスト ボックス 15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2" name="テキスト ボックス 15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3" name="テキスト ボックス 15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154" name="テキスト ボックス 15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155" name="テキスト ボックス 15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56" name="テキスト ボックス 15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57" name="テキスト ボックス 15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158" name="テキスト ボックス 15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59" name="テキスト ボックス 15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sp>
        <p:nvSpPr>
          <p:cNvPr id="160" name="テキスト ボックス 159"/>
          <p:cNvSpPr txBox="1"/>
          <p:nvPr/>
        </p:nvSpPr>
        <p:spPr>
          <a:xfrm>
            <a:off x="1070380" y="5144557"/>
            <a:ext cx="1603899" cy="369332"/>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cxnSp>
        <p:nvCxnSpPr>
          <p:cNvPr id="161" name="直線コネクタ 160"/>
          <p:cNvCxnSpPr/>
          <p:nvPr/>
        </p:nvCxnSpPr>
        <p:spPr>
          <a:xfrm>
            <a:off x="1763688" y="5379257"/>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1677672" y="507589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sp>
        <p:nvSpPr>
          <p:cNvPr id="163" name="テキスト ボックス 162"/>
          <p:cNvSpPr txBox="1"/>
          <p:nvPr/>
        </p:nvSpPr>
        <p:spPr>
          <a:xfrm>
            <a:off x="1654916" y="5301208"/>
            <a:ext cx="8586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164" name="テキスト ボックス 163"/>
          <p:cNvSpPr txBox="1"/>
          <p:nvPr/>
        </p:nvSpPr>
        <p:spPr>
          <a:xfrm>
            <a:off x="406291" y="4377298"/>
            <a:ext cx="2869568" cy="738664"/>
          </a:xfrm>
          <a:prstGeom prst="rect">
            <a:avLst/>
          </a:prstGeom>
          <a:solidFill>
            <a:schemeClr val="bg1"/>
          </a:solidFill>
        </p:spPr>
        <p:txBody>
          <a:bodyPr wrap="square" lIns="0" tIns="0" rIns="0" bIns="0"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電流伝達特性から求めることができる。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72" name="円/楕円 171"/>
          <p:cNvSpPr/>
          <p:nvPr/>
        </p:nvSpPr>
        <p:spPr>
          <a:xfrm>
            <a:off x="2206588" y="2875199"/>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1772741" y="2681522"/>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177" name="直線コネクタ 176"/>
          <p:cNvCxnSpPr/>
          <p:nvPr/>
        </p:nvCxnSpPr>
        <p:spPr>
          <a:xfrm flipV="1">
            <a:off x="2687711" y="2475884"/>
            <a:ext cx="0" cy="9135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2208949" y="3329594"/>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179" name="テキスト ボックス 178"/>
          <p:cNvSpPr txBox="1"/>
          <p:nvPr/>
        </p:nvSpPr>
        <p:spPr>
          <a:xfrm>
            <a:off x="2632514" y="2867341"/>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cxnSp>
        <p:nvCxnSpPr>
          <p:cNvPr id="183" name="直線コネクタ 182"/>
          <p:cNvCxnSpPr/>
          <p:nvPr/>
        </p:nvCxnSpPr>
        <p:spPr>
          <a:xfrm>
            <a:off x="1799582" y="3386499"/>
            <a:ext cx="8951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1771620" y="6134746"/>
            <a:ext cx="5314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1687309" y="6108034"/>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sp>
        <p:nvSpPr>
          <p:cNvPr id="199" name="テキスト ボックス 198"/>
          <p:cNvSpPr txBox="1"/>
          <p:nvPr/>
        </p:nvSpPr>
        <p:spPr>
          <a:xfrm>
            <a:off x="1724290" y="5794018"/>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2mA</a:t>
            </a:r>
            <a:endParaRPr lang="ja-JP" altLang="ja-JP" sz="1200" dirty="0">
              <a:solidFill>
                <a:srgbClr val="FF0000"/>
              </a:solidFill>
              <a:cs typeface="Times New Roman" panose="02020603050405020304" pitchFamily="18" charset="0"/>
            </a:endParaRPr>
          </a:p>
        </p:txBody>
      </p:sp>
      <p:sp>
        <p:nvSpPr>
          <p:cNvPr id="200" name="テキスト ボックス 199"/>
          <p:cNvSpPr txBox="1"/>
          <p:nvPr/>
        </p:nvSpPr>
        <p:spPr>
          <a:xfrm>
            <a:off x="2331456" y="5903913"/>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100</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01" name="テキスト ボックス 200"/>
          <p:cNvSpPr txBox="1"/>
          <p:nvPr/>
        </p:nvSpPr>
        <p:spPr>
          <a:xfrm>
            <a:off x="1070380" y="5951564"/>
            <a:ext cx="1603899"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3503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a:endCxn id="65" idx="6"/>
          </p:cNvCxnSpPr>
          <p:nvPr/>
        </p:nvCxnSpPr>
        <p:spPr>
          <a:xfrm flipH="1" flipV="1">
            <a:off x="5811815" y="2820231"/>
            <a:ext cx="484287" cy="4747"/>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a:endCxn id="66" idx="6"/>
          </p:cNvCxnSpPr>
          <p:nvPr/>
        </p:nvCxnSpPr>
        <p:spPr>
          <a:xfrm flipH="1">
            <a:off x="5811815" y="3617739"/>
            <a:ext cx="156849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76"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テキスト ボックス 76"/>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v</a:t>
            </a:r>
            <a:r>
              <a:rPr lang="en-US" altLang="ja-JP" sz="1600" i="1" dirty="0" err="1" smtClean="0">
                <a:latin typeface="Times New Roman" panose="02020603050405020304" pitchFamily="18" charset="0"/>
                <a:cs typeface="Times New Roman" panose="02020603050405020304" pitchFamily="18" charset="0"/>
              </a:rPr>
              <a:t>be</a:t>
            </a:r>
            <a:endParaRPr lang="ja-JP" altLang="ja-JP" sz="1600" i="1" dirty="0">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724128" y="2206025"/>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4780287" y="5345343"/>
            <a:ext cx="1603899" cy="430887"/>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oe</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4780287" y="5900046"/>
            <a:ext cx="1603899"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5471720" y="6084004"/>
            <a:ext cx="44127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5474851"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4" name="直線コネクタ 113"/>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7386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16" name="テキスト ボックス 115"/>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a:solidFill>
                  <a:srgbClr val="FF0000"/>
                </a:solidFill>
                <a:latin typeface="Times New Roman" panose="02020603050405020304" pitchFamily="18" charset="0"/>
                <a:cs typeface="Times New Roman" panose="02020603050405020304" pitchFamily="18" charset="0"/>
              </a:rPr>
              <a:t>o</a:t>
            </a:r>
            <a:r>
              <a:rPr lang="en-US" altLang="ja-JP" sz="1600" i="1" dirty="0" smtClean="0">
                <a:solidFill>
                  <a:srgbClr val="FF0000"/>
                </a:solidFill>
                <a:latin typeface="Times New Roman" panose="02020603050405020304" pitchFamily="18" charset="0"/>
                <a:cs typeface="Times New Roman" panose="02020603050405020304" pitchFamily="18" charset="0"/>
              </a:rPr>
              <a:t>e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7" name="テキスト ボックス 116"/>
          <p:cNvSpPr txBox="1"/>
          <p:nvPr/>
        </p:nvSpPr>
        <p:spPr>
          <a:xfrm>
            <a:off x="7596336" y="4725144"/>
            <a:ext cx="449786" cy="430887"/>
          </a:xfrm>
          <a:prstGeom prst="rect">
            <a:avLst/>
          </a:prstGeom>
          <a:solidFill>
            <a:schemeClr val="bg1"/>
          </a:solidFill>
        </p:spPr>
        <p:txBody>
          <a:bodyPr wrap="square" lIns="0" tIns="0" rIns="0" bIns="0" rtlCol="0">
            <a:spAutoFit/>
          </a:bodyPr>
          <a:lstStyle/>
          <a:p>
            <a:r>
              <a:rPr lang="en-US" altLang="ja-JP" sz="2800" i="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8" name="テキスト ボックス 117"/>
          <p:cNvSpPr txBox="1"/>
          <p:nvPr/>
        </p:nvSpPr>
        <p:spPr>
          <a:xfrm>
            <a:off x="766225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9" name="直線コネクタ 118"/>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大かっこ 119"/>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i</a:t>
            </a:r>
            <a:r>
              <a:rPr lang="en-US" altLang="ja-JP" sz="1100" i="1" dirty="0" err="1" smtClean="0">
                <a:solidFill>
                  <a:srgbClr val="FF0000"/>
                </a:solidFill>
                <a:latin typeface="Times New Roman" panose="02020603050405020304" pitchFamily="18" charset="0"/>
                <a:cs typeface="Times New Roman" panose="02020603050405020304" pitchFamily="18" charset="0"/>
              </a:rPr>
              <a:t>b</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22" name="メモ 121"/>
          <p:cNvSpPr/>
          <p:nvPr/>
        </p:nvSpPr>
        <p:spPr>
          <a:xfrm>
            <a:off x="6794806" y="4395880"/>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86" name="直線コネクタ 85"/>
          <p:cNvCxnSpPr>
            <a:stCxn id="90" idx="2"/>
            <a:endCxn id="89" idx="6"/>
          </p:cNvCxnSpPr>
          <p:nvPr/>
        </p:nvCxnSpPr>
        <p:spPr>
          <a:xfrm flipH="1">
            <a:off x="1279453" y="3658281"/>
            <a:ext cx="2535712"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7" name="直線コネクタ 86"/>
          <p:cNvCxnSpPr>
            <a:stCxn id="91" idx="2"/>
            <a:endCxn id="88" idx="6"/>
          </p:cNvCxnSpPr>
          <p:nvPr/>
        </p:nvCxnSpPr>
        <p:spPr>
          <a:xfrm flipH="1">
            <a:off x="1279453" y="2041458"/>
            <a:ext cx="2535712" cy="45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88" name="円/楕円 87"/>
          <p:cNvSpPr/>
          <p:nvPr/>
        </p:nvSpPr>
        <p:spPr>
          <a:xfrm>
            <a:off x="1135437" y="197073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円/楕円 88"/>
          <p:cNvSpPr/>
          <p:nvPr/>
        </p:nvSpPr>
        <p:spPr>
          <a:xfrm>
            <a:off x="1135437"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円/楕円 89"/>
          <p:cNvSpPr/>
          <p:nvPr/>
        </p:nvSpPr>
        <p:spPr>
          <a:xfrm>
            <a:off x="3815165" y="35829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1" name="円/楕円 90"/>
          <p:cNvSpPr/>
          <p:nvPr/>
        </p:nvSpPr>
        <p:spPr>
          <a:xfrm>
            <a:off x="3815165" y="196615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Line 6"/>
          <p:cNvSpPr>
            <a:spLocks noChangeShapeType="1"/>
          </p:cNvSpPr>
          <p:nvPr/>
        </p:nvSpPr>
        <p:spPr bwMode="auto">
          <a:xfrm rot="10800000">
            <a:off x="4344211" y="214720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テキスト ボックス 92"/>
          <p:cNvSpPr txBox="1"/>
          <p:nvPr/>
        </p:nvSpPr>
        <p:spPr>
          <a:xfrm>
            <a:off x="4183020" y="2685302"/>
            <a:ext cx="597267"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94" name="Line 6"/>
          <p:cNvSpPr>
            <a:spLocks noChangeShapeType="1"/>
          </p:cNvSpPr>
          <p:nvPr/>
        </p:nvSpPr>
        <p:spPr bwMode="auto">
          <a:xfrm rot="10800000" flipH="1">
            <a:off x="1012880" y="2098988"/>
            <a:ext cx="0" cy="14753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テキスト ボックス 94"/>
          <p:cNvSpPr txBox="1"/>
          <p:nvPr/>
        </p:nvSpPr>
        <p:spPr>
          <a:xfrm>
            <a:off x="846124" y="2710081"/>
            <a:ext cx="460988" cy="430887"/>
          </a:xfrm>
          <a:prstGeom prst="rect">
            <a:avLst/>
          </a:prstGeom>
          <a:solidFill>
            <a:schemeClr val="bg1"/>
          </a:solidFill>
        </p:spPr>
        <p:txBody>
          <a:bodyPr wrap="square" lIns="0" tIns="0" rIns="0" bIns="0" rtlCol="0">
            <a:spAutoFit/>
          </a:bodyPr>
          <a:lstStyle/>
          <a:p>
            <a:r>
              <a:rPr lang="en-US" altLang="ja-JP" sz="2800" i="1" dirty="0" smtClean="0">
                <a:latin typeface="Times New Roman" panose="02020603050405020304" pitchFamily="18" charset="0"/>
                <a:cs typeface="Times New Roman" panose="02020603050405020304" pitchFamily="18" charset="0"/>
              </a:rPr>
              <a:t>v</a:t>
            </a:r>
            <a:r>
              <a:rPr lang="en-US" altLang="ja-JP" sz="1600" i="1" dirty="0" smtClean="0">
                <a:latin typeface="Times New Roman" panose="02020603050405020304" pitchFamily="18" charset="0"/>
                <a:cs typeface="Times New Roman" panose="02020603050405020304" pitchFamily="18" charset="0"/>
              </a:rPr>
              <a:t>i</a:t>
            </a:r>
            <a:endParaRPr lang="ja-JP" altLang="ja-JP" sz="1600" i="1" dirty="0">
              <a:latin typeface="Times New Roman" panose="02020603050405020304" pitchFamily="18" charset="0"/>
              <a:cs typeface="Times New Roman" panose="02020603050405020304" pitchFamily="18" charset="0"/>
            </a:endParaRPr>
          </a:p>
        </p:txBody>
      </p:sp>
      <p:sp>
        <p:nvSpPr>
          <p:cNvPr id="96" name="Line 6"/>
          <p:cNvSpPr>
            <a:spLocks noChangeShapeType="1"/>
          </p:cNvSpPr>
          <p:nvPr/>
        </p:nvSpPr>
        <p:spPr bwMode="auto">
          <a:xfrm rot="10800000" flipH="1">
            <a:off x="1207445" y="1819676"/>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6"/>
          <p:cNvSpPr>
            <a:spLocks noChangeShapeType="1"/>
          </p:cNvSpPr>
          <p:nvPr/>
        </p:nvSpPr>
        <p:spPr bwMode="auto">
          <a:xfrm rot="10800000">
            <a:off x="3403775" y="1813358"/>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テキスト ボックス 97"/>
          <p:cNvSpPr txBox="1"/>
          <p:nvPr/>
        </p:nvSpPr>
        <p:spPr>
          <a:xfrm>
            <a:off x="1191766" y="1412776"/>
            <a:ext cx="745620"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en-US" altLang="ja-JP" sz="2000" dirty="0" smtClean="0">
                <a:solidFill>
                  <a:srgbClr val="FF0000"/>
                </a:solidFill>
                <a:latin typeface="Times New Roman" panose="02020603050405020304" pitchFamily="18" charset="0"/>
                <a:cs typeface="Times New Roman" panose="02020603050405020304" pitchFamily="18" charset="0"/>
              </a:rPr>
              <a:t>=0</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99" name="テキスト ボックス 98"/>
          <p:cNvSpPr txBox="1"/>
          <p:nvPr/>
        </p:nvSpPr>
        <p:spPr>
          <a:xfrm>
            <a:off x="3578016" y="1382471"/>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0" name="正方形/長方形 99"/>
          <p:cNvSpPr/>
          <p:nvPr/>
        </p:nvSpPr>
        <p:spPr>
          <a:xfrm>
            <a:off x="1850666" y="1813357"/>
            <a:ext cx="1368152" cy="204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Line 4"/>
          <p:cNvSpPr>
            <a:spLocks noChangeShapeType="1"/>
          </p:cNvSpPr>
          <p:nvPr/>
        </p:nvSpPr>
        <p:spPr bwMode="auto">
          <a:xfrm>
            <a:off x="3891629" y="2941047"/>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Line 4"/>
          <p:cNvSpPr>
            <a:spLocks noChangeShapeType="1"/>
          </p:cNvSpPr>
          <p:nvPr/>
        </p:nvSpPr>
        <p:spPr bwMode="auto">
          <a:xfrm>
            <a:off x="3870047" y="2107326"/>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テキスト ボックス 108"/>
          <p:cNvSpPr txBox="1"/>
          <p:nvPr/>
        </p:nvSpPr>
        <p:spPr>
          <a:xfrm>
            <a:off x="333487" y="5900046"/>
            <a:ext cx="1603899"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23" name="テキスト ボックス 122"/>
          <p:cNvSpPr txBox="1"/>
          <p:nvPr/>
        </p:nvSpPr>
        <p:spPr>
          <a:xfrm>
            <a:off x="1024920" y="6021288"/>
            <a:ext cx="26282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24" name="テキスト ボックス 123"/>
          <p:cNvSpPr txBox="1"/>
          <p:nvPr/>
        </p:nvSpPr>
        <p:spPr>
          <a:xfrm>
            <a:off x="1037514"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69" name="直線コネクタ 168"/>
          <p:cNvCxnSpPr/>
          <p:nvPr/>
        </p:nvCxnSpPr>
        <p:spPr>
          <a:xfrm>
            <a:off x="9040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291834" y="4430505"/>
            <a:ext cx="1645551"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71" name="テキスト ボックス 170"/>
          <p:cNvSpPr txBox="1"/>
          <p:nvPr/>
        </p:nvSpPr>
        <p:spPr>
          <a:xfrm>
            <a:off x="2413987" y="4625540"/>
            <a:ext cx="537831"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73" name="テキスト ボックス 172"/>
          <p:cNvSpPr txBox="1"/>
          <p:nvPr/>
        </p:nvSpPr>
        <p:spPr>
          <a:xfrm>
            <a:off x="3203806" y="4789802"/>
            <a:ext cx="26282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74" name="テキスト ボックス 173"/>
          <p:cNvSpPr txBox="1"/>
          <p:nvPr/>
        </p:nvSpPr>
        <p:spPr>
          <a:xfrm>
            <a:off x="3198716"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76" name="直線コネクタ 175"/>
          <p:cNvCxnSpPr/>
          <p:nvPr/>
        </p:nvCxnSpPr>
        <p:spPr>
          <a:xfrm>
            <a:off x="30829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大かっこ 179"/>
          <p:cNvSpPr/>
          <p:nvPr/>
        </p:nvSpPr>
        <p:spPr>
          <a:xfrm>
            <a:off x="29802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1" name="テキスト ボックス 180"/>
          <p:cNvSpPr txBox="1"/>
          <p:nvPr/>
        </p:nvSpPr>
        <p:spPr>
          <a:xfrm>
            <a:off x="3624651" y="4808185"/>
            <a:ext cx="532997" cy="276999"/>
          </a:xfrm>
          <a:prstGeom prst="rect">
            <a:avLst/>
          </a:prstGeom>
          <a:noFill/>
        </p:spPr>
        <p:txBody>
          <a:bodyPr wrap="square" lIns="0" tIns="0" rIns="0" bIns="0" rtlCol="0">
            <a:spAutoFit/>
          </a:bodyPr>
          <a:lstStyle/>
          <a:p>
            <a:r>
              <a:rPr lang="en-US" altLang="ja-JP" i="1" dirty="0" smtClean="0">
                <a:solidFill>
                  <a:srgbClr val="FF0000"/>
                </a:solidFill>
                <a:latin typeface="Times New Roman" panose="02020603050405020304" pitchFamily="18" charset="0"/>
                <a:cs typeface="Times New Roman" panose="02020603050405020304" pitchFamily="18" charset="0"/>
              </a:rPr>
              <a:t>i</a:t>
            </a:r>
            <a:r>
              <a:rPr lang="en-US" altLang="ja-JP" sz="1100" i="1" dirty="0" smtClean="0">
                <a:solidFill>
                  <a:srgbClr val="FF0000"/>
                </a:solidFill>
                <a:latin typeface="Times New Roman" panose="02020603050405020304" pitchFamily="18" charset="0"/>
                <a:cs typeface="Times New Roman" panose="02020603050405020304" pitchFamily="18" charset="0"/>
              </a:rPr>
              <a:t>i</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2" name="メモ 181"/>
          <p:cNvSpPr/>
          <p:nvPr/>
        </p:nvSpPr>
        <p:spPr>
          <a:xfrm>
            <a:off x="2211993" y="4459566"/>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タイトル 1"/>
          <p:cNvSpPr>
            <a:spLocks noGrp="1"/>
          </p:cNvSpPr>
          <p:nvPr>
            <p:ph type="title"/>
          </p:nvPr>
        </p:nvSpPr>
        <p:spPr>
          <a:xfrm>
            <a:off x="457200" y="274638"/>
            <a:ext cx="8229600" cy="1143000"/>
          </a:xfrm>
        </p:spPr>
        <p:txBody>
          <a:bodyPr/>
          <a:lstStyle/>
          <a:p>
            <a:r>
              <a:rPr lang="ja-JP" altLang="en-US" dirty="0" smtClean="0"/>
              <a:t>出力</a:t>
            </a:r>
            <a:r>
              <a:rPr lang="ja-JP" altLang="en-US" dirty="0"/>
              <a:t>アドミタンス</a:t>
            </a:r>
            <a:r>
              <a:rPr kumimoji="1" lang="ja-JP" altLang="en-US" dirty="0" smtClean="0"/>
              <a:t>　</a:t>
            </a:r>
            <a:r>
              <a:rPr kumimoji="1" lang="ja-JP" altLang="en-US" dirty="0" err="1" smtClean="0"/>
              <a:t>ｈ</a:t>
            </a:r>
            <a:r>
              <a:rPr lang="en-US" altLang="ja-JP" dirty="0" err="1" smtClean="0"/>
              <a:t>o</a:t>
            </a:r>
            <a:r>
              <a:rPr kumimoji="1" lang="en-US" altLang="ja-JP" dirty="0" err="1" smtClean="0"/>
              <a:t>e</a:t>
            </a:r>
            <a:endParaRPr kumimoji="1" lang="ja-JP" altLang="en-US" dirty="0"/>
          </a:p>
        </p:txBody>
      </p:sp>
      <p:sp>
        <p:nvSpPr>
          <p:cNvPr id="131" name="テキスト ボックス 130"/>
          <p:cNvSpPr txBox="1"/>
          <p:nvPr/>
        </p:nvSpPr>
        <p:spPr>
          <a:xfrm>
            <a:off x="293444" y="4005064"/>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smtClean="0">
                <a:solidFill>
                  <a:srgbClr val="FF0000"/>
                </a:solidFill>
                <a:latin typeface="Times New Roman" panose="02020603050405020304" pitchFamily="18" charset="0"/>
                <a:cs typeface="Times New Roman" panose="02020603050405020304" pitchFamily="18" charset="0"/>
              </a:rPr>
              <a:t>i</a:t>
            </a:r>
            <a:r>
              <a:rPr lang="en-US" altLang="ja-JP" sz="1600" i="1" dirty="0" smtClean="0">
                <a:solidFill>
                  <a:srgbClr val="FF0000"/>
                </a:solidFill>
                <a:latin typeface="Times New Roman" panose="02020603050405020304" pitchFamily="18" charset="0"/>
                <a:cs typeface="Times New Roman" panose="02020603050405020304" pitchFamily="18" charset="0"/>
              </a:rPr>
              <a:t>i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293444" y="5373216"/>
            <a:ext cx="2262332" cy="430887"/>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a:t>
            </a:r>
            <a:r>
              <a:rPr lang="en-US" altLang="ja-JP" sz="2800" i="1" dirty="0" smtClean="0">
                <a:solidFill>
                  <a:srgbClr val="FF0000"/>
                </a:solidFill>
                <a:latin typeface="Times New Roman" panose="02020603050405020304" pitchFamily="18" charset="0"/>
                <a:cs typeface="Times New Roman" panose="02020603050405020304" pitchFamily="18" charset="0"/>
              </a:rPr>
              <a:t> </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a:off x="4757940" y="4011032"/>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6" name="テキスト ボックス 135"/>
          <p:cNvSpPr txBox="1"/>
          <p:nvPr/>
        </p:nvSpPr>
        <p:spPr>
          <a:xfrm>
            <a:off x="4757940" y="4934298"/>
            <a:ext cx="2262332" cy="677108"/>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0</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oe</a:t>
            </a:r>
            <a:r>
              <a:rPr lang="en-US" altLang="ja-JP" sz="2800" i="1" dirty="0" err="1">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a:p>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06" name="テキスト ボックス 105"/>
          <p:cNvSpPr txBox="1"/>
          <p:nvPr/>
        </p:nvSpPr>
        <p:spPr>
          <a:xfrm>
            <a:off x="293444" y="4858060"/>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0</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7" name="Oval 2"/>
          <p:cNvSpPr>
            <a:spLocks noChangeArrowheads="1"/>
          </p:cNvSpPr>
          <p:nvPr/>
        </p:nvSpPr>
        <p:spPr bwMode="auto">
          <a:xfrm>
            <a:off x="3698995" y="2636912"/>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08" name="Freeform 3"/>
          <p:cNvSpPr>
            <a:spLocks/>
          </p:cNvSpPr>
          <p:nvPr/>
        </p:nvSpPr>
        <p:spPr bwMode="auto">
          <a:xfrm>
            <a:off x="3756412" y="2737307"/>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30" name="Oval 2"/>
          <p:cNvSpPr>
            <a:spLocks noChangeArrowheads="1"/>
          </p:cNvSpPr>
          <p:nvPr/>
        </p:nvSpPr>
        <p:spPr bwMode="auto">
          <a:xfrm>
            <a:off x="7265338" y="2642451"/>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33" name="Freeform 3"/>
          <p:cNvSpPr>
            <a:spLocks/>
          </p:cNvSpPr>
          <p:nvPr/>
        </p:nvSpPr>
        <p:spPr bwMode="auto">
          <a:xfrm>
            <a:off x="7325688" y="2782296"/>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Tree>
    <p:extLst>
      <p:ext uri="{BB962C8B-B14F-4D97-AF65-F5344CB8AC3E}">
        <p14:creationId xmlns:p14="http://schemas.microsoft.com/office/powerpoint/2010/main" val="24853286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5"/>
          <p:cNvSpPr>
            <a:spLocks noChangeShapeType="1"/>
          </p:cNvSpPr>
          <p:nvPr/>
        </p:nvSpPr>
        <p:spPr bwMode="auto">
          <a:xfrm>
            <a:off x="6309583" y="2402618"/>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6"/>
          <p:cNvSpPr>
            <a:spLocks noChangeShapeType="1"/>
          </p:cNvSpPr>
          <p:nvPr/>
        </p:nvSpPr>
        <p:spPr bwMode="auto">
          <a:xfrm>
            <a:off x="6309584" y="291818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8"/>
          <p:cNvSpPr>
            <a:spLocks noChangeShapeType="1"/>
          </p:cNvSpPr>
          <p:nvPr/>
        </p:nvSpPr>
        <p:spPr bwMode="auto">
          <a:xfrm flipV="1">
            <a:off x="6313958" y="2393818"/>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コネクタ 36"/>
          <p:cNvCxnSpPr>
            <a:endCxn id="65" idx="6"/>
          </p:cNvCxnSpPr>
          <p:nvPr/>
        </p:nvCxnSpPr>
        <p:spPr>
          <a:xfrm flipH="1" flipV="1">
            <a:off x="5811815" y="2820231"/>
            <a:ext cx="484287" cy="4747"/>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 name="直線コネクタ 37"/>
          <p:cNvCxnSpPr/>
          <p:nvPr/>
        </p:nvCxnSpPr>
        <p:spPr>
          <a:xfrm>
            <a:off x="6661479" y="3216037"/>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6679165" y="200091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a:stCxn id="67" idx="2"/>
            <a:endCxn id="66" idx="6"/>
          </p:cNvCxnSpPr>
          <p:nvPr/>
        </p:nvCxnSpPr>
        <p:spPr>
          <a:xfrm flipH="1">
            <a:off x="5811815" y="3617739"/>
            <a:ext cx="156849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a:stCxn id="73" idx="2"/>
          </p:cNvCxnSpPr>
          <p:nvPr/>
        </p:nvCxnSpPr>
        <p:spPr>
          <a:xfrm flipH="1">
            <a:off x="6679167" y="2000916"/>
            <a:ext cx="66439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65" name="円/楕円 64"/>
          <p:cNvSpPr/>
          <p:nvPr/>
        </p:nvSpPr>
        <p:spPr>
          <a:xfrm>
            <a:off x="5667799" y="27449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円/楕円 65"/>
          <p:cNvSpPr/>
          <p:nvPr/>
        </p:nvSpPr>
        <p:spPr>
          <a:xfrm>
            <a:off x="5667799"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円/楕円 66"/>
          <p:cNvSpPr/>
          <p:nvPr/>
        </p:nvSpPr>
        <p:spPr>
          <a:xfrm>
            <a:off x="7380312" y="354243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7343557" y="19256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Line 6"/>
          <p:cNvSpPr>
            <a:spLocks noChangeShapeType="1"/>
          </p:cNvSpPr>
          <p:nvPr/>
        </p:nvSpPr>
        <p:spPr bwMode="auto">
          <a:xfrm rot="10800000">
            <a:off x="7901544" y="2106658"/>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テキスト ボックス 74"/>
          <p:cNvSpPr txBox="1"/>
          <p:nvPr/>
        </p:nvSpPr>
        <p:spPr>
          <a:xfrm>
            <a:off x="7740352" y="2644760"/>
            <a:ext cx="102879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76" name="Line 6"/>
          <p:cNvSpPr>
            <a:spLocks noChangeShapeType="1"/>
          </p:cNvSpPr>
          <p:nvPr/>
        </p:nvSpPr>
        <p:spPr bwMode="auto">
          <a:xfrm rot="10800000" flipH="1">
            <a:off x="5580112" y="2820229"/>
            <a:ext cx="0" cy="75411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テキスト ボックス 76"/>
          <p:cNvSpPr txBox="1"/>
          <p:nvPr/>
        </p:nvSpPr>
        <p:spPr>
          <a:xfrm>
            <a:off x="5407156" y="3035399"/>
            <a:ext cx="460988" cy="430887"/>
          </a:xfrm>
          <a:prstGeom prst="rect">
            <a:avLst/>
          </a:prstGeom>
          <a:solidFill>
            <a:schemeClr val="bg1"/>
          </a:solidFill>
        </p:spPr>
        <p:txBody>
          <a:bodyPr wrap="square" lIns="0" tIns="0" rIns="0" bIns="0" rtlCol="0">
            <a:spAutoFit/>
          </a:bodyPr>
          <a:lstStyle/>
          <a:p>
            <a:r>
              <a:rPr lang="en-US" altLang="ja-JP" sz="2800" i="1" dirty="0" err="1" smtClean="0">
                <a:latin typeface="Times New Roman" panose="02020603050405020304" pitchFamily="18" charset="0"/>
                <a:cs typeface="Times New Roman" panose="02020603050405020304" pitchFamily="18" charset="0"/>
              </a:rPr>
              <a:t>v</a:t>
            </a:r>
            <a:r>
              <a:rPr lang="en-US" altLang="ja-JP" sz="1600" i="1" dirty="0" err="1" smtClean="0">
                <a:latin typeface="Times New Roman" panose="02020603050405020304" pitchFamily="18" charset="0"/>
                <a:cs typeface="Times New Roman" panose="02020603050405020304" pitchFamily="18" charset="0"/>
              </a:rPr>
              <a:t>be</a:t>
            </a:r>
            <a:endParaRPr lang="ja-JP" altLang="ja-JP" sz="1600" i="1" dirty="0">
              <a:latin typeface="Times New Roman" panose="02020603050405020304" pitchFamily="18" charset="0"/>
              <a:cs typeface="Times New Roman" panose="02020603050405020304" pitchFamily="18" charset="0"/>
            </a:endParaRPr>
          </a:p>
        </p:txBody>
      </p:sp>
      <p:sp>
        <p:nvSpPr>
          <p:cNvPr id="78" name="Line 6"/>
          <p:cNvSpPr>
            <a:spLocks noChangeShapeType="1"/>
          </p:cNvSpPr>
          <p:nvPr/>
        </p:nvSpPr>
        <p:spPr bwMode="auto">
          <a:xfrm rot="10800000" flipH="1">
            <a:off x="5739807" y="2612925"/>
            <a:ext cx="374587" cy="0"/>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
          <p:cNvSpPr>
            <a:spLocks noChangeShapeType="1"/>
          </p:cNvSpPr>
          <p:nvPr/>
        </p:nvSpPr>
        <p:spPr bwMode="auto">
          <a:xfrm rot="10800000">
            <a:off x="6932167" y="1772816"/>
            <a:ext cx="414986" cy="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テキスト ボックス 79"/>
          <p:cNvSpPr txBox="1"/>
          <p:nvPr/>
        </p:nvSpPr>
        <p:spPr>
          <a:xfrm>
            <a:off x="5724128" y="2206025"/>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7106408" y="1340768"/>
            <a:ext cx="460988"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82" name="正方形/長方形 81"/>
          <p:cNvSpPr/>
          <p:nvPr/>
        </p:nvSpPr>
        <p:spPr>
          <a:xfrm>
            <a:off x="6185116" y="1788062"/>
            <a:ext cx="662200"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4780287" y="5345343"/>
            <a:ext cx="1603899" cy="430887"/>
          </a:xfrm>
          <a:prstGeom prst="rect">
            <a:avLst/>
          </a:prstGeom>
          <a:solidFill>
            <a:schemeClr val="bg1"/>
          </a:solid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oe</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000" i="1" dirty="0" smtClean="0">
                <a:solidFill>
                  <a:srgbClr val="FF0000"/>
                </a:solidFill>
                <a:latin typeface="Times New Roman" panose="02020603050405020304" pitchFamily="18" charset="0"/>
                <a:cs typeface="Times New Roman" panose="02020603050405020304" pitchFamily="18" charset="0"/>
              </a:rPr>
              <a:t>=</a:t>
            </a:r>
            <a:r>
              <a:rPr lang="en-US" altLang="ja-JP" sz="2800" i="1" dirty="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4780287" y="5900046"/>
            <a:ext cx="1603899"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5471720" y="6084004"/>
            <a:ext cx="441273"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5474851" y="5736121"/>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4" name="直線コネクタ 113"/>
          <p:cNvCxnSpPr/>
          <p:nvPr/>
        </p:nvCxnSpPr>
        <p:spPr>
          <a:xfrm>
            <a:off x="5350814" y="6134746"/>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4738634" y="4430505"/>
            <a:ext cx="1645551"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2400" dirty="0" smtClean="0">
                <a:solidFill>
                  <a:srgbClr val="FF0000"/>
                </a:solidFill>
                <a:latin typeface="Times New Roman" panose="02020603050405020304" pitchFamily="18" charset="0"/>
                <a:cs typeface="Times New Roman" panose="02020603050405020304" pitchFamily="18" charset="0"/>
              </a:rPr>
              <a:t>=0</a:t>
            </a:r>
            <a:r>
              <a:rPr lang="ja-JP" altLang="en-US" sz="2400" dirty="0" smtClean="0">
                <a:solidFill>
                  <a:srgbClr val="FF0000"/>
                </a:solidFill>
                <a:latin typeface="Times New Roman" panose="02020603050405020304" pitchFamily="18" charset="0"/>
                <a:cs typeface="Times New Roman" panose="02020603050405020304" pitchFamily="18" charset="0"/>
              </a:rPr>
              <a:t>にする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16" name="テキスト ボックス 115"/>
          <p:cNvSpPr txBox="1"/>
          <p:nvPr/>
        </p:nvSpPr>
        <p:spPr>
          <a:xfrm>
            <a:off x="6860787" y="4625540"/>
            <a:ext cx="537831"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7" name="テキスト ボックス 116"/>
          <p:cNvSpPr txBox="1"/>
          <p:nvPr/>
        </p:nvSpPr>
        <p:spPr>
          <a:xfrm>
            <a:off x="7568259" y="4725144"/>
            <a:ext cx="604141" cy="430887"/>
          </a:xfrm>
          <a:prstGeom prst="rect">
            <a:avLst/>
          </a:prstGeom>
          <a:solidFill>
            <a:schemeClr val="bg1"/>
          </a:solidFill>
        </p:spPr>
        <p:txBody>
          <a:bodyPr wrap="square" lIns="0" tIns="0" rIns="0" bIns="0" rtlCol="0">
            <a:spAutoFit/>
          </a:bodyPr>
          <a:lstStyle/>
          <a:p>
            <a:r>
              <a:rPr lang="en-US" altLang="ja-JP" sz="2800" i="1" dirty="0" err="1">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8" name="テキスト ボックス 117"/>
          <p:cNvSpPr txBox="1"/>
          <p:nvPr/>
        </p:nvSpPr>
        <p:spPr>
          <a:xfrm>
            <a:off x="7662250" y="4441919"/>
            <a:ext cx="43814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cxnSp>
        <p:nvCxnSpPr>
          <p:cNvPr id="119" name="直線コネクタ 118"/>
          <p:cNvCxnSpPr/>
          <p:nvPr/>
        </p:nvCxnSpPr>
        <p:spPr>
          <a:xfrm>
            <a:off x="7529700" y="4840544"/>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大かっこ 119"/>
          <p:cNvSpPr/>
          <p:nvPr/>
        </p:nvSpPr>
        <p:spPr>
          <a:xfrm>
            <a:off x="7427072" y="4581708"/>
            <a:ext cx="572371" cy="450630"/>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p:cNvSpPr txBox="1"/>
          <p:nvPr/>
        </p:nvSpPr>
        <p:spPr>
          <a:xfrm>
            <a:off x="8071451" y="4808185"/>
            <a:ext cx="532997" cy="276999"/>
          </a:xfrm>
          <a:prstGeom prst="rect">
            <a:avLst/>
          </a:prstGeom>
          <a:noFill/>
        </p:spPr>
        <p:txBody>
          <a:bodyPr wrap="square" lIns="0" tIns="0" rIns="0" bIns="0"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i</a:t>
            </a:r>
            <a:r>
              <a:rPr lang="en-US" altLang="ja-JP" sz="1100" i="1" dirty="0" err="1">
                <a:solidFill>
                  <a:srgbClr val="FF0000"/>
                </a:solidFill>
                <a:latin typeface="Times New Roman" panose="02020603050405020304" pitchFamily="18" charset="0"/>
                <a:cs typeface="Times New Roman" panose="02020603050405020304" pitchFamily="18" charset="0"/>
              </a:rPr>
              <a:t>b</a:t>
            </a:r>
            <a:r>
              <a:rPr lang="en-US" altLang="ja-JP" sz="1600" dirty="0" smtClean="0">
                <a:solidFill>
                  <a:srgbClr val="FF0000"/>
                </a:solidFill>
                <a:latin typeface="Times New Roman" panose="02020603050405020304" pitchFamily="18" charset="0"/>
                <a:cs typeface="Times New Roman" panose="02020603050405020304" pitchFamily="18" charset="0"/>
              </a:rPr>
              <a:t>=0</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22" name="メモ 121"/>
          <p:cNvSpPr/>
          <p:nvPr/>
        </p:nvSpPr>
        <p:spPr>
          <a:xfrm>
            <a:off x="6767546" y="4471952"/>
            <a:ext cx="1836902" cy="949463"/>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Line 4"/>
          <p:cNvSpPr>
            <a:spLocks noChangeShapeType="1"/>
          </p:cNvSpPr>
          <p:nvPr/>
        </p:nvSpPr>
        <p:spPr bwMode="auto">
          <a:xfrm>
            <a:off x="7451231" y="2910386"/>
            <a:ext cx="0" cy="642602"/>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4"/>
          <p:cNvSpPr>
            <a:spLocks noChangeShapeType="1"/>
          </p:cNvSpPr>
          <p:nvPr/>
        </p:nvSpPr>
        <p:spPr bwMode="auto">
          <a:xfrm>
            <a:off x="7429649" y="2076665"/>
            <a:ext cx="21582" cy="70498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タイトル 1"/>
          <p:cNvSpPr>
            <a:spLocks noGrp="1"/>
          </p:cNvSpPr>
          <p:nvPr>
            <p:ph type="title"/>
          </p:nvPr>
        </p:nvSpPr>
        <p:spPr>
          <a:xfrm>
            <a:off x="457200" y="274638"/>
            <a:ext cx="8229600" cy="1143000"/>
          </a:xfrm>
        </p:spPr>
        <p:txBody>
          <a:bodyPr/>
          <a:lstStyle/>
          <a:p>
            <a:r>
              <a:rPr lang="ja-JP" altLang="en-US" dirty="0" smtClean="0"/>
              <a:t>出力</a:t>
            </a:r>
            <a:r>
              <a:rPr lang="ja-JP" altLang="en-US" dirty="0"/>
              <a:t>アドミタンス</a:t>
            </a:r>
            <a:r>
              <a:rPr kumimoji="1" lang="ja-JP" altLang="en-US" dirty="0" smtClean="0"/>
              <a:t>　</a:t>
            </a:r>
            <a:r>
              <a:rPr kumimoji="1" lang="ja-JP" altLang="en-US" dirty="0" err="1" smtClean="0"/>
              <a:t>ｈ</a:t>
            </a:r>
            <a:r>
              <a:rPr lang="en-US" altLang="ja-JP" dirty="0" err="1" smtClean="0"/>
              <a:t>o</a:t>
            </a:r>
            <a:r>
              <a:rPr kumimoji="1" lang="en-US" altLang="ja-JP" dirty="0" err="1" smtClean="0"/>
              <a:t>e</a:t>
            </a:r>
            <a:endParaRPr kumimoji="1" lang="ja-JP" altLang="en-US" dirty="0"/>
          </a:p>
        </p:txBody>
      </p:sp>
      <p:sp>
        <p:nvSpPr>
          <p:cNvPr id="135" name="テキスト ボックス 134"/>
          <p:cNvSpPr txBox="1"/>
          <p:nvPr/>
        </p:nvSpPr>
        <p:spPr>
          <a:xfrm>
            <a:off x="4757940" y="4011032"/>
            <a:ext cx="226233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b</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6" name="テキスト ボックス 135"/>
          <p:cNvSpPr txBox="1"/>
          <p:nvPr/>
        </p:nvSpPr>
        <p:spPr>
          <a:xfrm>
            <a:off x="4757940" y="4934298"/>
            <a:ext cx="2262332" cy="677108"/>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i="1" dirty="0" err="1" smtClean="0">
                <a:solidFill>
                  <a:srgbClr val="FF0000"/>
                </a:solidFill>
                <a:latin typeface="Times New Roman" panose="02020603050405020304" pitchFamily="18" charset="0"/>
                <a:cs typeface="Times New Roman" panose="02020603050405020304" pitchFamily="18" charset="0"/>
              </a:rPr>
              <a:t>c</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0</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oe</a:t>
            </a:r>
            <a:r>
              <a:rPr lang="en-US" altLang="ja-JP" sz="2800" i="1" dirty="0" err="1">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ce</a:t>
            </a:r>
            <a:endParaRPr lang="ja-JP" altLang="ja-JP" sz="1600" i="1" dirty="0">
              <a:solidFill>
                <a:srgbClr val="FF0000"/>
              </a:solidFill>
              <a:latin typeface="Times New Roman" panose="02020603050405020304" pitchFamily="18" charset="0"/>
              <a:cs typeface="Times New Roman" panose="02020603050405020304" pitchFamily="18" charset="0"/>
            </a:endParaRPr>
          </a:p>
          <a:p>
            <a:r>
              <a:rPr lang="en-US" altLang="ja-JP" sz="1600" i="1" dirty="0" smtClean="0">
                <a:solidFill>
                  <a:srgbClr val="FF0000"/>
                </a:solidFill>
                <a:latin typeface="Times New Roman" panose="02020603050405020304" pitchFamily="18" charset="0"/>
                <a:cs typeface="Times New Roman" panose="02020603050405020304" pitchFamily="18" charset="0"/>
              </a:rPr>
              <a:t> </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30" name="Oval 2"/>
          <p:cNvSpPr>
            <a:spLocks noChangeArrowheads="1"/>
          </p:cNvSpPr>
          <p:nvPr/>
        </p:nvSpPr>
        <p:spPr bwMode="auto">
          <a:xfrm>
            <a:off x="7265338" y="2642451"/>
            <a:ext cx="385268" cy="388428"/>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sp>
        <p:nvSpPr>
          <p:cNvPr id="133" name="Freeform 3"/>
          <p:cNvSpPr>
            <a:spLocks/>
          </p:cNvSpPr>
          <p:nvPr/>
        </p:nvSpPr>
        <p:spPr bwMode="auto">
          <a:xfrm>
            <a:off x="7325688" y="2782296"/>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solidFill>
                <a:srgbClr val="FF0000"/>
              </a:solidFill>
            </a:endParaRPr>
          </a:p>
        </p:txBody>
      </p:sp>
      <p:grpSp>
        <p:nvGrpSpPr>
          <p:cNvPr id="83" name="グループ化 82"/>
          <p:cNvGrpSpPr/>
          <p:nvPr/>
        </p:nvGrpSpPr>
        <p:grpSpPr>
          <a:xfrm>
            <a:off x="546468" y="1340768"/>
            <a:ext cx="2873404" cy="4359959"/>
            <a:chOff x="6407170" y="183384"/>
            <a:chExt cx="2873404" cy="4359959"/>
          </a:xfrm>
        </p:grpSpPr>
        <p:sp>
          <p:nvSpPr>
            <p:cNvPr id="84" name="テキスト ボックス 83"/>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85" name="直線コネクタ 84"/>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125" name="テキスト ボックス 12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126" name="直線コネクタ 12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44" name="テキスト ボックス 143"/>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45" name="テキスト ボックス 144"/>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46" name="テキスト ボックス 145"/>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47" name="テキスト ボックス 146"/>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48" name="テキスト ボックス 147"/>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49" name="テキスト ボックス 148"/>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50" name="テキスト ボックス 149"/>
            <p:cNvSpPr txBox="1"/>
            <p:nvPr/>
          </p:nvSpPr>
          <p:spPr>
            <a:xfrm>
              <a:off x="6741120"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51" name="テキスト ボックス 150"/>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52" name="テキスト ボックス 151"/>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53" name="円弧 152"/>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4" name="円弧 153"/>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5" name="直線コネクタ 154"/>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stCxn id="162"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テキスト ボックス 157"/>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59" name="テキスト ボックス 158"/>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60" name="テキスト ボックス 159"/>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61" name="円弧 160"/>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2" name="円弧 161"/>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3" name="テキスト ボックス 162"/>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64" name="テキスト ボックス 163"/>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65" name="テキスト ボックス 164"/>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166" name="円/楕円 165"/>
          <p:cNvSpPr/>
          <p:nvPr/>
        </p:nvSpPr>
        <p:spPr>
          <a:xfrm>
            <a:off x="1975590" y="2869914"/>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7" name="テキスト ボックス 166"/>
          <p:cNvSpPr txBox="1"/>
          <p:nvPr/>
        </p:nvSpPr>
        <p:spPr>
          <a:xfrm>
            <a:off x="1541743" y="2658131"/>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168" name="直線コネクタ 167"/>
          <p:cNvCxnSpPr/>
          <p:nvPr/>
        </p:nvCxnSpPr>
        <p:spPr>
          <a:xfrm>
            <a:off x="1055968" y="6096674"/>
            <a:ext cx="5314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2" name="テキスト ボックス 171"/>
          <p:cNvSpPr txBox="1"/>
          <p:nvPr/>
        </p:nvSpPr>
        <p:spPr>
          <a:xfrm>
            <a:off x="1043665" y="6069962"/>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cs typeface="Times New Roman" panose="02020603050405020304" pitchFamily="18" charset="0"/>
              </a:rPr>
              <a:t>4</a:t>
            </a:r>
            <a:r>
              <a:rPr lang="en-US" altLang="ja-JP" dirty="0" smtClean="0">
                <a:solidFill>
                  <a:srgbClr val="FF0000"/>
                </a:solidFill>
                <a:cs typeface="Times New Roman" panose="02020603050405020304" pitchFamily="18" charset="0"/>
              </a:rPr>
              <a:t>V</a:t>
            </a:r>
            <a:endParaRPr lang="ja-JP" altLang="ja-JP" sz="1200" dirty="0">
              <a:solidFill>
                <a:srgbClr val="FF0000"/>
              </a:solidFill>
              <a:cs typeface="Times New Roman" panose="02020603050405020304" pitchFamily="18" charset="0"/>
            </a:endParaRPr>
          </a:p>
        </p:txBody>
      </p:sp>
      <p:sp>
        <p:nvSpPr>
          <p:cNvPr id="175" name="テキスト ボックス 174"/>
          <p:cNvSpPr txBox="1"/>
          <p:nvPr/>
        </p:nvSpPr>
        <p:spPr>
          <a:xfrm>
            <a:off x="1008638" y="5755946"/>
            <a:ext cx="829069" cy="369332"/>
          </a:xfrm>
          <a:prstGeom prst="rect">
            <a:avLst/>
          </a:prstGeom>
          <a:noFill/>
        </p:spPr>
        <p:txBody>
          <a:bodyPr wrap="square" rtlCol="0">
            <a:spAutoFit/>
          </a:bodyPr>
          <a:lstStyle/>
          <a:p>
            <a:r>
              <a:rPr lang="en-US" altLang="ja-JP" dirty="0" smtClean="0">
                <a:solidFill>
                  <a:srgbClr val="FF0000"/>
                </a:solidFill>
                <a:cs typeface="Times New Roman" panose="02020603050405020304" pitchFamily="18" charset="0"/>
              </a:rPr>
              <a:t>40μA</a:t>
            </a:r>
            <a:endParaRPr lang="ja-JP" altLang="ja-JP" sz="1200" dirty="0">
              <a:solidFill>
                <a:srgbClr val="FF0000"/>
              </a:solidFill>
              <a:cs typeface="Times New Roman" panose="02020603050405020304" pitchFamily="18" charset="0"/>
            </a:endParaRPr>
          </a:p>
        </p:txBody>
      </p:sp>
      <p:sp>
        <p:nvSpPr>
          <p:cNvPr id="177" name="テキスト ボックス 176"/>
          <p:cNvSpPr txBox="1"/>
          <p:nvPr/>
        </p:nvSpPr>
        <p:spPr>
          <a:xfrm>
            <a:off x="1615804" y="5865841"/>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a:t>
            </a:r>
            <a:r>
              <a:rPr lang="en-US" altLang="ja-JP" sz="2400" dirty="0" smtClean="0">
                <a:solidFill>
                  <a:srgbClr val="FF0000"/>
                </a:solidFill>
                <a:cs typeface="Times New Roman" panose="02020603050405020304" pitchFamily="18" charset="0"/>
              </a:rPr>
              <a:t>μS</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cxnSp>
        <p:nvCxnSpPr>
          <p:cNvPr id="178" name="直線コネクタ 177"/>
          <p:cNvCxnSpPr/>
          <p:nvPr/>
        </p:nvCxnSpPr>
        <p:spPr>
          <a:xfrm>
            <a:off x="1326132" y="2966359"/>
            <a:ext cx="11533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flipV="1">
            <a:off x="2477738" y="2942954"/>
            <a:ext cx="0" cy="433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3" name="テキスト ボックス 182"/>
          <p:cNvSpPr txBox="1"/>
          <p:nvPr/>
        </p:nvSpPr>
        <p:spPr>
          <a:xfrm>
            <a:off x="2455454" y="2836405"/>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sp>
        <p:nvSpPr>
          <p:cNvPr id="185" name="テキスト ボックス 184"/>
          <p:cNvSpPr txBox="1"/>
          <p:nvPr/>
        </p:nvSpPr>
        <p:spPr>
          <a:xfrm>
            <a:off x="1504442" y="2892415"/>
            <a:ext cx="711889"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latin typeface="+mj-lt"/>
                <a:cs typeface="Times New Roman" panose="02020603050405020304" pitchFamily="18" charset="0"/>
              </a:rPr>
              <a:t>V</a:t>
            </a:r>
            <a:r>
              <a:rPr lang="en-US" altLang="ja-JP" sz="1200" dirty="0" smtClean="0">
                <a:solidFill>
                  <a:srgbClr val="FF0000"/>
                </a:solidFill>
                <a:cs typeface="Times New Roman" panose="02020603050405020304" pitchFamily="18" charset="0"/>
              </a:rPr>
              <a:t>CE</a:t>
            </a:r>
            <a:endParaRPr lang="ja-JP" altLang="ja-JP" sz="1200" dirty="0">
              <a:solidFill>
                <a:srgbClr val="FF0000"/>
              </a:solidFill>
              <a:cs typeface="Times New Roman" panose="02020603050405020304" pitchFamily="18" charset="0"/>
            </a:endParaRPr>
          </a:p>
        </p:txBody>
      </p:sp>
      <p:sp>
        <p:nvSpPr>
          <p:cNvPr id="186" name="テキスト ボックス 185"/>
          <p:cNvSpPr txBox="1"/>
          <p:nvPr/>
        </p:nvSpPr>
        <p:spPr>
          <a:xfrm>
            <a:off x="1070380" y="5144557"/>
            <a:ext cx="1603899" cy="369332"/>
          </a:xfrm>
          <a:prstGeom prst="rect">
            <a:avLst/>
          </a:prstGeom>
          <a:solidFill>
            <a:schemeClr val="bg1"/>
          </a:solid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smtClean="0">
                <a:solidFill>
                  <a:srgbClr val="FF0000"/>
                </a:solidFill>
                <a:latin typeface="Times New Roman" panose="02020603050405020304" pitchFamily="18" charset="0"/>
                <a:cs typeface="Times New Roman" panose="02020603050405020304" pitchFamily="18" charset="0"/>
              </a:rPr>
              <a:t>oe </a:t>
            </a:r>
            <a:r>
              <a:rPr lang="en-US" altLang="ja-JP" sz="2000" i="1" dirty="0" smtClean="0">
                <a:solidFill>
                  <a:srgbClr val="FF0000"/>
                </a:solidFill>
                <a:latin typeface="Times New Roman" panose="02020603050405020304" pitchFamily="18" charset="0"/>
                <a:cs typeface="Times New Roman" panose="02020603050405020304" pitchFamily="18" charset="0"/>
              </a:rPr>
              <a:t>=</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cxnSp>
        <p:nvCxnSpPr>
          <p:cNvPr id="187" name="直線コネクタ 186"/>
          <p:cNvCxnSpPr/>
          <p:nvPr/>
        </p:nvCxnSpPr>
        <p:spPr>
          <a:xfrm>
            <a:off x="1763688" y="5379257"/>
            <a:ext cx="39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8" name="テキスト ボックス 187"/>
          <p:cNvSpPr txBox="1"/>
          <p:nvPr/>
        </p:nvSpPr>
        <p:spPr>
          <a:xfrm>
            <a:off x="1677672" y="507589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sp>
        <p:nvSpPr>
          <p:cNvPr id="189" name="テキスト ボックス 188"/>
          <p:cNvSpPr txBox="1"/>
          <p:nvPr/>
        </p:nvSpPr>
        <p:spPr>
          <a:xfrm>
            <a:off x="1654916" y="5301208"/>
            <a:ext cx="8586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CE</a:t>
            </a:r>
            <a:endParaRPr lang="ja-JP" altLang="ja-JP" sz="1200" dirty="0">
              <a:solidFill>
                <a:srgbClr val="FF0000"/>
              </a:solidFill>
              <a:cs typeface="Times New Roman" panose="02020603050405020304" pitchFamily="18" charset="0"/>
            </a:endParaRPr>
          </a:p>
        </p:txBody>
      </p:sp>
      <p:sp>
        <p:nvSpPr>
          <p:cNvPr id="190" name="テキスト ボックス 189"/>
          <p:cNvSpPr txBox="1"/>
          <p:nvPr/>
        </p:nvSpPr>
        <p:spPr>
          <a:xfrm>
            <a:off x="406291" y="4377298"/>
            <a:ext cx="2869568" cy="738664"/>
          </a:xfrm>
          <a:prstGeom prst="rect">
            <a:avLst/>
          </a:prstGeom>
          <a:solidFill>
            <a:schemeClr val="bg1"/>
          </a:solidFill>
        </p:spPr>
        <p:txBody>
          <a:bodyPr wrap="square" lIns="0" tIns="0" rIns="0" bIns="0" rtlCol="0">
            <a:spAutoFit/>
          </a:bodyPr>
          <a:lstStyle/>
          <a:p>
            <a:r>
              <a:rPr lang="ja-JP" altLang="en-US" sz="2400" dirty="0">
                <a:solidFill>
                  <a:srgbClr val="FF0000"/>
                </a:solidFill>
                <a:latin typeface="Times New Roman" panose="02020603050405020304" pitchFamily="18" charset="0"/>
                <a:cs typeface="Times New Roman" panose="02020603050405020304" pitchFamily="18" charset="0"/>
              </a:rPr>
              <a:t>出力</a:t>
            </a:r>
            <a:r>
              <a:rPr lang="ja-JP" altLang="en-US" sz="2400" dirty="0" smtClean="0">
                <a:solidFill>
                  <a:srgbClr val="FF0000"/>
                </a:solidFill>
                <a:latin typeface="Times New Roman" panose="02020603050405020304" pitchFamily="18" charset="0"/>
                <a:cs typeface="Times New Roman" panose="02020603050405020304" pitchFamily="18" charset="0"/>
              </a:rPr>
              <a:t>特性から求めることができる。</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08131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1469307" y="3473954"/>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6"/>
          <p:cNvSpPr>
            <a:spLocks noChangeShapeType="1"/>
          </p:cNvSpPr>
          <p:nvPr/>
        </p:nvSpPr>
        <p:spPr bwMode="auto">
          <a:xfrm>
            <a:off x="1469308" y="398951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8"/>
          <p:cNvSpPr>
            <a:spLocks noChangeShapeType="1"/>
          </p:cNvSpPr>
          <p:nvPr/>
        </p:nvSpPr>
        <p:spPr bwMode="auto">
          <a:xfrm flipV="1">
            <a:off x="1473682" y="3465154"/>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7" name="直線コネクタ 6"/>
          <p:cNvCxnSpPr/>
          <p:nvPr/>
        </p:nvCxnSpPr>
        <p:spPr>
          <a:xfrm flipH="1">
            <a:off x="943018" y="3896314"/>
            <a:ext cx="51280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 name="直線コネクタ 7"/>
          <p:cNvCxnSpPr/>
          <p:nvPr/>
        </p:nvCxnSpPr>
        <p:spPr>
          <a:xfrm>
            <a:off x="1821203" y="4287373"/>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1838889" y="3072252"/>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flipH="1">
            <a:off x="943018" y="4689075"/>
            <a:ext cx="140867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1838890" y="3072252"/>
            <a:ext cx="51280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9" name="円/楕円 18"/>
          <p:cNvSpPr/>
          <p:nvPr/>
        </p:nvSpPr>
        <p:spPr>
          <a:xfrm>
            <a:off x="827523" y="381626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827523" y="461377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円/楕円 20"/>
          <p:cNvSpPr/>
          <p:nvPr/>
        </p:nvSpPr>
        <p:spPr>
          <a:xfrm>
            <a:off x="2311170" y="461377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円/楕円 21"/>
          <p:cNvSpPr/>
          <p:nvPr/>
        </p:nvSpPr>
        <p:spPr>
          <a:xfrm>
            <a:off x="2311170" y="299695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6" name="直線コネクタ 25"/>
          <p:cNvCxnSpPr>
            <a:endCxn id="31" idx="6"/>
          </p:cNvCxnSpPr>
          <p:nvPr/>
        </p:nvCxnSpPr>
        <p:spPr>
          <a:xfrm flipH="1">
            <a:off x="3647336" y="3154687"/>
            <a:ext cx="87448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27" name="直線コネクタ 26"/>
          <p:cNvCxnSpPr>
            <a:stCxn id="51" idx="4"/>
          </p:cNvCxnSpPr>
          <p:nvPr/>
        </p:nvCxnSpPr>
        <p:spPr>
          <a:xfrm flipH="1">
            <a:off x="5090996" y="4216986"/>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8" name="直線コネクタ 27"/>
          <p:cNvCxnSpPr>
            <a:endCxn id="51" idx="0"/>
          </p:cNvCxnSpPr>
          <p:nvPr/>
        </p:nvCxnSpPr>
        <p:spPr>
          <a:xfrm>
            <a:off x="5099839" y="3154687"/>
            <a:ext cx="1" cy="666248"/>
          </a:xfrm>
          <a:prstGeom prst="line">
            <a:avLst/>
          </a:prstGeom>
        </p:spPr>
        <p:style>
          <a:lnRef idx="2">
            <a:schemeClr val="dk1"/>
          </a:lnRef>
          <a:fillRef idx="1">
            <a:schemeClr val="lt1"/>
          </a:fillRef>
          <a:effectRef idx="0">
            <a:schemeClr val="dk1"/>
          </a:effectRef>
          <a:fontRef idx="minor">
            <a:schemeClr val="dk1"/>
          </a:fontRef>
        </p:style>
      </p:cxnSp>
      <p:cxnSp>
        <p:nvCxnSpPr>
          <p:cNvPr id="29" name="直線コネクタ 28"/>
          <p:cNvCxnSpPr>
            <a:stCxn id="33" idx="2"/>
            <a:endCxn id="32" idx="6"/>
          </p:cNvCxnSpPr>
          <p:nvPr/>
        </p:nvCxnSpPr>
        <p:spPr>
          <a:xfrm flipH="1">
            <a:off x="3647336" y="4771510"/>
            <a:ext cx="246107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0" name="直線コネクタ 29"/>
          <p:cNvCxnSpPr>
            <a:stCxn id="34" idx="2"/>
          </p:cNvCxnSpPr>
          <p:nvPr/>
        </p:nvCxnSpPr>
        <p:spPr>
          <a:xfrm flipH="1">
            <a:off x="5099840" y="3154687"/>
            <a:ext cx="105970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1" name="円/楕円 30"/>
          <p:cNvSpPr/>
          <p:nvPr/>
        </p:nvSpPr>
        <p:spPr>
          <a:xfrm>
            <a:off x="3503320" y="30793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円/楕円 31"/>
          <p:cNvSpPr/>
          <p:nvPr/>
        </p:nvSpPr>
        <p:spPr>
          <a:xfrm>
            <a:off x="3503320" y="469621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6108415" y="469621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円/楕円 33"/>
          <p:cNvSpPr/>
          <p:nvPr/>
        </p:nvSpPr>
        <p:spPr>
          <a:xfrm>
            <a:off x="6159549" y="30793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35" name="グループ化 34"/>
          <p:cNvGrpSpPr/>
          <p:nvPr/>
        </p:nvGrpSpPr>
        <p:grpSpPr>
          <a:xfrm>
            <a:off x="4408599" y="3684262"/>
            <a:ext cx="225618" cy="677030"/>
            <a:chOff x="539552" y="3429001"/>
            <a:chExt cx="299722" cy="899401"/>
          </a:xfrm>
        </p:grpSpPr>
        <p:sp>
          <p:nvSpPr>
            <p:cNvPr id="3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43" name="直線コネクタ 42"/>
          <p:cNvCxnSpPr/>
          <p:nvPr/>
        </p:nvCxnSpPr>
        <p:spPr>
          <a:xfrm>
            <a:off x="4520996" y="4369808"/>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44" name="直線コネクタ 43"/>
          <p:cNvCxnSpPr/>
          <p:nvPr/>
        </p:nvCxnSpPr>
        <p:spPr>
          <a:xfrm>
            <a:off x="4520996" y="3154687"/>
            <a:ext cx="0" cy="529574"/>
          </a:xfrm>
          <a:prstGeom prst="line">
            <a:avLst/>
          </a:prstGeom>
        </p:spPr>
        <p:style>
          <a:lnRef idx="2">
            <a:schemeClr val="dk1"/>
          </a:lnRef>
          <a:fillRef idx="1">
            <a:schemeClr val="lt1"/>
          </a:fillRef>
          <a:effectRef idx="0">
            <a:schemeClr val="dk1"/>
          </a:effectRef>
          <a:fontRef idx="minor">
            <a:schemeClr val="dk1"/>
          </a:fontRef>
        </p:style>
      </p:cxnSp>
      <p:grpSp>
        <p:nvGrpSpPr>
          <p:cNvPr id="52" name="グループ化 51"/>
          <p:cNvGrpSpPr/>
          <p:nvPr/>
        </p:nvGrpSpPr>
        <p:grpSpPr>
          <a:xfrm>
            <a:off x="4910470" y="3820935"/>
            <a:ext cx="378739" cy="396051"/>
            <a:chOff x="4835148" y="3561421"/>
            <a:chExt cx="378739" cy="396051"/>
          </a:xfrm>
        </p:grpSpPr>
        <p:sp>
          <p:nvSpPr>
            <p:cNvPr id="50"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円/楕円 50"/>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79" name="グループ化 78"/>
          <p:cNvGrpSpPr/>
          <p:nvPr/>
        </p:nvGrpSpPr>
        <p:grpSpPr>
          <a:xfrm>
            <a:off x="3534412" y="5145"/>
            <a:ext cx="2931069" cy="3053041"/>
            <a:chOff x="3534412" y="183384"/>
            <a:chExt cx="2931069" cy="3053041"/>
          </a:xfrm>
        </p:grpSpPr>
        <p:sp>
          <p:nvSpPr>
            <p:cNvPr id="80" name="テキスト ボックス 79"/>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81" name="直線コネクタ 80"/>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85" name="テキスト ボックス 84"/>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86" name="直線コネクタ 85"/>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96" name="テキスト ボックス 95"/>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97" name="テキスト ボックス 96"/>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98" name="テキスト ボックス 97"/>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9" name="テキスト ボックス 98"/>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0" name="テキスト ボックス 99"/>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101" name="テキスト ボックス 100"/>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102" name="テキスト ボックス 101"/>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03" name="テキスト ボックス 102"/>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04" name="テキスト ボックス 103"/>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105" name="テキスト ボックス 104"/>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06" name="テキスト ボックス 105"/>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107" name="グループ化 106"/>
          <p:cNvGrpSpPr/>
          <p:nvPr/>
        </p:nvGrpSpPr>
        <p:grpSpPr>
          <a:xfrm>
            <a:off x="281118" y="-48050"/>
            <a:ext cx="3581796" cy="3092709"/>
            <a:chOff x="281118" y="130189"/>
            <a:chExt cx="3581796" cy="3092709"/>
          </a:xfrm>
        </p:grpSpPr>
        <p:cxnSp>
          <p:nvCxnSpPr>
            <p:cNvPr id="108" name="直線コネクタ 107"/>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円弧 108"/>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コネクタ 109"/>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a:endCxn id="109"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114" name="テキスト ボックス 113"/>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15" name="テキスト ボックス 114"/>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116" name="直線コネクタ 115"/>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127" name="テキスト ボックス 126"/>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128" name="テキスト ボックス 127"/>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129" name="テキスト ボックス 128"/>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30" name="テキスト ボックス 129"/>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131" name="テキスト ボックス 130"/>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132" name="テキスト ボックス 131"/>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133" name="テキスト ボックス 132"/>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134" name="テキスト ボックス 133"/>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35" name="テキスト ボックス 134"/>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36" name="テキスト ボックス 135"/>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37" name="テキスト ボックス 136"/>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138" name="テキスト ボックス 137"/>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139" name="グループ化 138"/>
          <p:cNvGrpSpPr/>
          <p:nvPr/>
        </p:nvGrpSpPr>
        <p:grpSpPr>
          <a:xfrm>
            <a:off x="6407170" y="5145"/>
            <a:ext cx="2873404" cy="4359959"/>
            <a:chOff x="6407170" y="183384"/>
            <a:chExt cx="2873404" cy="4359959"/>
          </a:xfrm>
        </p:grpSpPr>
        <p:sp>
          <p:nvSpPr>
            <p:cNvPr id="140" name="テキスト ボックス 13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141" name="直線コネクタ 14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145" name="テキスト ボックス 14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146" name="直線コネクタ 14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5" name="テキスト ボックス 15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56" name="テキスト ボックス 15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57" name="テキスト ボックス 15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58" name="テキスト ボックス 15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9" name="テキスト ボックス 15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60" name="テキスト ボックス 15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61" name="テキスト ボックス 16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62" name="テキスト ボックス 161"/>
            <p:cNvSpPr txBox="1"/>
            <p:nvPr/>
          </p:nvSpPr>
          <p:spPr>
            <a:xfrm>
              <a:off x="6741120"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63" name="テキスト ボックス 162"/>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64" name="テキスト ボックス 163"/>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65" name="円弧 164"/>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6" name="円弧 165"/>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7" name="直線コネクタ 166"/>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a:stCxn id="17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71" name="テキスト ボックス 170"/>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72" name="テキスト ボックス 171"/>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73" name="円弧 17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4" name="円弧 17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5" name="テキスト ボックス 174"/>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76" name="テキスト ボックス 175"/>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77" name="テキスト ボックス 176"/>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179" name="テキスト ボックス 178"/>
          <p:cNvSpPr txBox="1"/>
          <p:nvPr/>
        </p:nvSpPr>
        <p:spPr>
          <a:xfrm>
            <a:off x="3942567" y="3760916"/>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80" name="テキスト ボックス 179"/>
          <p:cNvSpPr txBox="1"/>
          <p:nvPr/>
        </p:nvSpPr>
        <p:spPr>
          <a:xfrm>
            <a:off x="5281434" y="3760916"/>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dirty="0" err="1" smtClean="0">
                <a:solidFill>
                  <a:srgbClr val="FF0000"/>
                </a:solidFill>
                <a:latin typeface="Times New Roman" panose="02020603050405020304" pitchFamily="18" charset="0"/>
                <a:cs typeface="Times New Roman" panose="02020603050405020304" pitchFamily="18" charset="0"/>
              </a:rPr>
              <a:t>×</a:t>
            </a:r>
            <a:r>
              <a:rPr lang="en-US" altLang="ja-JP" sz="2400" dirty="0" err="1" smtClean="0">
                <a:solidFill>
                  <a:srgbClr val="FF0000"/>
                </a:solidFill>
                <a:cs typeface="Times New Roman" panose="02020603050405020304" pitchFamily="18" charset="0"/>
              </a:rPr>
              <a:t>I</a:t>
            </a:r>
            <a:r>
              <a:rPr lang="en-US" altLang="ja-JP" sz="1600" dirty="0" err="1"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187" name="テキスト ボックス 186"/>
          <p:cNvSpPr txBox="1"/>
          <p:nvPr/>
        </p:nvSpPr>
        <p:spPr>
          <a:xfrm>
            <a:off x="3131840" y="4886908"/>
            <a:ext cx="949422"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8" name="テキスト ボックス 187"/>
          <p:cNvSpPr txBox="1"/>
          <p:nvPr/>
        </p:nvSpPr>
        <p:spPr>
          <a:xfrm>
            <a:off x="3176068" y="5466372"/>
            <a:ext cx="1201589" cy="707886"/>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ja-JP" altLang="en-US" sz="2400" dirty="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endParaRPr lang="ja-JP" altLang="en-US" sz="2400" dirty="0">
              <a:solidFill>
                <a:srgbClr val="FF0000"/>
              </a:solidFill>
              <a:latin typeface="Times New Roman" panose="02020603050405020304" pitchFamily="18" charset="0"/>
              <a:cs typeface="Times New Roman" panose="02020603050405020304" pitchFamily="18" charset="0"/>
            </a:endParaRPr>
          </a:p>
          <a:p>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89" name="テキスト ボックス 188"/>
          <p:cNvSpPr txBox="1"/>
          <p:nvPr/>
        </p:nvSpPr>
        <p:spPr>
          <a:xfrm>
            <a:off x="4756628" y="4917685"/>
            <a:ext cx="2454598" cy="400110"/>
          </a:xfrm>
          <a:prstGeom prst="rect">
            <a:avLst/>
          </a:prstGeom>
          <a:noFill/>
        </p:spPr>
        <p:txBody>
          <a:bodyPr wrap="square" rtlCol="0">
            <a:spAutoFit/>
          </a:bodyPr>
          <a:lstStyle/>
          <a:p>
            <a:r>
              <a:rPr lang="ja-JP" altLang="en-US" sz="2000" dirty="0" smtClean="0">
                <a:solidFill>
                  <a:srgbClr val="FF0000"/>
                </a:solidFill>
                <a:latin typeface="Times New Roman" panose="02020603050405020304" pitchFamily="18" charset="0"/>
                <a:cs typeface="Times New Roman" panose="02020603050405020304" pitchFamily="18" charset="0"/>
              </a:rPr>
              <a:t>入力インピーダンス</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90" name="テキスト ボックス 189"/>
          <p:cNvSpPr txBox="1"/>
          <p:nvPr/>
        </p:nvSpPr>
        <p:spPr>
          <a:xfrm>
            <a:off x="4783196" y="5460967"/>
            <a:ext cx="1638553" cy="400110"/>
          </a:xfrm>
          <a:prstGeom prst="rect">
            <a:avLst/>
          </a:prstGeom>
          <a:noFill/>
        </p:spPr>
        <p:txBody>
          <a:bodyPr wrap="square" rtlCol="0">
            <a:spAutoFit/>
          </a:bodyPr>
          <a:lstStyle/>
          <a:p>
            <a:r>
              <a:rPr lang="ja-JP" altLang="en-US" sz="2000" dirty="0" smtClean="0">
                <a:solidFill>
                  <a:srgbClr val="FF0000"/>
                </a:solidFill>
                <a:latin typeface="Times New Roman" panose="02020603050405020304" pitchFamily="18" charset="0"/>
                <a:cs typeface="Times New Roman" panose="02020603050405020304" pitchFamily="18" charset="0"/>
              </a:rPr>
              <a:t>電流増幅率</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91" name="円/楕円 190"/>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2" name="円/楕円 191"/>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3" name="テキスト ボックス 192"/>
          <p:cNvSpPr txBox="1"/>
          <p:nvPr/>
        </p:nvSpPr>
        <p:spPr>
          <a:xfrm>
            <a:off x="1938788" y="139796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97" name="テキスト ボックス 196"/>
          <p:cNvSpPr txBox="1"/>
          <p:nvPr/>
        </p:nvSpPr>
        <p:spPr>
          <a:xfrm>
            <a:off x="4603084" y="1340768"/>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200" name="直線コネクタ 199"/>
          <p:cNvCxnSpPr/>
          <p:nvPr/>
        </p:nvCxnSpPr>
        <p:spPr>
          <a:xfrm>
            <a:off x="2270909" y="2001133"/>
            <a:ext cx="3893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flipV="1">
            <a:off x="5518054" y="1135129"/>
            <a:ext cx="0" cy="882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2663286" y="1159632"/>
            <a:ext cx="0" cy="8324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テキスト ボックス 209"/>
          <p:cNvSpPr txBox="1"/>
          <p:nvPr/>
        </p:nvSpPr>
        <p:spPr>
          <a:xfrm>
            <a:off x="2102286" y="191683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211" name="テキスト ボックス 210"/>
          <p:cNvSpPr txBox="1"/>
          <p:nvPr/>
        </p:nvSpPr>
        <p:spPr>
          <a:xfrm>
            <a:off x="2602017" y="1493296"/>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212" name="テキスト ボックス 211"/>
          <p:cNvSpPr txBox="1"/>
          <p:nvPr/>
        </p:nvSpPr>
        <p:spPr>
          <a:xfrm>
            <a:off x="5039292" y="1988840"/>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213" name="テキスト ボックス 212"/>
          <p:cNvSpPr txBox="1"/>
          <p:nvPr/>
        </p:nvSpPr>
        <p:spPr>
          <a:xfrm>
            <a:off x="5462857" y="1526587"/>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sp>
        <p:nvSpPr>
          <p:cNvPr id="214" name="テキスト ボックス 213"/>
          <p:cNvSpPr txBox="1"/>
          <p:nvPr/>
        </p:nvSpPr>
        <p:spPr>
          <a:xfrm>
            <a:off x="4010581" y="478340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215" name="テキスト ボックス 214"/>
          <p:cNvSpPr txBox="1"/>
          <p:nvPr/>
        </p:nvSpPr>
        <p:spPr>
          <a:xfrm>
            <a:off x="4013365" y="5082064"/>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cxnSp>
        <p:nvCxnSpPr>
          <p:cNvPr id="216" name="直線コネクタ 215"/>
          <p:cNvCxnSpPr/>
          <p:nvPr/>
        </p:nvCxnSpPr>
        <p:spPr>
          <a:xfrm>
            <a:off x="4104031" y="5117740"/>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3996813" y="5400699"/>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cxnSp>
        <p:nvCxnSpPr>
          <p:cNvPr id="219" name="直線コネクタ 218"/>
          <p:cNvCxnSpPr/>
          <p:nvPr/>
        </p:nvCxnSpPr>
        <p:spPr>
          <a:xfrm>
            <a:off x="4024487" y="5688403"/>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0" name="テキスト ボックス 219"/>
          <p:cNvSpPr txBox="1"/>
          <p:nvPr/>
        </p:nvSpPr>
        <p:spPr>
          <a:xfrm>
            <a:off x="4013365" y="5629951"/>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221" name="テキスト ボックス 220"/>
          <p:cNvSpPr txBox="1"/>
          <p:nvPr/>
        </p:nvSpPr>
        <p:spPr>
          <a:xfrm>
            <a:off x="6992233" y="4771878"/>
            <a:ext cx="1081899" cy="369332"/>
          </a:xfrm>
          <a:prstGeom prst="rect">
            <a:avLst/>
          </a:prstGeom>
          <a:noFill/>
        </p:spPr>
        <p:txBody>
          <a:bodyPr wrap="square" rtlCol="0">
            <a:spAutoFit/>
          </a:bodyPr>
          <a:lstStyle/>
          <a:p>
            <a:r>
              <a:rPr lang="ja-JP" altLang="en-US" sz="1200" b="1" dirty="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0.2V</a:t>
            </a:r>
            <a:endParaRPr lang="ja-JP" altLang="ja-JP" sz="1200" dirty="0">
              <a:solidFill>
                <a:srgbClr val="FF0000"/>
              </a:solidFill>
              <a:cs typeface="Times New Roman" panose="02020603050405020304" pitchFamily="18" charset="0"/>
            </a:endParaRPr>
          </a:p>
        </p:txBody>
      </p:sp>
      <p:sp>
        <p:nvSpPr>
          <p:cNvPr id="222" name="テキスト ボックス 221"/>
          <p:cNvSpPr txBox="1"/>
          <p:nvPr/>
        </p:nvSpPr>
        <p:spPr>
          <a:xfrm>
            <a:off x="6995017" y="5070540"/>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cxnSp>
        <p:nvCxnSpPr>
          <p:cNvPr id="223" name="直線コネクタ 222"/>
          <p:cNvCxnSpPr/>
          <p:nvPr/>
        </p:nvCxnSpPr>
        <p:spPr>
          <a:xfrm>
            <a:off x="7085684" y="5106216"/>
            <a:ext cx="5846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7067602" y="5713944"/>
            <a:ext cx="5314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a:off x="6983291" y="5687232"/>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sp>
        <p:nvSpPr>
          <p:cNvPr id="229" name="テキスト ボックス 228"/>
          <p:cNvSpPr txBox="1"/>
          <p:nvPr/>
        </p:nvSpPr>
        <p:spPr>
          <a:xfrm>
            <a:off x="7020272" y="5373216"/>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2mA</a:t>
            </a:r>
            <a:endParaRPr lang="ja-JP" altLang="ja-JP" sz="1200" dirty="0">
              <a:solidFill>
                <a:srgbClr val="FF0000"/>
              </a:solidFill>
              <a:cs typeface="Times New Roman" panose="02020603050405020304" pitchFamily="18" charset="0"/>
            </a:endParaRPr>
          </a:p>
        </p:txBody>
      </p:sp>
      <p:sp>
        <p:nvSpPr>
          <p:cNvPr id="231" name="テキスト ボックス 230"/>
          <p:cNvSpPr txBox="1"/>
          <p:nvPr/>
        </p:nvSpPr>
        <p:spPr>
          <a:xfrm>
            <a:off x="7612443" y="4862727"/>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10kΩ</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32" name="テキスト ボックス 231"/>
          <p:cNvSpPr txBox="1"/>
          <p:nvPr/>
        </p:nvSpPr>
        <p:spPr>
          <a:xfrm>
            <a:off x="7627438" y="5483111"/>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100</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33" name="円/楕円 232"/>
          <p:cNvSpPr/>
          <p:nvPr/>
        </p:nvSpPr>
        <p:spPr>
          <a:xfrm>
            <a:off x="7836292" y="1534291"/>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4" name="テキスト ボックス 233"/>
          <p:cNvSpPr txBox="1"/>
          <p:nvPr/>
        </p:nvSpPr>
        <p:spPr>
          <a:xfrm>
            <a:off x="7402445" y="1322508"/>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236" name="直線コネクタ 235"/>
          <p:cNvCxnSpPr/>
          <p:nvPr/>
        </p:nvCxnSpPr>
        <p:spPr>
          <a:xfrm>
            <a:off x="4609641" y="2043628"/>
            <a:ext cx="9084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9295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1469307" y="3473954"/>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6"/>
          <p:cNvSpPr>
            <a:spLocks noChangeShapeType="1"/>
          </p:cNvSpPr>
          <p:nvPr/>
        </p:nvSpPr>
        <p:spPr bwMode="auto">
          <a:xfrm>
            <a:off x="1469308" y="398951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8"/>
          <p:cNvSpPr>
            <a:spLocks noChangeShapeType="1"/>
          </p:cNvSpPr>
          <p:nvPr/>
        </p:nvSpPr>
        <p:spPr bwMode="auto">
          <a:xfrm flipV="1">
            <a:off x="1473682" y="3465154"/>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7" name="直線コネクタ 6"/>
          <p:cNvCxnSpPr/>
          <p:nvPr/>
        </p:nvCxnSpPr>
        <p:spPr>
          <a:xfrm flipH="1">
            <a:off x="943018" y="3896314"/>
            <a:ext cx="51280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 name="直線コネクタ 7"/>
          <p:cNvCxnSpPr/>
          <p:nvPr/>
        </p:nvCxnSpPr>
        <p:spPr>
          <a:xfrm>
            <a:off x="1821203" y="4287373"/>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1838889" y="3072252"/>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flipH="1">
            <a:off x="943018" y="4689075"/>
            <a:ext cx="140867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1838890" y="3072252"/>
            <a:ext cx="51280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9" name="円/楕円 18"/>
          <p:cNvSpPr/>
          <p:nvPr/>
        </p:nvSpPr>
        <p:spPr>
          <a:xfrm>
            <a:off x="827523" y="381626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827523" y="461377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円/楕円 20"/>
          <p:cNvSpPr/>
          <p:nvPr/>
        </p:nvSpPr>
        <p:spPr>
          <a:xfrm>
            <a:off x="2311170" y="461377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円/楕円 21"/>
          <p:cNvSpPr/>
          <p:nvPr/>
        </p:nvSpPr>
        <p:spPr>
          <a:xfrm>
            <a:off x="2311170" y="299695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6" name="直線コネクタ 25"/>
          <p:cNvCxnSpPr>
            <a:endCxn id="31" idx="6"/>
          </p:cNvCxnSpPr>
          <p:nvPr/>
        </p:nvCxnSpPr>
        <p:spPr>
          <a:xfrm flipH="1">
            <a:off x="3647336" y="3154687"/>
            <a:ext cx="874487"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27" name="直線コネクタ 26"/>
          <p:cNvCxnSpPr>
            <a:stCxn id="51" idx="4"/>
          </p:cNvCxnSpPr>
          <p:nvPr/>
        </p:nvCxnSpPr>
        <p:spPr>
          <a:xfrm flipH="1">
            <a:off x="5090996" y="4216986"/>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8" name="直線コネクタ 27"/>
          <p:cNvCxnSpPr>
            <a:endCxn id="51" idx="0"/>
          </p:cNvCxnSpPr>
          <p:nvPr/>
        </p:nvCxnSpPr>
        <p:spPr>
          <a:xfrm>
            <a:off x="5099839" y="3154687"/>
            <a:ext cx="1" cy="666248"/>
          </a:xfrm>
          <a:prstGeom prst="line">
            <a:avLst/>
          </a:prstGeom>
        </p:spPr>
        <p:style>
          <a:lnRef idx="2">
            <a:schemeClr val="dk1"/>
          </a:lnRef>
          <a:fillRef idx="1">
            <a:schemeClr val="lt1"/>
          </a:fillRef>
          <a:effectRef idx="0">
            <a:schemeClr val="dk1"/>
          </a:effectRef>
          <a:fontRef idx="minor">
            <a:schemeClr val="dk1"/>
          </a:fontRef>
        </p:style>
      </p:cxnSp>
      <p:cxnSp>
        <p:nvCxnSpPr>
          <p:cNvPr id="29" name="直線コネクタ 28"/>
          <p:cNvCxnSpPr>
            <a:stCxn id="33" idx="2"/>
            <a:endCxn id="32" idx="6"/>
          </p:cNvCxnSpPr>
          <p:nvPr/>
        </p:nvCxnSpPr>
        <p:spPr>
          <a:xfrm flipH="1">
            <a:off x="3647336" y="4771510"/>
            <a:ext cx="3825858"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0" name="直線コネクタ 29"/>
          <p:cNvCxnSpPr>
            <a:stCxn id="34" idx="2"/>
          </p:cNvCxnSpPr>
          <p:nvPr/>
        </p:nvCxnSpPr>
        <p:spPr>
          <a:xfrm flipH="1" flipV="1">
            <a:off x="5099840" y="3147551"/>
            <a:ext cx="2424488" cy="713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1" name="円/楕円 30"/>
          <p:cNvSpPr/>
          <p:nvPr/>
        </p:nvSpPr>
        <p:spPr>
          <a:xfrm>
            <a:off x="3503320" y="30793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円/楕円 31"/>
          <p:cNvSpPr/>
          <p:nvPr/>
        </p:nvSpPr>
        <p:spPr>
          <a:xfrm>
            <a:off x="3503320" y="469621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7473194" y="469621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円/楕円 33"/>
          <p:cNvSpPr/>
          <p:nvPr/>
        </p:nvSpPr>
        <p:spPr>
          <a:xfrm>
            <a:off x="7524328" y="30793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35" name="グループ化 34"/>
          <p:cNvGrpSpPr/>
          <p:nvPr/>
        </p:nvGrpSpPr>
        <p:grpSpPr>
          <a:xfrm>
            <a:off x="4408599" y="3684262"/>
            <a:ext cx="225618" cy="677030"/>
            <a:chOff x="539552" y="3429001"/>
            <a:chExt cx="299722" cy="899401"/>
          </a:xfrm>
        </p:grpSpPr>
        <p:sp>
          <p:nvSpPr>
            <p:cNvPr id="3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43" name="直線コネクタ 42"/>
          <p:cNvCxnSpPr/>
          <p:nvPr/>
        </p:nvCxnSpPr>
        <p:spPr>
          <a:xfrm>
            <a:off x="4520996" y="4369808"/>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44" name="直線コネクタ 43"/>
          <p:cNvCxnSpPr/>
          <p:nvPr/>
        </p:nvCxnSpPr>
        <p:spPr>
          <a:xfrm>
            <a:off x="4520996" y="3154687"/>
            <a:ext cx="0" cy="529574"/>
          </a:xfrm>
          <a:prstGeom prst="line">
            <a:avLst/>
          </a:prstGeom>
        </p:spPr>
        <p:style>
          <a:lnRef idx="2">
            <a:schemeClr val="dk1"/>
          </a:lnRef>
          <a:fillRef idx="1">
            <a:schemeClr val="lt1"/>
          </a:fillRef>
          <a:effectRef idx="0">
            <a:schemeClr val="dk1"/>
          </a:effectRef>
          <a:fontRef idx="minor">
            <a:schemeClr val="dk1"/>
          </a:fontRef>
        </p:style>
      </p:cxnSp>
      <p:grpSp>
        <p:nvGrpSpPr>
          <p:cNvPr id="52" name="グループ化 51"/>
          <p:cNvGrpSpPr/>
          <p:nvPr/>
        </p:nvGrpSpPr>
        <p:grpSpPr>
          <a:xfrm>
            <a:off x="4910470" y="3820935"/>
            <a:ext cx="378739" cy="396051"/>
            <a:chOff x="4835148" y="3561421"/>
            <a:chExt cx="378739" cy="396051"/>
          </a:xfrm>
        </p:grpSpPr>
        <p:sp>
          <p:nvSpPr>
            <p:cNvPr id="50"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円/楕円 50"/>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79" name="グループ化 78"/>
          <p:cNvGrpSpPr/>
          <p:nvPr/>
        </p:nvGrpSpPr>
        <p:grpSpPr>
          <a:xfrm>
            <a:off x="3534412" y="5145"/>
            <a:ext cx="2931069" cy="3053041"/>
            <a:chOff x="3534412" y="183384"/>
            <a:chExt cx="2931069" cy="3053041"/>
          </a:xfrm>
        </p:grpSpPr>
        <p:sp>
          <p:nvSpPr>
            <p:cNvPr id="80" name="テキスト ボックス 79"/>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81" name="直線コネクタ 80"/>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85" name="テキスト ボックス 84"/>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86" name="直線コネクタ 85"/>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96" name="テキスト ボックス 95"/>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97" name="テキスト ボックス 96"/>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98" name="テキスト ボックス 97"/>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9" name="テキスト ボックス 98"/>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0" name="テキスト ボックス 99"/>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101" name="テキスト ボックス 100"/>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102" name="テキスト ボックス 101"/>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03" name="テキスト ボックス 102"/>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04" name="テキスト ボックス 103"/>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105" name="テキスト ボックス 104"/>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06" name="テキスト ボックス 105"/>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107" name="グループ化 106"/>
          <p:cNvGrpSpPr/>
          <p:nvPr/>
        </p:nvGrpSpPr>
        <p:grpSpPr>
          <a:xfrm>
            <a:off x="281118" y="-48050"/>
            <a:ext cx="3581796" cy="3092709"/>
            <a:chOff x="281118" y="130189"/>
            <a:chExt cx="3581796" cy="3092709"/>
          </a:xfrm>
        </p:grpSpPr>
        <p:cxnSp>
          <p:nvCxnSpPr>
            <p:cNvPr id="108" name="直線コネクタ 107"/>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円弧 108"/>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コネクタ 109"/>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a:endCxn id="109"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114" name="テキスト ボックス 113"/>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15" name="テキスト ボックス 114"/>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116" name="直線コネクタ 115"/>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127" name="テキスト ボックス 126"/>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128" name="テキスト ボックス 127"/>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129" name="テキスト ボックス 128"/>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30" name="テキスト ボックス 129"/>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131" name="テキスト ボックス 130"/>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132" name="テキスト ボックス 131"/>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133" name="テキスト ボックス 132"/>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134" name="テキスト ボックス 133"/>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35" name="テキスト ボックス 134"/>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36" name="テキスト ボックス 135"/>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37" name="テキスト ボックス 136"/>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138" name="テキスト ボックス 137"/>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139" name="グループ化 138"/>
          <p:cNvGrpSpPr/>
          <p:nvPr/>
        </p:nvGrpSpPr>
        <p:grpSpPr>
          <a:xfrm>
            <a:off x="6407170" y="5145"/>
            <a:ext cx="2873404" cy="4359959"/>
            <a:chOff x="6407170" y="183384"/>
            <a:chExt cx="2873404" cy="4359959"/>
          </a:xfrm>
        </p:grpSpPr>
        <p:sp>
          <p:nvSpPr>
            <p:cNvPr id="140" name="テキスト ボックス 13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141" name="直線コネクタ 14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145" name="テキスト ボックス 14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146" name="直線コネクタ 14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5" name="テキスト ボックス 15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56" name="テキスト ボックス 15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57" name="テキスト ボックス 15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58" name="テキスト ボックス 15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9" name="テキスト ボックス 15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60" name="テキスト ボックス 15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61" name="テキスト ボックス 16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62" name="テキスト ボックス 161"/>
            <p:cNvSpPr txBox="1"/>
            <p:nvPr/>
          </p:nvSpPr>
          <p:spPr>
            <a:xfrm>
              <a:off x="6741120"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63" name="テキスト ボックス 162"/>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64" name="テキスト ボックス 163"/>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65" name="円弧 164"/>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6" name="円弧 165"/>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7" name="直線コネクタ 166"/>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a:stCxn id="17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71" name="テキスト ボックス 170"/>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72" name="テキスト ボックス 171"/>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73" name="円弧 17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4" name="円弧 17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5" name="テキスト ボックス 174"/>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76" name="テキスト ボックス 175"/>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77" name="テキスト ボックス 176"/>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179" name="テキスト ボックス 178"/>
          <p:cNvSpPr txBox="1"/>
          <p:nvPr/>
        </p:nvSpPr>
        <p:spPr>
          <a:xfrm>
            <a:off x="3942567" y="3760916"/>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80" name="テキスト ボックス 179"/>
          <p:cNvSpPr txBox="1"/>
          <p:nvPr/>
        </p:nvSpPr>
        <p:spPr>
          <a:xfrm>
            <a:off x="5281434" y="3760916"/>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dirty="0" err="1" smtClean="0">
                <a:solidFill>
                  <a:srgbClr val="FF0000"/>
                </a:solidFill>
                <a:latin typeface="Times New Roman" panose="02020603050405020304" pitchFamily="18" charset="0"/>
                <a:cs typeface="Times New Roman" panose="02020603050405020304" pitchFamily="18" charset="0"/>
              </a:rPr>
              <a:t>×</a:t>
            </a:r>
            <a:r>
              <a:rPr lang="en-US" altLang="ja-JP" sz="2400" dirty="0" err="1" smtClean="0">
                <a:solidFill>
                  <a:srgbClr val="FF0000"/>
                </a:solidFill>
                <a:cs typeface="Times New Roman" panose="02020603050405020304" pitchFamily="18" charset="0"/>
              </a:rPr>
              <a:t>I</a:t>
            </a:r>
            <a:r>
              <a:rPr lang="en-US" altLang="ja-JP" sz="1600" dirty="0" err="1"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187" name="テキスト ボックス 186"/>
          <p:cNvSpPr txBox="1"/>
          <p:nvPr/>
        </p:nvSpPr>
        <p:spPr>
          <a:xfrm>
            <a:off x="3131840" y="4886908"/>
            <a:ext cx="949422"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188" name="テキスト ボックス 187"/>
          <p:cNvSpPr txBox="1"/>
          <p:nvPr/>
        </p:nvSpPr>
        <p:spPr>
          <a:xfrm>
            <a:off x="3176068" y="5466372"/>
            <a:ext cx="1201589" cy="707886"/>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ja-JP" altLang="en-US" sz="2400" dirty="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endParaRPr lang="ja-JP" altLang="en-US" sz="2400" dirty="0">
              <a:solidFill>
                <a:srgbClr val="FF0000"/>
              </a:solidFill>
              <a:latin typeface="Times New Roman" panose="02020603050405020304" pitchFamily="18" charset="0"/>
              <a:cs typeface="Times New Roman" panose="02020603050405020304" pitchFamily="18" charset="0"/>
            </a:endParaRPr>
          </a:p>
          <a:p>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89" name="テキスト ボックス 188"/>
          <p:cNvSpPr txBox="1"/>
          <p:nvPr/>
        </p:nvSpPr>
        <p:spPr>
          <a:xfrm>
            <a:off x="4756628" y="4917685"/>
            <a:ext cx="2454598" cy="400110"/>
          </a:xfrm>
          <a:prstGeom prst="rect">
            <a:avLst/>
          </a:prstGeom>
          <a:noFill/>
        </p:spPr>
        <p:txBody>
          <a:bodyPr wrap="square" rtlCol="0">
            <a:spAutoFit/>
          </a:bodyPr>
          <a:lstStyle/>
          <a:p>
            <a:r>
              <a:rPr lang="ja-JP" altLang="en-US" sz="2000" dirty="0" smtClean="0">
                <a:solidFill>
                  <a:srgbClr val="FF0000"/>
                </a:solidFill>
                <a:latin typeface="Times New Roman" panose="02020603050405020304" pitchFamily="18" charset="0"/>
                <a:cs typeface="Times New Roman" panose="02020603050405020304" pitchFamily="18" charset="0"/>
              </a:rPr>
              <a:t>入力インピーダンス</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90" name="テキスト ボックス 189"/>
          <p:cNvSpPr txBox="1"/>
          <p:nvPr/>
        </p:nvSpPr>
        <p:spPr>
          <a:xfrm>
            <a:off x="4783196" y="5460967"/>
            <a:ext cx="1638553" cy="400110"/>
          </a:xfrm>
          <a:prstGeom prst="rect">
            <a:avLst/>
          </a:prstGeom>
          <a:noFill/>
        </p:spPr>
        <p:txBody>
          <a:bodyPr wrap="square" rtlCol="0">
            <a:spAutoFit/>
          </a:bodyPr>
          <a:lstStyle/>
          <a:p>
            <a:r>
              <a:rPr lang="ja-JP" altLang="en-US" sz="2000" dirty="0" smtClean="0">
                <a:solidFill>
                  <a:srgbClr val="FF0000"/>
                </a:solidFill>
                <a:latin typeface="Times New Roman" panose="02020603050405020304" pitchFamily="18" charset="0"/>
                <a:cs typeface="Times New Roman" panose="02020603050405020304" pitchFamily="18" charset="0"/>
              </a:rPr>
              <a:t>電流増幅率</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191" name="円/楕円 190"/>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2" name="円/楕円 191"/>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3" name="テキスト ボックス 192"/>
          <p:cNvSpPr txBox="1"/>
          <p:nvPr/>
        </p:nvSpPr>
        <p:spPr>
          <a:xfrm>
            <a:off x="1938788" y="139796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97" name="テキスト ボックス 196"/>
          <p:cNvSpPr txBox="1"/>
          <p:nvPr/>
        </p:nvSpPr>
        <p:spPr>
          <a:xfrm>
            <a:off x="4603084" y="1340768"/>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200" name="直線コネクタ 199"/>
          <p:cNvCxnSpPr/>
          <p:nvPr/>
        </p:nvCxnSpPr>
        <p:spPr>
          <a:xfrm>
            <a:off x="2270909" y="2001133"/>
            <a:ext cx="3893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flipV="1">
            <a:off x="5518054" y="1135130"/>
            <a:ext cx="0" cy="9135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2663286" y="1159632"/>
            <a:ext cx="0" cy="8324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テキスト ボックス 209"/>
          <p:cNvSpPr txBox="1"/>
          <p:nvPr/>
        </p:nvSpPr>
        <p:spPr>
          <a:xfrm>
            <a:off x="2102286" y="191683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211" name="テキスト ボックス 210"/>
          <p:cNvSpPr txBox="1"/>
          <p:nvPr/>
        </p:nvSpPr>
        <p:spPr>
          <a:xfrm>
            <a:off x="2602017" y="1493296"/>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212" name="テキスト ボックス 211"/>
          <p:cNvSpPr txBox="1"/>
          <p:nvPr/>
        </p:nvSpPr>
        <p:spPr>
          <a:xfrm>
            <a:off x="5039292" y="1988840"/>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213" name="テキスト ボックス 212"/>
          <p:cNvSpPr txBox="1"/>
          <p:nvPr/>
        </p:nvSpPr>
        <p:spPr>
          <a:xfrm>
            <a:off x="5462857" y="1526587"/>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sp>
        <p:nvSpPr>
          <p:cNvPr id="214" name="テキスト ボックス 213"/>
          <p:cNvSpPr txBox="1"/>
          <p:nvPr/>
        </p:nvSpPr>
        <p:spPr>
          <a:xfrm>
            <a:off x="4010581" y="4783402"/>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215" name="テキスト ボックス 214"/>
          <p:cNvSpPr txBox="1"/>
          <p:nvPr/>
        </p:nvSpPr>
        <p:spPr>
          <a:xfrm>
            <a:off x="4013365" y="5082064"/>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cxnSp>
        <p:nvCxnSpPr>
          <p:cNvPr id="216" name="直線コネクタ 215"/>
          <p:cNvCxnSpPr/>
          <p:nvPr/>
        </p:nvCxnSpPr>
        <p:spPr>
          <a:xfrm>
            <a:off x="4104031" y="5117740"/>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3996813" y="5400699"/>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cxnSp>
        <p:nvCxnSpPr>
          <p:cNvPr id="219" name="直線コネクタ 218"/>
          <p:cNvCxnSpPr/>
          <p:nvPr/>
        </p:nvCxnSpPr>
        <p:spPr>
          <a:xfrm>
            <a:off x="4024487" y="5688403"/>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0" name="テキスト ボックス 219"/>
          <p:cNvSpPr txBox="1"/>
          <p:nvPr/>
        </p:nvSpPr>
        <p:spPr>
          <a:xfrm>
            <a:off x="4013365" y="5629951"/>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221" name="テキスト ボックス 220"/>
          <p:cNvSpPr txBox="1"/>
          <p:nvPr/>
        </p:nvSpPr>
        <p:spPr>
          <a:xfrm>
            <a:off x="6992233" y="4771878"/>
            <a:ext cx="1081899" cy="369332"/>
          </a:xfrm>
          <a:prstGeom prst="rect">
            <a:avLst/>
          </a:prstGeom>
          <a:noFill/>
        </p:spPr>
        <p:txBody>
          <a:bodyPr wrap="square" rtlCol="0">
            <a:spAutoFit/>
          </a:bodyPr>
          <a:lstStyle/>
          <a:p>
            <a:r>
              <a:rPr lang="ja-JP" altLang="en-US" sz="1200" b="1" dirty="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0.2V</a:t>
            </a:r>
            <a:endParaRPr lang="ja-JP" altLang="ja-JP" sz="1200" dirty="0">
              <a:solidFill>
                <a:srgbClr val="FF0000"/>
              </a:solidFill>
              <a:cs typeface="Times New Roman" panose="02020603050405020304" pitchFamily="18" charset="0"/>
            </a:endParaRPr>
          </a:p>
        </p:txBody>
      </p:sp>
      <p:sp>
        <p:nvSpPr>
          <p:cNvPr id="222" name="テキスト ボックス 221"/>
          <p:cNvSpPr txBox="1"/>
          <p:nvPr/>
        </p:nvSpPr>
        <p:spPr>
          <a:xfrm>
            <a:off x="6995017" y="5070540"/>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cxnSp>
        <p:nvCxnSpPr>
          <p:cNvPr id="223" name="直線コネクタ 222"/>
          <p:cNvCxnSpPr/>
          <p:nvPr/>
        </p:nvCxnSpPr>
        <p:spPr>
          <a:xfrm>
            <a:off x="7085684" y="5106216"/>
            <a:ext cx="5846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7067602" y="5713944"/>
            <a:ext cx="5314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a:off x="6983291" y="5687232"/>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sp>
        <p:nvSpPr>
          <p:cNvPr id="229" name="テキスト ボックス 228"/>
          <p:cNvSpPr txBox="1"/>
          <p:nvPr/>
        </p:nvSpPr>
        <p:spPr>
          <a:xfrm>
            <a:off x="7020272" y="5373216"/>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2mA</a:t>
            </a:r>
            <a:endParaRPr lang="ja-JP" altLang="ja-JP" sz="1200" dirty="0">
              <a:solidFill>
                <a:srgbClr val="FF0000"/>
              </a:solidFill>
              <a:cs typeface="Times New Roman" panose="02020603050405020304" pitchFamily="18" charset="0"/>
            </a:endParaRPr>
          </a:p>
        </p:txBody>
      </p:sp>
      <p:sp>
        <p:nvSpPr>
          <p:cNvPr id="231" name="テキスト ボックス 230"/>
          <p:cNvSpPr txBox="1"/>
          <p:nvPr/>
        </p:nvSpPr>
        <p:spPr>
          <a:xfrm>
            <a:off x="7612443" y="4862727"/>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10kΩ</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32" name="テキスト ボックス 231"/>
          <p:cNvSpPr txBox="1"/>
          <p:nvPr/>
        </p:nvSpPr>
        <p:spPr>
          <a:xfrm>
            <a:off x="7627438" y="5483111"/>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100</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33" name="円/楕円 232"/>
          <p:cNvSpPr/>
          <p:nvPr/>
        </p:nvSpPr>
        <p:spPr>
          <a:xfrm>
            <a:off x="7836292" y="1534291"/>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4" name="テキスト ボックス 233"/>
          <p:cNvSpPr txBox="1"/>
          <p:nvPr/>
        </p:nvSpPr>
        <p:spPr>
          <a:xfrm>
            <a:off x="7402445" y="1322508"/>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236" name="直線コネクタ 235"/>
          <p:cNvCxnSpPr/>
          <p:nvPr/>
        </p:nvCxnSpPr>
        <p:spPr>
          <a:xfrm>
            <a:off x="4629925" y="2045745"/>
            <a:ext cx="8951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8" name="グループ化 177"/>
          <p:cNvGrpSpPr/>
          <p:nvPr/>
        </p:nvGrpSpPr>
        <p:grpSpPr>
          <a:xfrm>
            <a:off x="6516216" y="3684262"/>
            <a:ext cx="225618" cy="677030"/>
            <a:chOff x="539552" y="3429001"/>
            <a:chExt cx="299722" cy="899401"/>
          </a:xfrm>
        </p:grpSpPr>
        <p:sp>
          <p:nvSpPr>
            <p:cNvPr id="18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95" name="直線コネクタ 194"/>
          <p:cNvCxnSpPr/>
          <p:nvPr/>
        </p:nvCxnSpPr>
        <p:spPr>
          <a:xfrm>
            <a:off x="6628613" y="4369808"/>
            <a:ext cx="0" cy="401702"/>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96" name="直線コネクタ 195"/>
          <p:cNvCxnSpPr/>
          <p:nvPr/>
        </p:nvCxnSpPr>
        <p:spPr>
          <a:xfrm>
            <a:off x="6628613" y="3154687"/>
            <a:ext cx="0" cy="529574"/>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98" name="テキスト ボックス 197"/>
          <p:cNvSpPr txBox="1"/>
          <p:nvPr/>
        </p:nvSpPr>
        <p:spPr>
          <a:xfrm>
            <a:off x="6652431" y="3787338"/>
            <a:ext cx="941243" cy="461665"/>
          </a:xfrm>
          <a:prstGeom prst="rect">
            <a:avLst/>
          </a:prstGeom>
          <a:noFill/>
        </p:spPr>
        <p:txBody>
          <a:bodyPr wrap="square"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a:solidFill>
                  <a:srgbClr val="FF0000"/>
                </a:solidFill>
                <a:latin typeface="Times New Roman" panose="02020603050405020304" pitchFamily="18" charset="0"/>
                <a:cs typeface="Times New Roman" panose="02020603050405020304" pitchFamily="18" charset="0"/>
              </a:rPr>
              <a:t>o</a:t>
            </a:r>
            <a:r>
              <a:rPr lang="en-US" altLang="ja-JP" sz="1600" i="1" dirty="0" smtClean="0">
                <a:solidFill>
                  <a:srgbClr val="FF0000"/>
                </a:solidFill>
                <a:latin typeface="Times New Roman" panose="02020603050405020304" pitchFamily="18" charset="0"/>
                <a:cs typeface="Times New Roman" panose="02020603050405020304" pitchFamily="18" charset="0"/>
              </a:rPr>
              <a:t>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99" name="テキスト ボックス 198"/>
          <p:cNvSpPr txBox="1"/>
          <p:nvPr/>
        </p:nvSpPr>
        <p:spPr>
          <a:xfrm>
            <a:off x="3176068" y="6137502"/>
            <a:ext cx="1201589" cy="461665"/>
          </a:xfrm>
          <a:prstGeom prst="rect">
            <a:avLst/>
          </a:prstGeom>
          <a:noFill/>
        </p:spPr>
        <p:txBody>
          <a:bodyPr wrap="square"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h</a:t>
            </a:r>
            <a:r>
              <a:rPr lang="en-US" altLang="ja-JP" sz="1600" i="1" dirty="0">
                <a:solidFill>
                  <a:srgbClr val="FF0000"/>
                </a:solidFill>
                <a:latin typeface="Times New Roman" panose="02020603050405020304" pitchFamily="18" charset="0"/>
                <a:cs typeface="Times New Roman" panose="02020603050405020304" pitchFamily="18" charset="0"/>
              </a:rPr>
              <a:t>o</a:t>
            </a:r>
            <a:r>
              <a:rPr lang="en-US" altLang="ja-JP" sz="1600" i="1" dirty="0" smtClean="0">
                <a:solidFill>
                  <a:srgbClr val="FF0000"/>
                </a:solidFill>
                <a:latin typeface="Times New Roman" panose="02020603050405020304" pitchFamily="18" charset="0"/>
                <a:cs typeface="Times New Roman" panose="02020603050405020304" pitchFamily="18" charset="0"/>
              </a:rPr>
              <a:t>e</a:t>
            </a:r>
            <a:r>
              <a:rPr lang="ja-JP" altLang="en-US" sz="2400" dirty="0" smtClean="0">
                <a:solidFill>
                  <a:srgbClr val="FF0000"/>
                </a:solidFill>
                <a:latin typeface="Times New Roman" panose="02020603050405020304" pitchFamily="18" charset="0"/>
                <a:cs typeface="Times New Roman" panose="02020603050405020304" pitchFamily="18" charset="0"/>
              </a:rPr>
              <a:t> ＝</a:t>
            </a:r>
            <a:endParaRPr lang="ja-JP" altLang="en-US" sz="2400" dirty="0">
              <a:solidFill>
                <a:srgbClr val="FF0000"/>
              </a:solidFill>
              <a:latin typeface="Times New Roman" panose="02020603050405020304" pitchFamily="18" charset="0"/>
              <a:cs typeface="Times New Roman" panose="02020603050405020304" pitchFamily="18" charset="0"/>
            </a:endParaRPr>
          </a:p>
        </p:txBody>
      </p:sp>
      <p:sp>
        <p:nvSpPr>
          <p:cNvPr id="201" name="テキスト ボックス 200"/>
          <p:cNvSpPr txBox="1"/>
          <p:nvPr/>
        </p:nvSpPr>
        <p:spPr>
          <a:xfrm>
            <a:off x="4783196" y="6132097"/>
            <a:ext cx="2302488" cy="400110"/>
          </a:xfrm>
          <a:prstGeom prst="rect">
            <a:avLst/>
          </a:prstGeom>
          <a:noFill/>
        </p:spPr>
        <p:txBody>
          <a:bodyPr wrap="square" rtlCol="0">
            <a:spAutoFit/>
          </a:bodyPr>
          <a:lstStyle/>
          <a:p>
            <a:r>
              <a:rPr lang="ja-JP" altLang="en-US" sz="2000" dirty="0" smtClean="0">
                <a:solidFill>
                  <a:srgbClr val="FF0000"/>
                </a:solidFill>
                <a:latin typeface="Times New Roman" panose="02020603050405020304" pitchFamily="18" charset="0"/>
                <a:cs typeface="Times New Roman" panose="02020603050405020304" pitchFamily="18" charset="0"/>
              </a:rPr>
              <a:t>出力</a:t>
            </a:r>
            <a:r>
              <a:rPr lang="ja-JP" altLang="en-US" sz="2000" dirty="0">
                <a:solidFill>
                  <a:srgbClr val="FF0000"/>
                </a:solidFill>
                <a:latin typeface="Times New Roman" panose="02020603050405020304" pitchFamily="18" charset="0"/>
                <a:cs typeface="Times New Roman" panose="02020603050405020304" pitchFamily="18" charset="0"/>
              </a:rPr>
              <a:t>アドミタンス</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202" name="テキスト ボックス 201"/>
          <p:cNvSpPr txBox="1"/>
          <p:nvPr/>
        </p:nvSpPr>
        <p:spPr>
          <a:xfrm>
            <a:off x="4067392" y="6030341"/>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cxnSp>
        <p:nvCxnSpPr>
          <p:cNvPr id="204" name="直線コネクタ 203"/>
          <p:cNvCxnSpPr/>
          <p:nvPr/>
        </p:nvCxnSpPr>
        <p:spPr>
          <a:xfrm>
            <a:off x="4024487" y="6359533"/>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6" name="テキスト ボックス 205"/>
          <p:cNvSpPr txBox="1"/>
          <p:nvPr/>
        </p:nvSpPr>
        <p:spPr>
          <a:xfrm>
            <a:off x="4013365" y="6301081"/>
            <a:ext cx="73873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CE</a:t>
            </a:r>
            <a:endParaRPr lang="ja-JP" altLang="ja-JP" sz="1200" dirty="0">
              <a:solidFill>
                <a:srgbClr val="FF0000"/>
              </a:solidFill>
              <a:cs typeface="Times New Roman" panose="02020603050405020304" pitchFamily="18" charset="0"/>
            </a:endParaRPr>
          </a:p>
        </p:txBody>
      </p:sp>
      <p:cxnSp>
        <p:nvCxnSpPr>
          <p:cNvPr id="207" name="直線コネクタ 206"/>
          <p:cNvCxnSpPr/>
          <p:nvPr/>
        </p:nvCxnSpPr>
        <p:spPr>
          <a:xfrm>
            <a:off x="7067602" y="6385074"/>
            <a:ext cx="5314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7055299" y="6358362"/>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cs typeface="Times New Roman" panose="02020603050405020304" pitchFamily="18" charset="0"/>
              </a:rPr>
              <a:t>4</a:t>
            </a:r>
            <a:r>
              <a:rPr lang="en-US" altLang="ja-JP" dirty="0" smtClean="0">
                <a:solidFill>
                  <a:srgbClr val="FF0000"/>
                </a:solidFill>
                <a:cs typeface="Times New Roman" panose="02020603050405020304" pitchFamily="18" charset="0"/>
              </a:rPr>
              <a:t>V</a:t>
            </a:r>
            <a:endParaRPr lang="ja-JP" altLang="ja-JP" sz="1200" dirty="0">
              <a:solidFill>
                <a:srgbClr val="FF0000"/>
              </a:solidFill>
              <a:cs typeface="Times New Roman" panose="02020603050405020304" pitchFamily="18" charset="0"/>
            </a:endParaRPr>
          </a:p>
        </p:txBody>
      </p:sp>
      <p:sp>
        <p:nvSpPr>
          <p:cNvPr id="209" name="テキスト ボックス 208"/>
          <p:cNvSpPr txBox="1"/>
          <p:nvPr/>
        </p:nvSpPr>
        <p:spPr>
          <a:xfrm>
            <a:off x="7020272" y="6044346"/>
            <a:ext cx="829069" cy="369332"/>
          </a:xfrm>
          <a:prstGeom prst="rect">
            <a:avLst/>
          </a:prstGeom>
          <a:noFill/>
        </p:spPr>
        <p:txBody>
          <a:bodyPr wrap="square" rtlCol="0">
            <a:spAutoFit/>
          </a:bodyPr>
          <a:lstStyle/>
          <a:p>
            <a:r>
              <a:rPr lang="en-US" altLang="ja-JP" dirty="0" smtClean="0">
                <a:solidFill>
                  <a:srgbClr val="FF0000"/>
                </a:solidFill>
                <a:cs typeface="Times New Roman" panose="02020603050405020304" pitchFamily="18" charset="0"/>
              </a:rPr>
              <a:t>40μA</a:t>
            </a:r>
            <a:endParaRPr lang="ja-JP" altLang="ja-JP" sz="1200" dirty="0">
              <a:solidFill>
                <a:srgbClr val="FF0000"/>
              </a:solidFill>
              <a:cs typeface="Times New Roman" panose="02020603050405020304" pitchFamily="18" charset="0"/>
            </a:endParaRPr>
          </a:p>
        </p:txBody>
      </p:sp>
      <p:sp>
        <p:nvSpPr>
          <p:cNvPr id="217" name="テキスト ボックス 216"/>
          <p:cNvSpPr txBox="1"/>
          <p:nvPr/>
        </p:nvSpPr>
        <p:spPr>
          <a:xfrm>
            <a:off x="7627438" y="6154241"/>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a:t>
            </a:r>
            <a:r>
              <a:rPr lang="en-US" altLang="ja-JP" sz="2400" dirty="0" smtClean="0">
                <a:solidFill>
                  <a:srgbClr val="FF0000"/>
                </a:solidFill>
                <a:cs typeface="Times New Roman" panose="02020603050405020304" pitchFamily="18" charset="0"/>
              </a:rPr>
              <a:t>μS</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cxnSp>
        <p:nvCxnSpPr>
          <p:cNvPr id="224" name="直線コネクタ 223"/>
          <p:cNvCxnSpPr/>
          <p:nvPr/>
        </p:nvCxnSpPr>
        <p:spPr>
          <a:xfrm>
            <a:off x="7186834" y="1630736"/>
            <a:ext cx="11533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flipV="1">
            <a:off x="8338440" y="1607331"/>
            <a:ext cx="0" cy="433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テキスト ボックス 226"/>
          <p:cNvSpPr txBox="1"/>
          <p:nvPr/>
        </p:nvSpPr>
        <p:spPr>
          <a:xfrm>
            <a:off x="8316156" y="1500782"/>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sp>
        <p:nvSpPr>
          <p:cNvPr id="274" name="テキスト ボックス 273"/>
          <p:cNvSpPr txBox="1"/>
          <p:nvPr/>
        </p:nvSpPr>
        <p:spPr>
          <a:xfrm>
            <a:off x="7365144" y="1556792"/>
            <a:ext cx="711889"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latin typeface="+mj-lt"/>
                <a:cs typeface="Times New Roman" panose="02020603050405020304" pitchFamily="18" charset="0"/>
              </a:rPr>
              <a:t>V</a:t>
            </a:r>
            <a:r>
              <a:rPr lang="en-US" altLang="ja-JP" sz="1200" dirty="0" smtClean="0">
                <a:solidFill>
                  <a:srgbClr val="FF0000"/>
                </a:solidFill>
                <a:cs typeface="Times New Roman" panose="02020603050405020304" pitchFamily="18" charset="0"/>
              </a:rPr>
              <a:t>CE</a:t>
            </a:r>
            <a:endParaRPr lang="ja-JP" altLang="ja-JP" sz="1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44074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ｐｎ接合</a:t>
            </a:r>
            <a:endParaRPr kumimoji="1" lang="ja-JP" altLang="en-US" dirty="0"/>
          </a:p>
        </p:txBody>
      </p:sp>
      <p:sp>
        <p:nvSpPr>
          <p:cNvPr id="4" name="テキスト ボックス 3"/>
          <p:cNvSpPr txBox="1"/>
          <p:nvPr/>
        </p:nvSpPr>
        <p:spPr>
          <a:xfrm>
            <a:off x="395536" y="4725144"/>
            <a:ext cx="8568952" cy="1938992"/>
          </a:xfrm>
          <a:prstGeom prst="rect">
            <a:avLst/>
          </a:prstGeom>
          <a:noFill/>
        </p:spPr>
        <p:txBody>
          <a:bodyPr wrap="square" rtlCol="0">
            <a:spAutoFit/>
          </a:bodyPr>
          <a:lstStyle/>
          <a:p>
            <a:r>
              <a:rPr lang="ja-JP" altLang="ja-JP" sz="2400" dirty="0"/>
              <a:t>物質は、一般的に均一濃度になろうとする性質を</a:t>
            </a:r>
            <a:r>
              <a:rPr lang="ja-JP" altLang="ja-JP" sz="2400" dirty="0" smtClean="0"/>
              <a:t>持って</a:t>
            </a:r>
            <a:r>
              <a:rPr lang="ja-JP" altLang="en-US" sz="2400" dirty="0" smtClean="0"/>
              <a:t>いる。</a:t>
            </a:r>
            <a:r>
              <a:rPr lang="ja-JP" altLang="ja-JP" sz="2400" dirty="0" smtClean="0"/>
              <a:t>この</a:t>
            </a:r>
            <a:r>
              <a:rPr lang="ja-JP" altLang="ja-JP" sz="2400" dirty="0"/>
              <a:t>性質のことを</a:t>
            </a:r>
            <a:r>
              <a:rPr lang="ja-JP" altLang="ja-JP" sz="2400" dirty="0">
                <a:solidFill>
                  <a:srgbClr val="FF0000"/>
                </a:solidFill>
              </a:rPr>
              <a:t>拡散</a:t>
            </a:r>
            <a:r>
              <a:rPr lang="ja-JP" altLang="ja-JP" sz="2400" dirty="0"/>
              <a:t>と</a:t>
            </a:r>
            <a:r>
              <a:rPr lang="ja-JP" altLang="ja-JP" sz="2400" dirty="0" smtClean="0"/>
              <a:t>い</a:t>
            </a:r>
            <a:r>
              <a:rPr lang="ja-JP" altLang="en-US" sz="2400" dirty="0" smtClean="0"/>
              <a:t>う。</a:t>
            </a:r>
            <a:endParaRPr lang="en-US" altLang="ja-JP" sz="2400" dirty="0" smtClean="0"/>
          </a:p>
          <a:p>
            <a:r>
              <a:rPr lang="ja-JP" altLang="ja-JP" sz="2400" dirty="0" smtClean="0"/>
              <a:t>自由電子</a:t>
            </a:r>
            <a:r>
              <a:rPr lang="ja-JP" altLang="en-US" sz="2400" dirty="0" smtClean="0"/>
              <a:t>は</a:t>
            </a:r>
            <a:r>
              <a:rPr lang="ja-JP" altLang="ja-JP" sz="2400" dirty="0" smtClean="0"/>
              <a:t>ｎ形半導体</a:t>
            </a:r>
            <a:r>
              <a:rPr lang="ja-JP" altLang="en-US" sz="2400" dirty="0" smtClean="0"/>
              <a:t>か</a:t>
            </a:r>
            <a:r>
              <a:rPr lang="ja-JP" altLang="ja-JP" sz="2400" dirty="0" smtClean="0"/>
              <a:t>ら</a:t>
            </a:r>
            <a:r>
              <a:rPr lang="ja-JP" altLang="ja-JP" sz="2400" dirty="0" err="1"/>
              <a:t>ｐ</a:t>
            </a:r>
            <a:r>
              <a:rPr lang="ja-JP" altLang="ja-JP" sz="2400" dirty="0"/>
              <a:t>形半導体へ拡散</a:t>
            </a:r>
            <a:r>
              <a:rPr lang="ja-JP" altLang="ja-JP" sz="2400" dirty="0" smtClean="0"/>
              <a:t>して</a:t>
            </a:r>
            <a:r>
              <a:rPr lang="ja-JP" altLang="en-US" sz="2400" dirty="0"/>
              <a:t>いき、</a:t>
            </a:r>
            <a:r>
              <a:rPr lang="ja-JP" altLang="ja-JP" sz="2400" dirty="0" smtClean="0"/>
              <a:t>ｐ形半導</a:t>
            </a:r>
            <a:r>
              <a:rPr lang="ja-JP" altLang="en-US" sz="2400" dirty="0" smtClean="0"/>
              <a:t>体内の</a:t>
            </a:r>
            <a:r>
              <a:rPr lang="ja-JP" altLang="ja-JP" sz="2400" dirty="0" smtClean="0"/>
              <a:t>正孔と結合し</a:t>
            </a:r>
            <a:r>
              <a:rPr lang="ja-JP" altLang="en-US" sz="2400" dirty="0" smtClean="0"/>
              <a:t>て</a:t>
            </a:r>
            <a:r>
              <a:rPr lang="ja-JP" altLang="ja-JP" sz="2400" dirty="0" smtClean="0"/>
              <a:t>消滅</a:t>
            </a:r>
            <a:r>
              <a:rPr lang="ja-JP" altLang="en-US" sz="2400" dirty="0"/>
              <a:t>する</a:t>
            </a:r>
            <a:r>
              <a:rPr lang="ja-JP" altLang="en-US" sz="2400" dirty="0" smtClean="0"/>
              <a:t>。その結果、</a:t>
            </a:r>
            <a:r>
              <a:rPr lang="ja-JP" altLang="ja-JP" sz="2400" dirty="0" smtClean="0"/>
              <a:t>境界</a:t>
            </a:r>
            <a:r>
              <a:rPr lang="ja-JP" altLang="ja-JP" sz="2400" dirty="0"/>
              <a:t>付近には、キャリアが存在しない部分が</a:t>
            </a:r>
            <a:r>
              <a:rPr lang="ja-JP" altLang="ja-JP" sz="2400" dirty="0" smtClean="0"/>
              <a:t>で</a:t>
            </a:r>
            <a:r>
              <a:rPr lang="ja-JP" altLang="en-US" sz="2400" dirty="0" smtClean="0"/>
              <a:t>きる。</a:t>
            </a:r>
            <a:r>
              <a:rPr lang="ja-JP" altLang="ja-JP" sz="2400" dirty="0" smtClean="0"/>
              <a:t>これ</a:t>
            </a:r>
            <a:r>
              <a:rPr lang="ja-JP" altLang="ja-JP" sz="2400" dirty="0"/>
              <a:t>を</a:t>
            </a:r>
            <a:r>
              <a:rPr lang="ja-JP" altLang="ja-JP" sz="2400" dirty="0">
                <a:solidFill>
                  <a:srgbClr val="FF0000"/>
                </a:solidFill>
              </a:rPr>
              <a:t>空乏層</a:t>
            </a:r>
            <a:r>
              <a:rPr lang="ja-JP" altLang="ja-JP" sz="2400" dirty="0"/>
              <a:t>と</a:t>
            </a:r>
            <a:r>
              <a:rPr lang="ja-JP" altLang="ja-JP" sz="2400" dirty="0" smtClean="0"/>
              <a:t>い</a:t>
            </a:r>
            <a:r>
              <a:rPr lang="ja-JP" altLang="en-US" sz="2400" dirty="0" smtClean="0"/>
              <a:t>う。</a:t>
            </a:r>
            <a:endParaRPr lang="ja-JP" altLang="ja-JP" sz="2400" dirty="0"/>
          </a:p>
        </p:txBody>
      </p:sp>
      <p:sp>
        <p:nvSpPr>
          <p:cNvPr id="6" name="正方形/長方形 5"/>
          <p:cNvSpPr/>
          <p:nvPr/>
        </p:nvSpPr>
        <p:spPr>
          <a:xfrm>
            <a:off x="4502305" y="1753766"/>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円/楕円 17"/>
          <p:cNvSpPr/>
          <p:nvPr/>
        </p:nvSpPr>
        <p:spPr>
          <a:xfrm>
            <a:off x="5376604" y="22499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9" name="円/楕円 18"/>
          <p:cNvSpPr/>
          <p:nvPr/>
        </p:nvSpPr>
        <p:spPr>
          <a:xfrm>
            <a:off x="5376604" y="2787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0" name="円/楕円 19"/>
          <p:cNvSpPr/>
          <p:nvPr/>
        </p:nvSpPr>
        <p:spPr>
          <a:xfrm>
            <a:off x="5376604" y="333011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1" name="円/楕円 20"/>
          <p:cNvSpPr/>
          <p:nvPr/>
        </p:nvSpPr>
        <p:spPr>
          <a:xfrm>
            <a:off x="5376604" y="383417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2" name="円/楕円 21"/>
          <p:cNvSpPr/>
          <p:nvPr/>
        </p:nvSpPr>
        <p:spPr>
          <a:xfrm>
            <a:off x="5944779" y="195551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3" name="円/楕円 22"/>
          <p:cNvSpPr/>
          <p:nvPr/>
        </p:nvSpPr>
        <p:spPr>
          <a:xfrm>
            <a:off x="5944779" y="24795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4" name="円/楕円 23"/>
          <p:cNvSpPr/>
          <p:nvPr/>
        </p:nvSpPr>
        <p:spPr>
          <a:xfrm>
            <a:off x="5944779" y="301663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5" name="円/楕円 24"/>
          <p:cNvSpPr/>
          <p:nvPr/>
        </p:nvSpPr>
        <p:spPr>
          <a:xfrm>
            <a:off x="5944779" y="355967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6" name="円/楕円 25"/>
          <p:cNvSpPr/>
          <p:nvPr/>
        </p:nvSpPr>
        <p:spPr>
          <a:xfrm>
            <a:off x="5944779" y="40637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32" name="正方形/長方形 31"/>
          <p:cNvSpPr/>
          <p:nvPr/>
        </p:nvSpPr>
        <p:spPr>
          <a:xfrm>
            <a:off x="2051720" y="1751808"/>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3988613" y="19560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3973864" y="247955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5" name="円/楕円 34"/>
          <p:cNvSpPr/>
          <p:nvPr/>
        </p:nvSpPr>
        <p:spPr>
          <a:xfrm>
            <a:off x="3972262" y="301663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6" name="円/楕円 35"/>
          <p:cNvSpPr/>
          <p:nvPr/>
        </p:nvSpPr>
        <p:spPr>
          <a:xfrm>
            <a:off x="3973864" y="355967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7" name="円/楕円 36"/>
          <p:cNvSpPr/>
          <p:nvPr/>
        </p:nvSpPr>
        <p:spPr>
          <a:xfrm>
            <a:off x="3988613" y="406372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9" name="円/楕円 38"/>
          <p:cNvSpPr/>
          <p:nvPr/>
        </p:nvSpPr>
        <p:spPr>
          <a:xfrm>
            <a:off x="3405123" y="226352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0" name="円/楕円 39"/>
          <p:cNvSpPr/>
          <p:nvPr/>
        </p:nvSpPr>
        <p:spPr>
          <a:xfrm>
            <a:off x="3397171" y="280060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1" name="円/楕円 40"/>
          <p:cNvSpPr/>
          <p:nvPr/>
        </p:nvSpPr>
        <p:spPr>
          <a:xfrm>
            <a:off x="3405123" y="334364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2" name="円/楕円 41"/>
          <p:cNvSpPr/>
          <p:nvPr/>
        </p:nvSpPr>
        <p:spPr>
          <a:xfrm>
            <a:off x="3419872" y="384770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3" name="円/楕円 42"/>
          <p:cNvSpPr/>
          <p:nvPr/>
        </p:nvSpPr>
        <p:spPr>
          <a:xfrm>
            <a:off x="2843808" y="19560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4" name="円/楕円 43"/>
          <p:cNvSpPr/>
          <p:nvPr/>
        </p:nvSpPr>
        <p:spPr>
          <a:xfrm>
            <a:off x="2829059" y="247955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5" name="円/楕円 44"/>
          <p:cNvSpPr/>
          <p:nvPr/>
        </p:nvSpPr>
        <p:spPr>
          <a:xfrm>
            <a:off x="2821107" y="301663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6" name="円/楕円 45"/>
          <p:cNvSpPr/>
          <p:nvPr/>
        </p:nvSpPr>
        <p:spPr>
          <a:xfrm>
            <a:off x="2829059" y="355967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7" name="円/楕円 46"/>
          <p:cNvSpPr/>
          <p:nvPr/>
        </p:nvSpPr>
        <p:spPr>
          <a:xfrm>
            <a:off x="2843808" y="406372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56" name="円/楕円 55"/>
          <p:cNvSpPr/>
          <p:nvPr/>
        </p:nvSpPr>
        <p:spPr>
          <a:xfrm>
            <a:off x="6516216" y="22499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7" name="円/楕円 56"/>
          <p:cNvSpPr/>
          <p:nvPr/>
        </p:nvSpPr>
        <p:spPr>
          <a:xfrm>
            <a:off x="6516216" y="2787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8" name="円/楕円 57"/>
          <p:cNvSpPr/>
          <p:nvPr/>
        </p:nvSpPr>
        <p:spPr>
          <a:xfrm>
            <a:off x="6516216" y="333011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9" name="円/楕円 58"/>
          <p:cNvSpPr/>
          <p:nvPr/>
        </p:nvSpPr>
        <p:spPr>
          <a:xfrm>
            <a:off x="6516216" y="383417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64" name="円/楕円 63"/>
          <p:cNvSpPr/>
          <p:nvPr/>
        </p:nvSpPr>
        <p:spPr>
          <a:xfrm>
            <a:off x="2252995" y="219900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5" name="円/楕円 64"/>
          <p:cNvSpPr/>
          <p:nvPr/>
        </p:nvSpPr>
        <p:spPr>
          <a:xfrm>
            <a:off x="2245043" y="273608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6" name="円/楕円 65"/>
          <p:cNvSpPr/>
          <p:nvPr/>
        </p:nvSpPr>
        <p:spPr>
          <a:xfrm>
            <a:off x="2252995" y="32791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7" name="円/楕円 66"/>
          <p:cNvSpPr/>
          <p:nvPr/>
        </p:nvSpPr>
        <p:spPr>
          <a:xfrm>
            <a:off x="2267744" y="378317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8" name="テキスト ボックス 67"/>
          <p:cNvSpPr txBox="1"/>
          <p:nvPr/>
        </p:nvSpPr>
        <p:spPr>
          <a:xfrm>
            <a:off x="5318524" y="1292101"/>
            <a:ext cx="1637083" cy="461665"/>
          </a:xfrm>
          <a:prstGeom prst="rect">
            <a:avLst/>
          </a:prstGeom>
          <a:noFill/>
        </p:spPr>
        <p:txBody>
          <a:bodyPr wrap="square" rtlCol="0">
            <a:spAutoFit/>
          </a:bodyPr>
          <a:lstStyle/>
          <a:p>
            <a:r>
              <a:rPr lang="ja-JP" altLang="ja-JP" sz="2400" dirty="0" smtClean="0"/>
              <a:t>ｎ形半導体</a:t>
            </a:r>
            <a:endParaRPr lang="ja-JP" altLang="ja-JP" sz="2400" dirty="0"/>
          </a:p>
        </p:txBody>
      </p:sp>
      <p:sp>
        <p:nvSpPr>
          <p:cNvPr id="69" name="テキスト ボックス 68"/>
          <p:cNvSpPr txBox="1"/>
          <p:nvPr/>
        </p:nvSpPr>
        <p:spPr>
          <a:xfrm>
            <a:off x="2056072" y="1280202"/>
            <a:ext cx="1637083" cy="461665"/>
          </a:xfrm>
          <a:prstGeom prst="rect">
            <a:avLst/>
          </a:prstGeom>
          <a:noFill/>
        </p:spPr>
        <p:txBody>
          <a:bodyPr wrap="square" rtlCol="0">
            <a:spAutoFit/>
          </a:bodyPr>
          <a:lstStyle/>
          <a:p>
            <a:r>
              <a:rPr lang="ja-JP" altLang="en-US" sz="2400" dirty="0" err="1" smtClean="0"/>
              <a:t>ｐ</a:t>
            </a:r>
            <a:r>
              <a:rPr lang="ja-JP" altLang="ja-JP" sz="2400" dirty="0" smtClean="0"/>
              <a:t>形半導体</a:t>
            </a:r>
            <a:endParaRPr lang="ja-JP" altLang="ja-JP" sz="2400" dirty="0"/>
          </a:p>
        </p:txBody>
      </p:sp>
      <p:sp>
        <p:nvSpPr>
          <p:cNvPr id="7" name="円/楕円 6"/>
          <p:cNvSpPr/>
          <p:nvPr/>
        </p:nvSpPr>
        <p:spPr>
          <a:xfrm>
            <a:off x="4792651" y="195551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 name="円/楕円 7"/>
          <p:cNvSpPr/>
          <p:nvPr/>
        </p:nvSpPr>
        <p:spPr>
          <a:xfrm>
            <a:off x="4792651" y="24795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 name="円/楕円 8"/>
          <p:cNvSpPr/>
          <p:nvPr/>
        </p:nvSpPr>
        <p:spPr>
          <a:xfrm>
            <a:off x="4792651" y="301663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 name="円/楕円 9"/>
          <p:cNvSpPr/>
          <p:nvPr/>
        </p:nvSpPr>
        <p:spPr>
          <a:xfrm>
            <a:off x="4792651" y="355967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 name="円/楕円 10"/>
          <p:cNvSpPr/>
          <p:nvPr/>
        </p:nvSpPr>
        <p:spPr>
          <a:xfrm>
            <a:off x="4792651" y="40637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8" name="正方形/長方形 47"/>
          <p:cNvSpPr/>
          <p:nvPr/>
        </p:nvSpPr>
        <p:spPr>
          <a:xfrm>
            <a:off x="3972261" y="1752641"/>
            <a:ext cx="1108421" cy="28803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306034" y="2444307"/>
            <a:ext cx="553998" cy="1432679"/>
          </a:xfrm>
          <a:prstGeom prst="rect">
            <a:avLst/>
          </a:prstGeom>
          <a:noFill/>
        </p:spPr>
        <p:txBody>
          <a:bodyPr vert="eaVert" wrap="square" rtlCol="0">
            <a:spAutoFit/>
          </a:bodyPr>
          <a:lstStyle/>
          <a:p>
            <a:r>
              <a:rPr lang="ja-JP" altLang="en-US" sz="2400" dirty="0" smtClean="0">
                <a:solidFill>
                  <a:srgbClr val="FF0000"/>
                </a:solidFill>
              </a:rPr>
              <a:t>空　乏　層</a:t>
            </a:r>
            <a:endParaRPr kumimoji="1" lang="ja-JP" altLang="en-US" sz="2400" dirty="0">
              <a:solidFill>
                <a:srgbClr val="FF0000"/>
              </a:solidFill>
            </a:endParaRPr>
          </a:p>
        </p:txBody>
      </p:sp>
    </p:spTree>
    <p:extLst>
      <p:ext uri="{BB962C8B-B14F-4D97-AF65-F5344CB8AC3E}">
        <p14:creationId xmlns:p14="http://schemas.microsoft.com/office/powerpoint/2010/main" val="92814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05556E-6 1.11111E-6 L -0.08698 1.11111E-6 " pathEditMode="relative" rAng="0" ptsTypes="AA">
                                      <p:cBhvr>
                                        <p:cTn id="6" dur="2000" fill="hold"/>
                                        <p:tgtEl>
                                          <p:spTgt spid="7"/>
                                        </p:tgtEl>
                                        <p:attrNameLst>
                                          <p:attrName>ppt_x</p:attrName>
                                          <p:attrName>ppt_y</p:attrName>
                                        </p:attrNameLst>
                                      </p:cBhvr>
                                      <p:rCtr x="-4358" y="0"/>
                                    </p:animMotion>
                                  </p:childTnLst>
                                </p:cTn>
                              </p:par>
                              <p:par>
                                <p:cTn id="7" presetID="35" presetClass="path" presetSubtype="0" accel="50000" decel="50000" fill="hold" grpId="0" nodeType="withEffect">
                                  <p:stCondLst>
                                    <p:cond delay="0"/>
                                  </p:stCondLst>
                                  <p:childTnLst>
                                    <p:animMotion origin="layout" path="M 3.05556E-6 2.22222E-6 L -0.08698 2.22222E-6 " pathEditMode="relative" rAng="0" ptsTypes="AA">
                                      <p:cBhvr>
                                        <p:cTn id="8" dur="2000" fill="hold"/>
                                        <p:tgtEl>
                                          <p:spTgt spid="8"/>
                                        </p:tgtEl>
                                        <p:attrNameLst>
                                          <p:attrName>ppt_x</p:attrName>
                                          <p:attrName>ppt_y</p:attrName>
                                        </p:attrNameLst>
                                      </p:cBhvr>
                                      <p:rCtr x="-4358" y="0"/>
                                    </p:animMotion>
                                  </p:childTnLst>
                                </p:cTn>
                              </p:par>
                              <p:par>
                                <p:cTn id="9" presetID="35" presetClass="path" presetSubtype="0" accel="50000" decel="50000" fill="hold" grpId="0" nodeType="withEffect">
                                  <p:stCondLst>
                                    <p:cond delay="0"/>
                                  </p:stCondLst>
                                  <p:childTnLst>
                                    <p:animMotion origin="layout" path="M 3.05556E-6 0 L -0.08698 0 " pathEditMode="relative" rAng="0" ptsTypes="AA">
                                      <p:cBhvr>
                                        <p:cTn id="10" dur="2000" fill="hold"/>
                                        <p:tgtEl>
                                          <p:spTgt spid="9"/>
                                        </p:tgtEl>
                                        <p:attrNameLst>
                                          <p:attrName>ppt_x</p:attrName>
                                          <p:attrName>ppt_y</p:attrName>
                                        </p:attrNameLst>
                                      </p:cBhvr>
                                      <p:rCtr x="-4358" y="0"/>
                                    </p:animMotion>
                                  </p:childTnLst>
                                </p:cTn>
                              </p:par>
                              <p:par>
                                <p:cTn id="11" presetID="35" presetClass="path" presetSubtype="0" accel="50000" decel="50000" fill="hold" grpId="0" nodeType="withEffect">
                                  <p:stCondLst>
                                    <p:cond delay="0"/>
                                  </p:stCondLst>
                                  <p:childTnLst>
                                    <p:animMotion origin="layout" path="M 3.05556E-6 3.33333E-6 L -0.08698 0.00092 " pathEditMode="relative" rAng="0" ptsTypes="AA">
                                      <p:cBhvr>
                                        <p:cTn id="12" dur="2000" fill="hold"/>
                                        <p:tgtEl>
                                          <p:spTgt spid="10"/>
                                        </p:tgtEl>
                                        <p:attrNameLst>
                                          <p:attrName>ppt_x</p:attrName>
                                          <p:attrName>ppt_y</p:attrName>
                                        </p:attrNameLst>
                                      </p:cBhvr>
                                      <p:rCtr x="-4358" y="46"/>
                                    </p:animMotion>
                                  </p:childTnLst>
                                </p:cTn>
                              </p:par>
                              <p:par>
                                <p:cTn id="13" presetID="35" presetClass="path" presetSubtype="0" accel="50000" decel="50000" fill="hold" grpId="0" nodeType="withEffect">
                                  <p:stCondLst>
                                    <p:cond delay="0"/>
                                  </p:stCondLst>
                                  <p:childTnLst>
                                    <p:animMotion origin="layout" path="M 3.05556E-6 3.7037E-6 L -0.08698 3.7037E-6 " pathEditMode="relative" rAng="0" ptsTypes="AA">
                                      <p:cBhvr>
                                        <p:cTn id="14" dur="2000" fill="hold"/>
                                        <p:tgtEl>
                                          <p:spTgt spid="11"/>
                                        </p:tgtEl>
                                        <p:attrNameLst>
                                          <p:attrName>ppt_x</p:attrName>
                                          <p:attrName>ppt_y</p:attrName>
                                        </p:attrNameLst>
                                      </p:cBhvr>
                                      <p:rCtr x="-4358"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arn(inVertical)">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48" grpId="0" animBg="1"/>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850986" y="116632"/>
            <a:ext cx="5349530" cy="3691408"/>
            <a:chOff x="50786" y="3122278"/>
            <a:chExt cx="5349530" cy="3691408"/>
          </a:xfrm>
        </p:grpSpPr>
        <p:sp>
          <p:nvSpPr>
            <p:cNvPr id="399" name="Line 4"/>
            <p:cNvSpPr>
              <a:spLocks noChangeShapeType="1"/>
            </p:cNvSpPr>
            <p:nvPr/>
          </p:nvSpPr>
          <p:spPr bwMode="auto">
            <a:xfrm>
              <a:off x="2585987" y="647437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Line 5"/>
            <p:cNvSpPr>
              <a:spLocks noChangeShapeType="1"/>
            </p:cNvSpPr>
            <p:nvPr/>
          </p:nvSpPr>
          <p:spPr bwMode="auto">
            <a:xfrm>
              <a:off x="2226051" y="446028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1" name="Line 6"/>
            <p:cNvSpPr>
              <a:spLocks noChangeShapeType="1"/>
            </p:cNvSpPr>
            <p:nvPr/>
          </p:nvSpPr>
          <p:spPr bwMode="auto">
            <a:xfrm>
              <a:off x="2226052" y="497585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2" name="Line 8"/>
            <p:cNvSpPr>
              <a:spLocks noChangeShapeType="1"/>
            </p:cNvSpPr>
            <p:nvPr/>
          </p:nvSpPr>
          <p:spPr bwMode="auto">
            <a:xfrm flipV="1">
              <a:off x="2230426" y="445148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Line 4"/>
            <p:cNvSpPr>
              <a:spLocks noChangeShapeType="1"/>
            </p:cNvSpPr>
            <p:nvPr/>
          </p:nvSpPr>
          <p:spPr bwMode="auto">
            <a:xfrm>
              <a:off x="2581715" y="313305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04" name="直線コネクタ 403"/>
            <p:cNvCxnSpPr/>
            <p:nvPr/>
          </p:nvCxnSpPr>
          <p:spPr>
            <a:xfrm>
              <a:off x="4427984" y="458791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05" name="直線コネクタ 404"/>
            <p:cNvCxnSpPr/>
            <p:nvPr/>
          </p:nvCxnSpPr>
          <p:spPr>
            <a:xfrm>
              <a:off x="4540468" y="472978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06" name="直線コネクタ 405"/>
            <p:cNvCxnSpPr/>
            <p:nvPr/>
          </p:nvCxnSpPr>
          <p:spPr>
            <a:xfrm>
              <a:off x="4713053" y="312227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407" name="直線コネクタ 406"/>
            <p:cNvCxnSpPr/>
            <p:nvPr/>
          </p:nvCxnSpPr>
          <p:spPr>
            <a:xfrm>
              <a:off x="4711525" y="504022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408" name="直線コネクタ 407"/>
            <p:cNvCxnSpPr/>
            <p:nvPr/>
          </p:nvCxnSpPr>
          <p:spPr>
            <a:xfrm>
              <a:off x="4429353" y="489834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09" name="直線コネクタ 408"/>
            <p:cNvCxnSpPr/>
            <p:nvPr/>
          </p:nvCxnSpPr>
          <p:spPr>
            <a:xfrm>
              <a:off x="4541837" y="504022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10" name="直線コネクタ 409"/>
            <p:cNvCxnSpPr>
              <a:endCxn id="444" idx="1"/>
            </p:cNvCxnSpPr>
            <p:nvPr/>
          </p:nvCxnSpPr>
          <p:spPr>
            <a:xfrm flipH="1">
              <a:off x="1386804" y="6733452"/>
              <a:ext cx="3330602" cy="0"/>
            </a:xfrm>
            <a:prstGeom prst="line">
              <a:avLst/>
            </a:prstGeom>
          </p:spPr>
          <p:style>
            <a:lnRef idx="2">
              <a:schemeClr val="dk1"/>
            </a:lnRef>
            <a:fillRef idx="1">
              <a:schemeClr val="lt1"/>
            </a:fillRef>
            <a:effectRef idx="0">
              <a:schemeClr val="dk1"/>
            </a:effectRef>
            <a:fontRef idx="minor">
              <a:schemeClr val="dk1"/>
            </a:fontRef>
          </p:style>
        </p:cxnSp>
        <p:grpSp>
          <p:nvGrpSpPr>
            <p:cNvPr id="411" name="グループ化 410"/>
            <p:cNvGrpSpPr/>
            <p:nvPr/>
          </p:nvGrpSpPr>
          <p:grpSpPr>
            <a:xfrm>
              <a:off x="2472764" y="3369518"/>
              <a:ext cx="225618" cy="677030"/>
              <a:chOff x="539552" y="3429001"/>
              <a:chExt cx="299722" cy="899401"/>
            </a:xfrm>
          </p:grpSpPr>
          <p:sp>
            <p:nvSpPr>
              <p:cNvPr id="41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19" name="Line 4"/>
            <p:cNvSpPr>
              <a:spLocks noChangeShapeType="1"/>
            </p:cNvSpPr>
            <p:nvPr/>
          </p:nvSpPr>
          <p:spPr bwMode="auto">
            <a:xfrm>
              <a:off x="2583670" y="404654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 name="テキスト ボックス 419"/>
            <p:cNvSpPr txBox="1"/>
            <p:nvPr/>
          </p:nvSpPr>
          <p:spPr>
            <a:xfrm>
              <a:off x="2017270"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21" name="直線コネクタ 420"/>
            <p:cNvCxnSpPr/>
            <p:nvPr/>
          </p:nvCxnSpPr>
          <p:spPr>
            <a:xfrm flipH="1">
              <a:off x="1382633" y="488264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22" name="直線コネクタ 421"/>
            <p:cNvCxnSpPr>
              <a:endCxn id="423" idx="0"/>
            </p:cNvCxnSpPr>
            <p:nvPr/>
          </p:nvCxnSpPr>
          <p:spPr>
            <a:xfrm flipH="1">
              <a:off x="1378361" y="3133053"/>
              <a:ext cx="3350028" cy="0"/>
            </a:xfrm>
            <a:prstGeom prst="line">
              <a:avLst/>
            </a:prstGeom>
          </p:spPr>
          <p:style>
            <a:lnRef idx="2">
              <a:schemeClr val="dk1"/>
            </a:lnRef>
            <a:fillRef idx="1">
              <a:schemeClr val="lt1"/>
            </a:fillRef>
            <a:effectRef idx="0">
              <a:schemeClr val="dk1"/>
            </a:effectRef>
            <a:fontRef idx="minor">
              <a:schemeClr val="dk1"/>
            </a:fontRef>
          </p:style>
        </p:cxnSp>
        <p:sp>
          <p:nvSpPr>
            <p:cNvPr id="423" name="Line 4"/>
            <p:cNvSpPr>
              <a:spLocks noChangeShapeType="1"/>
            </p:cNvSpPr>
            <p:nvPr/>
          </p:nvSpPr>
          <p:spPr bwMode="auto">
            <a:xfrm>
              <a:off x="1378361" y="313305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24" name="グループ化 423"/>
            <p:cNvGrpSpPr/>
            <p:nvPr/>
          </p:nvGrpSpPr>
          <p:grpSpPr>
            <a:xfrm>
              <a:off x="1269410" y="3369518"/>
              <a:ext cx="225618" cy="677030"/>
              <a:chOff x="539552" y="3429001"/>
              <a:chExt cx="299722" cy="899401"/>
            </a:xfrm>
          </p:grpSpPr>
          <p:sp>
            <p:nvSpPr>
              <p:cNvPr id="42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32" name="Line 4"/>
            <p:cNvSpPr>
              <a:spLocks noChangeShapeType="1"/>
            </p:cNvSpPr>
            <p:nvPr/>
          </p:nvSpPr>
          <p:spPr bwMode="auto">
            <a:xfrm>
              <a:off x="1380316" y="404654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テキスト ボックス 432"/>
            <p:cNvSpPr txBox="1"/>
            <p:nvPr/>
          </p:nvSpPr>
          <p:spPr>
            <a:xfrm>
              <a:off x="813916"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434" name="グループ化 433"/>
            <p:cNvGrpSpPr/>
            <p:nvPr/>
          </p:nvGrpSpPr>
          <p:grpSpPr>
            <a:xfrm>
              <a:off x="2472764" y="5797347"/>
              <a:ext cx="225618" cy="677030"/>
              <a:chOff x="539552" y="3429001"/>
              <a:chExt cx="299722" cy="899401"/>
            </a:xfrm>
          </p:grpSpPr>
          <p:sp>
            <p:nvSpPr>
              <p:cNvPr id="43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42" name="テキスト ボックス 441"/>
            <p:cNvSpPr txBox="1"/>
            <p:nvPr/>
          </p:nvSpPr>
          <p:spPr>
            <a:xfrm>
              <a:off x="2017270" y="575577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43" name="Line 4"/>
            <p:cNvSpPr>
              <a:spLocks noChangeShapeType="1"/>
            </p:cNvSpPr>
            <p:nvPr/>
          </p:nvSpPr>
          <p:spPr bwMode="auto">
            <a:xfrm>
              <a:off x="2583670" y="526257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Line 4"/>
            <p:cNvSpPr>
              <a:spLocks noChangeShapeType="1"/>
            </p:cNvSpPr>
            <p:nvPr/>
          </p:nvSpPr>
          <p:spPr bwMode="auto">
            <a:xfrm>
              <a:off x="1386803" y="647437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45" name="グループ化 444"/>
            <p:cNvGrpSpPr/>
            <p:nvPr/>
          </p:nvGrpSpPr>
          <p:grpSpPr>
            <a:xfrm>
              <a:off x="1273580" y="5797347"/>
              <a:ext cx="225618" cy="677030"/>
              <a:chOff x="539552" y="3429001"/>
              <a:chExt cx="299722" cy="899401"/>
            </a:xfrm>
          </p:grpSpPr>
          <p:sp>
            <p:nvSpPr>
              <p:cNvPr id="44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3" name="テキスト ボックス 452"/>
            <p:cNvSpPr txBox="1"/>
            <p:nvPr/>
          </p:nvSpPr>
          <p:spPr>
            <a:xfrm>
              <a:off x="818086" y="575577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54" name="Line 4"/>
            <p:cNvSpPr>
              <a:spLocks noChangeShapeType="1"/>
            </p:cNvSpPr>
            <p:nvPr/>
          </p:nvSpPr>
          <p:spPr bwMode="auto">
            <a:xfrm>
              <a:off x="1384486" y="4882649"/>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円/楕円 454"/>
            <p:cNvSpPr/>
            <p:nvPr/>
          </p:nvSpPr>
          <p:spPr>
            <a:xfrm>
              <a:off x="108552" y="480260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56" name="直線コネクタ 455"/>
            <p:cNvCxnSpPr/>
            <p:nvPr/>
          </p:nvCxnSpPr>
          <p:spPr>
            <a:xfrm>
              <a:off x="748301" y="467556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57" name="直線コネクタ 456"/>
            <p:cNvCxnSpPr/>
            <p:nvPr/>
          </p:nvCxnSpPr>
          <p:spPr>
            <a:xfrm>
              <a:off x="879647" y="467556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58" name="直線コネクタ 457"/>
            <p:cNvCxnSpPr/>
            <p:nvPr/>
          </p:nvCxnSpPr>
          <p:spPr>
            <a:xfrm flipH="1">
              <a:off x="879648" y="487641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459" name="直線コネクタ 458"/>
            <p:cNvCxnSpPr/>
            <p:nvPr/>
          </p:nvCxnSpPr>
          <p:spPr>
            <a:xfrm flipH="1">
              <a:off x="253084" y="487641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460" name="直線コネクタ 459"/>
            <p:cNvCxnSpPr/>
            <p:nvPr/>
          </p:nvCxnSpPr>
          <p:spPr>
            <a:xfrm flipH="1">
              <a:off x="193863" y="6738387"/>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461" name="円/楕円 460"/>
            <p:cNvSpPr/>
            <p:nvPr/>
          </p:nvSpPr>
          <p:spPr>
            <a:xfrm>
              <a:off x="108552" y="66630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62" name="Line 6"/>
            <p:cNvSpPr>
              <a:spLocks noChangeShapeType="1"/>
            </p:cNvSpPr>
            <p:nvPr/>
          </p:nvSpPr>
          <p:spPr bwMode="auto">
            <a:xfrm rot="10800000">
              <a:off x="174748" y="505897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テキスト ボックス 462"/>
            <p:cNvSpPr txBox="1"/>
            <p:nvPr/>
          </p:nvSpPr>
          <p:spPr>
            <a:xfrm>
              <a:off x="50786" y="564116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64" name="直線コネクタ 463"/>
            <p:cNvCxnSpPr/>
            <p:nvPr/>
          </p:nvCxnSpPr>
          <p:spPr>
            <a:xfrm>
              <a:off x="3087211" y="404859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65" name="直線コネクタ 464"/>
            <p:cNvCxnSpPr/>
            <p:nvPr/>
          </p:nvCxnSpPr>
          <p:spPr>
            <a:xfrm>
              <a:off x="3218557" y="4048596"/>
              <a:ext cx="0" cy="401702"/>
            </a:xfrm>
            <a:prstGeom prst="line">
              <a:avLst/>
            </a:prstGeom>
          </p:spPr>
          <p:style>
            <a:lnRef idx="2">
              <a:schemeClr val="dk1"/>
            </a:lnRef>
            <a:fillRef idx="1">
              <a:schemeClr val="lt1"/>
            </a:fillRef>
            <a:effectRef idx="0">
              <a:schemeClr val="dk1"/>
            </a:effectRef>
            <a:fontRef idx="minor">
              <a:schemeClr val="dk1"/>
            </a:fontRef>
          </p:style>
        </p:cxnSp>
        <p:sp>
          <p:nvSpPr>
            <p:cNvPr id="466" name="Line 6"/>
            <p:cNvSpPr>
              <a:spLocks noChangeShapeType="1"/>
            </p:cNvSpPr>
            <p:nvPr/>
          </p:nvSpPr>
          <p:spPr bwMode="auto">
            <a:xfrm rot="10800000">
              <a:off x="4114059" y="4675565"/>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テキスト ボックス 466"/>
            <p:cNvSpPr txBox="1"/>
            <p:nvPr/>
          </p:nvSpPr>
          <p:spPr>
            <a:xfrm>
              <a:off x="3923928" y="521366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68" name="直線コネクタ 467"/>
            <p:cNvCxnSpPr/>
            <p:nvPr/>
          </p:nvCxnSpPr>
          <p:spPr>
            <a:xfrm flipH="1">
              <a:off x="2599927" y="4249447"/>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469" name="直線コネクタ 468"/>
            <p:cNvCxnSpPr/>
            <p:nvPr/>
          </p:nvCxnSpPr>
          <p:spPr>
            <a:xfrm flipH="1">
              <a:off x="3208476" y="4249447"/>
              <a:ext cx="538305" cy="0"/>
            </a:xfrm>
            <a:prstGeom prst="line">
              <a:avLst/>
            </a:prstGeom>
          </p:spPr>
          <p:style>
            <a:lnRef idx="2">
              <a:schemeClr val="dk1"/>
            </a:lnRef>
            <a:fillRef idx="1">
              <a:schemeClr val="lt1"/>
            </a:fillRef>
            <a:effectRef idx="0">
              <a:schemeClr val="dk1"/>
            </a:effectRef>
            <a:fontRef idx="minor">
              <a:schemeClr val="dk1"/>
            </a:fontRef>
          </p:style>
        </p:cxnSp>
        <p:grpSp>
          <p:nvGrpSpPr>
            <p:cNvPr id="470" name="グループ化 469"/>
            <p:cNvGrpSpPr/>
            <p:nvPr/>
          </p:nvGrpSpPr>
          <p:grpSpPr>
            <a:xfrm rot="16200000">
              <a:off x="3021538" y="5967534"/>
              <a:ext cx="131346" cy="401702"/>
              <a:chOff x="6108385" y="4273379"/>
              <a:chExt cx="131346" cy="401702"/>
            </a:xfrm>
          </p:grpSpPr>
          <p:cxnSp>
            <p:nvCxnSpPr>
              <p:cNvPr id="471" name="直線コネクタ 470"/>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72" name="直線コネクタ 471"/>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473" name="直線コネクタ 472"/>
            <p:cNvCxnSpPr/>
            <p:nvPr/>
          </p:nvCxnSpPr>
          <p:spPr>
            <a:xfrm flipH="1">
              <a:off x="2591994" y="557055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74" name="Line 4"/>
            <p:cNvSpPr>
              <a:spLocks noChangeShapeType="1"/>
            </p:cNvSpPr>
            <p:nvPr/>
          </p:nvSpPr>
          <p:spPr bwMode="auto">
            <a:xfrm>
              <a:off x="3087211" y="623405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Line 4"/>
            <p:cNvSpPr>
              <a:spLocks noChangeShapeType="1"/>
            </p:cNvSpPr>
            <p:nvPr/>
          </p:nvSpPr>
          <p:spPr bwMode="auto">
            <a:xfrm>
              <a:off x="3087211" y="557055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Line 4"/>
            <p:cNvSpPr>
              <a:spLocks noChangeShapeType="1"/>
            </p:cNvSpPr>
            <p:nvPr/>
          </p:nvSpPr>
          <p:spPr bwMode="auto">
            <a:xfrm>
              <a:off x="3747193" y="567151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Line 4"/>
            <p:cNvSpPr>
              <a:spLocks noChangeShapeType="1"/>
            </p:cNvSpPr>
            <p:nvPr/>
          </p:nvSpPr>
          <p:spPr bwMode="auto">
            <a:xfrm>
              <a:off x="3747193" y="424902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78" name="グループ化 477"/>
            <p:cNvGrpSpPr/>
            <p:nvPr/>
          </p:nvGrpSpPr>
          <p:grpSpPr>
            <a:xfrm>
              <a:off x="3634384" y="4994486"/>
              <a:ext cx="225618" cy="677030"/>
              <a:chOff x="539552" y="3429001"/>
              <a:chExt cx="299722" cy="899401"/>
            </a:xfrm>
          </p:grpSpPr>
          <p:sp>
            <p:nvSpPr>
              <p:cNvPr id="47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86" name="テキスト ボックス 485"/>
            <p:cNvSpPr txBox="1"/>
            <p:nvPr/>
          </p:nvSpPr>
          <p:spPr>
            <a:xfrm>
              <a:off x="3240891" y="513850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87" name="テキスト ボックス 486"/>
            <p:cNvSpPr txBox="1"/>
            <p:nvPr/>
          </p:nvSpPr>
          <p:spPr>
            <a:xfrm>
              <a:off x="3211930" y="549854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88" name="テキスト ボックス 487"/>
            <p:cNvSpPr txBox="1"/>
            <p:nvPr/>
          </p:nvSpPr>
          <p:spPr>
            <a:xfrm>
              <a:off x="1902305" y="6107750"/>
              <a:ext cx="661553"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489" name="テキスト ボックス 488"/>
            <p:cNvSpPr txBox="1"/>
            <p:nvPr/>
          </p:nvSpPr>
          <p:spPr>
            <a:xfrm>
              <a:off x="1797601" y="3675495"/>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cxnSp>
          <p:nvCxnSpPr>
            <p:cNvPr id="490" name="直線コネクタ 489"/>
            <p:cNvCxnSpPr/>
            <p:nvPr/>
          </p:nvCxnSpPr>
          <p:spPr>
            <a:xfrm flipH="1">
              <a:off x="1378361" y="3133053"/>
              <a:ext cx="3339045" cy="0"/>
            </a:xfrm>
            <a:prstGeom prst="line">
              <a:avLst/>
            </a:prstGeom>
          </p:spPr>
          <p:style>
            <a:lnRef idx="2">
              <a:schemeClr val="dk1"/>
            </a:lnRef>
            <a:fillRef idx="1">
              <a:schemeClr val="lt1"/>
            </a:fillRef>
            <a:effectRef idx="0">
              <a:schemeClr val="dk1"/>
            </a:effectRef>
            <a:fontRef idx="minor">
              <a:schemeClr val="dk1"/>
            </a:fontRef>
          </p:style>
        </p:cxnSp>
        <p:sp>
          <p:nvSpPr>
            <p:cNvPr id="491" name="テキスト ボックス 490"/>
            <p:cNvSpPr txBox="1"/>
            <p:nvPr/>
          </p:nvSpPr>
          <p:spPr>
            <a:xfrm>
              <a:off x="2154879" y="5430890"/>
              <a:ext cx="546738" cy="338554"/>
            </a:xfrm>
            <a:prstGeom prst="rect">
              <a:avLst/>
            </a:prstGeom>
            <a:noFill/>
          </p:spPr>
          <p:txBody>
            <a:bodyPr wrap="square" rtlCol="0">
              <a:spAutoFit/>
            </a:bodyPr>
            <a:lstStyle/>
            <a:p>
              <a:r>
                <a:rPr lang="en-US" altLang="ja-JP" sz="1600" dirty="0" smtClean="0">
                  <a:solidFill>
                    <a:srgbClr val="FF0000"/>
                  </a:solidFill>
                </a:rPr>
                <a:t>1V</a:t>
              </a:r>
              <a:endParaRPr lang="ja-JP" altLang="ja-JP" sz="1600" dirty="0">
                <a:solidFill>
                  <a:srgbClr val="FF0000"/>
                </a:solidFill>
              </a:endParaRPr>
            </a:p>
          </p:txBody>
        </p:sp>
        <p:sp>
          <p:nvSpPr>
            <p:cNvPr id="492" name="テキスト ボックス 491"/>
            <p:cNvSpPr txBox="1"/>
            <p:nvPr/>
          </p:nvSpPr>
          <p:spPr>
            <a:xfrm>
              <a:off x="1590463" y="4868526"/>
              <a:ext cx="741030" cy="338554"/>
            </a:xfrm>
            <a:prstGeom prst="rect">
              <a:avLst/>
            </a:prstGeom>
            <a:noFill/>
          </p:spPr>
          <p:txBody>
            <a:bodyPr wrap="square" rtlCol="0">
              <a:spAutoFit/>
            </a:bodyPr>
            <a:lstStyle/>
            <a:p>
              <a:r>
                <a:rPr lang="en-US" altLang="ja-JP" sz="1600" dirty="0" smtClean="0">
                  <a:solidFill>
                    <a:srgbClr val="FF0000"/>
                  </a:solidFill>
                </a:rPr>
                <a:t>1.</a:t>
              </a:r>
              <a:r>
                <a:rPr lang="en-US" altLang="ja-JP" sz="1600" dirty="0">
                  <a:solidFill>
                    <a:srgbClr val="FF0000"/>
                  </a:solidFill>
                </a:rPr>
                <a:t>7</a:t>
              </a:r>
              <a:r>
                <a:rPr lang="en-US" altLang="ja-JP" sz="1600" dirty="0" smtClean="0">
                  <a:solidFill>
                    <a:srgbClr val="FF0000"/>
                  </a:solidFill>
                </a:rPr>
                <a:t>V</a:t>
              </a:r>
              <a:endParaRPr lang="ja-JP" altLang="ja-JP" sz="1600" dirty="0">
                <a:solidFill>
                  <a:srgbClr val="FF0000"/>
                </a:solidFill>
              </a:endParaRPr>
            </a:p>
          </p:txBody>
        </p:sp>
        <p:sp>
          <p:nvSpPr>
            <p:cNvPr id="493" name="テキスト ボックス 492"/>
            <p:cNvSpPr txBox="1"/>
            <p:nvPr/>
          </p:nvSpPr>
          <p:spPr>
            <a:xfrm>
              <a:off x="1529959" y="4544095"/>
              <a:ext cx="63222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0μA</a:t>
              </a:r>
              <a:endParaRPr lang="ja-JP" altLang="ja-JP" sz="1600" dirty="0">
                <a:solidFill>
                  <a:srgbClr val="FF0000"/>
                </a:solidFill>
              </a:endParaRPr>
            </a:p>
          </p:txBody>
        </p:sp>
        <p:sp>
          <p:nvSpPr>
            <p:cNvPr id="494" name="テキスト ボックス 493"/>
            <p:cNvSpPr txBox="1"/>
            <p:nvPr/>
          </p:nvSpPr>
          <p:spPr>
            <a:xfrm>
              <a:off x="706151" y="6101277"/>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495" name="テキスト ボックス 494"/>
            <p:cNvSpPr txBox="1"/>
            <p:nvPr/>
          </p:nvSpPr>
          <p:spPr>
            <a:xfrm>
              <a:off x="500693" y="3686862"/>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258" name="テキスト ボックス 257"/>
            <p:cNvSpPr txBox="1"/>
            <p:nvPr/>
          </p:nvSpPr>
          <p:spPr>
            <a:xfrm>
              <a:off x="4738763" y="406386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296" name="円/楕円 295"/>
            <p:cNvSpPr/>
            <p:nvPr/>
          </p:nvSpPr>
          <p:spPr>
            <a:xfrm>
              <a:off x="3662703" y="59703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36" name="円/楕円 535"/>
            <p:cNvSpPr/>
            <p:nvPr/>
          </p:nvSpPr>
          <p:spPr>
            <a:xfrm>
              <a:off x="3682194" y="454409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59" name="テキスト ボックス 258"/>
          <p:cNvSpPr txBox="1"/>
          <p:nvPr/>
        </p:nvSpPr>
        <p:spPr>
          <a:xfrm>
            <a:off x="6790767" y="1452952"/>
            <a:ext cx="661553" cy="338554"/>
          </a:xfrm>
          <a:prstGeom prst="rect">
            <a:avLst/>
          </a:prstGeom>
          <a:noFill/>
        </p:spPr>
        <p:txBody>
          <a:bodyPr wrap="square" rtlCol="0">
            <a:spAutoFit/>
          </a:bodyPr>
          <a:lstStyle/>
          <a:p>
            <a:r>
              <a:rPr lang="en-US" altLang="ja-JP" sz="1600" dirty="0">
                <a:solidFill>
                  <a:srgbClr val="FF0000"/>
                </a:solidFill>
              </a:rPr>
              <a:t>8</a:t>
            </a:r>
            <a:r>
              <a:rPr lang="en-US" altLang="ja-JP" sz="1600" dirty="0" smtClean="0">
                <a:solidFill>
                  <a:srgbClr val="FF0000"/>
                </a:solidFill>
              </a:rPr>
              <a:t>V</a:t>
            </a:r>
            <a:endParaRPr lang="ja-JP" altLang="ja-JP" sz="1600" dirty="0">
              <a:solidFill>
                <a:srgbClr val="FF0000"/>
              </a:solidFill>
            </a:endParaRPr>
          </a:p>
        </p:txBody>
      </p:sp>
    </p:spTree>
    <p:extLst>
      <p:ext uri="{BB962C8B-B14F-4D97-AF65-F5344CB8AC3E}">
        <p14:creationId xmlns:p14="http://schemas.microsoft.com/office/powerpoint/2010/main" val="9732033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847666" y="116632"/>
            <a:ext cx="4677603" cy="3691408"/>
            <a:chOff x="5691215" y="3122278"/>
            <a:chExt cx="4677603" cy="3691408"/>
          </a:xfrm>
        </p:grpSpPr>
        <p:sp>
          <p:nvSpPr>
            <p:cNvPr id="260" name="Line 4"/>
            <p:cNvSpPr>
              <a:spLocks noChangeShapeType="1"/>
            </p:cNvSpPr>
            <p:nvPr/>
          </p:nvSpPr>
          <p:spPr bwMode="auto">
            <a:xfrm>
              <a:off x="8226416" y="5262577"/>
              <a:ext cx="0" cy="14708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Line 5"/>
            <p:cNvSpPr>
              <a:spLocks noChangeShapeType="1"/>
            </p:cNvSpPr>
            <p:nvPr/>
          </p:nvSpPr>
          <p:spPr bwMode="auto">
            <a:xfrm>
              <a:off x="7866480" y="446028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Line 6"/>
            <p:cNvSpPr>
              <a:spLocks noChangeShapeType="1"/>
            </p:cNvSpPr>
            <p:nvPr/>
          </p:nvSpPr>
          <p:spPr bwMode="auto">
            <a:xfrm>
              <a:off x="7866481" y="497585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Line 8"/>
            <p:cNvSpPr>
              <a:spLocks noChangeShapeType="1"/>
            </p:cNvSpPr>
            <p:nvPr/>
          </p:nvSpPr>
          <p:spPr bwMode="auto">
            <a:xfrm flipV="1">
              <a:off x="7870855" y="445148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4"/>
            <p:cNvSpPr>
              <a:spLocks noChangeShapeType="1"/>
            </p:cNvSpPr>
            <p:nvPr/>
          </p:nvSpPr>
          <p:spPr bwMode="auto">
            <a:xfrm>
              <a:off x="8222144" y="313305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7" name="直線コネクタ 266"/>
            <p:cNvCxnSpPr/>
            <p:nvPr/>
          </p:nvCxnSpPr>
          <p:spPr>
            <a:xfrm>
              <a:off x="10353482" y="3122278"/>
              <a:ext cx="0" cy="3607273"/>
            </a:xfrm>
            <a:prstGeom prst="line">
              <a:avLst/>
            </a:prstGeom>
          </p:spPr>
          <p:style>
            <a:lnRef idx="2">
              <a:schemeClr val="dk1"/>
            </a:lnRef>
            <a:fillRef idx="1">
              <a:schemeClr val="lt1"/>
            </a:fillRef>
            <a:effectRef idx="0">
              <a:schemeClr val="dk1"/>
            </a:effectRef>
            <a:fontRef idx="minor">
              <a:schemeClr val="dk1"/>
            </a:fontRef>
          </p:style>
        </p:cxnSp>
        <p:cxnSp>
          <p:nvCxnSpPr>
            <p:cNvPr id="271" name="直線コネクタ 270"/>
            <p:cNvCxnSpPr>
              <a:endCxn id="305" idx="1"/>
            </p:cNvCxnSpPr>
            <p:nvPr/>
          </p:nvCxnSpPr>
          <p:spPr>
            <a:xfrm flipH="1">
              <a:off x="7027233" y="6733452"/>
              <a:ext cx="3330602" cy="0"/>
            </a:xfrm>
            <a:prstGeom prst="line">
              <a:avLst/>
            </a:prstGeom>
          </p:spPr>
          <p:style>
            <a:lnRef idx="2">
              <a:schemeClr val="dk1"/>
            </a:lnRef>
            <a:fillRef idx="1">
              <a:schemeClr val="lt1"/>
            </a:fillRef>
            <a:effectRef idx="0">
              <a:schemeClr val="dk1"/>
            </a:effectRef>
            <a:fontRef idx="minor">
              <a:schemeClr val="dk1"/>
            </a:fontRef>
          </p:style>
        </p:cxnSp>
        <p:grpSp>
          <p:nvGrpSpPr>
            <p:cNvPr id="272" name="グループ化 271"/>
            <p:cNvGrpSpPr/>
            <p:nvPr/>
          </p:nvGrpSpPr>
          <p:grpSpPr>
            <a:xfrm>
              <a:off x="8113193" y="3369518"/>
              <a:ext cx="225618" cy="677030"/>
              <a:chOff x="539552" y="3429001"/>
              <a:chExt cx="299722" cy="899401"/>
            </a:xfrm>
          </p:grpSpPr>
          <p:sp>
            <p:nvSpPr>
              <p:cNvPr id="273"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0" name="Line 4"/>
            <p:cNvSpPr>
              <a:spLocks noChangeShapeType="1"/>
            </p:cNvSpPr>
            <p:nvPr/>
          </p:nvSpPr>
          <p:spPr bwMode="auto">
            <a:xfrm>
              <a:off x="8224099" y="404654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テキスト ボックス 280"/>
            <p:cNvSpPr txBox="1"/>
            <p:nvPr/>
          </p:nvSpPr>
          <p:spPr>
            <a:xfrm>
              <a:off x="7657699"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82" name="直線コネクタ 281"/>
            <p:cNvCxnSpPr/>
            <p:nvPr/>
          </p:nvCxnSpPr>
          <p:spPr>
            <a:xfrm flipH="1">
              <a:off x="7023062" y="488264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283" name="直線コネクタ 282"/>
            <p:cNvCxnSpPr>
              <a:endCxn id="284" idx="0"/>
            </p:cNvCxnSpPr>
            <p:nvPr/>
          </p:nvCxnSpPr>
          <p:spPr>
            <a:xfrm flipH="1">
              <a:off x="7018790" y="3133053"/>
              <a:ext cx="3350028" cy="0"/>
            </a:xfrm>
            <a:prstGeom prst="line">
              <a:avLst/>
            </a:prstGeom>
          </p:spPr>
          <p:style>
            <a:lnRef idx="2">
              <a:schemeClr val="dk1"/>
            </a:lnRef>
            <a:fillRef idx="1">
              <a:schemeClr val="lt1"/>
            </a:fillRef>
            <a:effectRef idx="0">
              <a:schemeClr val="dk1"/>
            </a:effectRef>
            <a:fontRef idx="minor">
              <a:schemeClr val="dk1"/>
            </a:fontRef>
          </p:style>
        </p:cxnSp>
        <p:sp>
          <p:nvSpPr>
            <p:cNvPr id="284" name="Line 4"/>
            <p:cNvSpPr>
              <a:spLocks noChangeShapeType="1"/>
            </p:cNvSpPr>
            <p:nvPr/>
          </p:nvSpPr>
          <p:spPr bwMode="auto">
            <a:xfrm>
              <a:off x="7018790" y="313305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85" name="グループ化 284"/>
            <p:cNvGrpSpPr/>
            <p:nvPr/>
          </p:nvGrpSpPr>
          <p:grpSpPr>
            <a:xfrm>
              <a:off x="6909839" y="3369518"/>
              <a:ext cx="225618" cy="677030"/>
              <a:chOff x="539552" y="3429001"/>
              <a:chExt cx="299722" cy="899401"/>
            </a:xfrm>
          </p:grpSpPr>
          <p:sp>
            <p:nvSpPr>
              <p:cNvPr id="28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93" name="Line 4"/>
            <p:cNvSpPr>
              <a:spLocks noChangeShapeType="1"/>
            </p:cNvSpPr>
            <p:nvPr/>
          </p:nvSpPr>
          <p:spPr bwMode="auto">
            <a:xfrm>
              <a:off x="7020745" y="404654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テキスト ボックス 293"/>
            <p:cNvSpPr txBox="1"/>
            <p:nvPr/>
          </p:nvSpPr>
          <p:spPr>
            <a:xfrm>
              <a:off x="6454345"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3" name="テキスト ボックス 302"/>
            <p:cNvSpPr txBox="1"/>
            <p:nvPr/>
          </p:nvSpPr>
          <p:spPr>
            <a:xfrm>
              <a:off x="7657699" y="575577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5" name="Line 4"/>
            <p:cNvSpPr>
              <a:spLocks noChangeShapeType="1"/>
            </p:cNvSpPr>
            <p:nvPr/>
          </p:nvSpPr>
          <p:spPr bwMode="auto">
            <a:xfrm>
              <a:off x="7027232" y="647437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6" name="グループ化 305"/>
            <p:cNvGrpSpPr/>
            <p:nvPr/>
          </p:nvGrpSpPr>
          <p:grpSpPr>
            <a:xfrm>
              <a:off x="6914009" y="5797347"/>
              <a:ext cx="225618" cy="677030"/>
              <a:chOff x="539552" y="3429001"/>
              <a:chExt cx="299722" cy="899401"/>
            </a:xfrm>
          </p:grpSpPr>
          <p:sp>
            <p:nvSpPr>
              <p:cNvPr id="30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4" name="テキスト ボックス 313"/>
            <p:cNvSpPr txBox="1"/>
            <p:nvPr/>
          </p:nvSpPr>
          <p:spPr>
            <a:xfrm>
              <a:off x="6458515" y="575577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15" name="Line 4"/>
            <p:cNvSpPr>
              <a:spLocks noChangeShapeType="1"/>
            </p:cNvSpPr>
            <p:nvPr/>
          </p:nvSpPr>
          <p:spPr bwMode="auto">
            <a:xfrm>
              <a:off x="7024915" y="4882649"/>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円/楕円 315"/>
            <p:cNvSpPr/>
            <p:nvPr/>
          </p:nvSpPr>
          <p:spPr>
            <a:xfrm>
              <a:off x="5748981" y="480260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9" name="直線コネクタ 318"/>
            <p:cNvCxnSpPr>
              <a:endCxn id="316" idx="6"/>
            </p:cNvCxnSpPr>
            <p:nvPr/>
          </p:nvCxnSpPr>
          <p:spPr>
            <a:xfrm flipH="1">
              <a:off x="5892997" y="4876417"/>
              <a:ext cx="1122298" cy="1485"/>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21" name="直線コネクタ 320"/>
            <p:cNvCxnSpPr/>
            <p:nvPr/>
          </p:nvCxnSpPr>
          <p:spPr>
            <a:xfrm flipH="1">
              <a:off x="5834292" y="6738387"/>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322" name="円/楕円 321"/>
            <p:cNvSpPr/>
            <p:nvPr/>
          </p:nvSpPr>
          <p:spPr>
            <a:xfrm>
              <a:off x="5748981" y="66630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3" name="Line 6"/>
            <p:cNvSpPr>
              <a:spLocks noChangeShapeType="1"/>
            </p:cNvSpPr>
            <p:nvPr/>
          </p:nvSpPr>
          <p:spPr bwMode="auto">
            <a:xfrm rot="10800000">
              <a:off x="5815177" y="505897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テキスト ボックス 323"/>
            <p:cNvSpPr txBox="1"/>
            <p:nvPr/>
          </p:nvSpPr>
          <p:spPr>
            <a:xfrm>
              <a:off x="5691215" y="564116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344" name="直線コネクタ 343"/>
            <p:cNvCxnSpPr/>
            <p:nvPr/>
          </p:nvCxnSpPr>
          <p:spPr>
            <a:xfrm flipH="1">
              <a:off x="8240356" y="4249447"/>
              <a:ext cx="1147680" cy="0"/>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389" name="Line 4"/>
            <p:cNvSpPr>
              <a:spLocks noChangeShapeType="1"/>
            </p:cNvSpPr>
            <p:nvPr/>
          </p:nvSpPr>
          <p:spPr bwMode="auto">
            <a:xfrm>
              <a:off x="9387622" y="567151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Line 4"/>
            <p:cNvSpPr>
              <a:spLocks noChangeShapeType="1"/>
            </p:cNvSpPr>
            <p:nvPr/>
          </p:nvSpPr>
          <p:spPr bwMode="auto">
            <a:xfrm>
              <a:off x="9387622" y="424902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91" name="グループ化 390"/>
            <p:cNvGrpSpPr/>
            <p:nvPr/>
          </p:nvGrpSpPr>
          <p:grpSpPr>
            <a:xfrm>
              <a:off x="9274813" y="4994486"/>
              <a:ext cx="225618" cy="677030"/>
              <a:chOff x="539552" y="3429001"/>
              <a:chExt cx="299722" cy="899401"/>
            </a:xfrm>
          </p:grpSpPr>
          <p:sp>
            <p:nvSpPr>
              <p:cNvPr id="39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96" name="テキスト ボックス 495"/>
            <p:cNvSpPr txBox="1"/>
            <p:nvPr/>
          </p:nvSpPr>
          <p:spPr>
            <a:xfrm>
              <a:off x="8881320" y="513850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97" name="テキスト ボックス 496"/>
            <p:cNvSpPr txBox="1"/>
            <p:nvPr/>
          </p:nvSpPr>
          <p:spPr>
            <a:xfrm>
              <a:off x="8852359" y="549854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98" name="テキスト ボックス 497"/>
            <p:cNvSpPr txBox="1"/>
            <p:nvPr/>
          </p:nvSpPr>
          <p:spPr>
            <a:xfrm>
              <a:off x="7542734" y="6107750"/>
              <a:ext cx="661553"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499" name="テキスト ボックス 498"/>
            <p:cNvSpPr txBox="1"/>
            <p:nvPr/>
          </p:nvSpPr>
          <p:spPr>
            <a:xfrm>
              <a:off x="7438030" y="3675495"/>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cxnSp>
          <p:nvCxnSpPr>
            <p:cNvPr id="500" name="直線コネクタ 499"/>
            <p:cNvCxnSpPr/>
            <p:nvPr/>
          </p:nvCxnSpPr>
          <p:spPr>
            <a:xfrm flipH="1">
              <a:off x="7018790" y="3133053"/>
              <a:ext cx="3339045" cy="0"/>
            </a:xfrm>
            <a:prstGeom prst="line">
              <a:avLst/>
            </a:prstGeom>
          </p:spPr>
          <p:style>
            <a:lnRef idx="2">
              <a:schemeClr val="dk1"/>
            </a:lnRef>
            <a:fillRef idx="1">
              <a:schemeClr val="lt1"/>
            </a:fillRef>
            <a:effectRef idx="0">
              <a:schemeClr val="dk1"/>
            </a:effectRef>
            <a:fontRef idx="minor">
              <a:schemeClr val="dk1"/>
            </a:fontRef>
          </p:style>
        </p:cxnSp>
        <p:sp>
          <p:nvSpPr>
            <p:cNvPr id="501" name="テキスト ボックス 500"/>
            <p:cNvSpPr txBox="1"/>
            <p:nvPr/>
          </p:nvSpPr>
          <p:spPr>
            <a:xfrm>
              <a:off x="7795308" y="5430890"/>
              <a:ext cx="546738" cy="338554"/>
            </a:xfrm>
            <a:prstGeom prst="rect">
              <a:avLst/>
            </a:prstGeom>
            <a:noFill/>
          </p:spPr>
          <p:txBody>
            <a:bodyPr wrap="square" rtlCol="0">
              <a:spAutoFit/>
            </a:bodyPr>
            <a:lstStyle/>
            <a:p>
              <a:r>
                <a:rPr lang="en-US" altLang="ja-JP" sz="1600" dirty="0" smtClean="0">
                  <a:solidFill>
                    <a:srgbClr val="FF0000"/>
                  </a:solidFill>
                </a:rPr>
                <a:t>1V</a:t>
              </a:r>
              <a:endParaRPr lang="ja-JP" altLang="ja-JP" sz="1600" dirty="0">
                <a:solidFill>
                  <a:srgbClr val="FF0000"/>
                </a:solidFill>
              </a:endParaRPr>
            </a:p>
          </p:txBody>
        </p:sp>
        <p:sp>
          <p:nvSpPr>
            <p:cNvPr id="502" name="テキスト ボックス 501"/>
            <p:cNvSpPr txBox="1"/>
            <p:nvPr/>
          </p:nvSpPr>
          <p:spPr>
            <a:xfrm>
              <a:off x="7230892" y="4868526"/>
              <a:ext cx="741030" cy="338554"/>
            </a:xfrm>
            <a:prstGeom prst="rect">
              <a:avLst/>
            </a:prstGeom>
            <a:noFill/>
          </p:spPr>
          <p:txBody>
            <a:bodyPr wrap="square" rtlCol="0">
              <a:spAutoFit/>
            </a:bodyPr>
            <a:lstStyle/>
            <a:p>
              <a:r>
                <a:rPr lang="en-US" altLang="ja-JP" sz="1600" dirty="0" smtClean="0">
                  <a:solidFill>
                    <a:srgbClr val="FF0000"/>
                  </a:solidFill>
                </a:rPr>
                <a:t>1.</a:t>
              </a:r>
              <a:r>
                <a:rPr lang="en-US" altLang="ja-JP" sz="1600" dirty="0">
                  <a:solidFill>
                    <a:srgbClr val="FF0000"/>
                  </a:solidFill>
                </a:rPr>
                <a:t>7</a:t>
              </a:r>
              <a:r>
                <a:rPr lang="en-US" altLang="ja-JP" sz="1600" dirty="0" smtClean="0">
                  <a:solidFill>
                    <a:srgbClr val="FF0000"/>
                  </a:solidFill>
                </a:rPr>
                <a:t>V</a:t>
              </a:r>
              <a:endParaRPr lang="ja-JP" altLang="ja-JP" sz="1600" dirty="0">
                <a:solidFill>
                  <a:srgbClr val="FF0000"/>
                </a:solidFill>
              </a:endParaRPr>
            </a:p>
          </p:txBody>
        </p:sp>
        <p:sp>
          <p:nvSpPr>
            <p:cNvPr id="503" name="テキスト ボックス 502"/>
            <p:cNvSpPr txBox="1"/>
            <p:nvPr/>
          </p:nvSpPr>
          <p:spPr>
            <a:xfrm>
              <a:off x="7170388" y="4544095"/>
              <a:ext cx="63222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0μA</a:t>
              </a:r>
              <a:endParaRPr lang="ja-JP" altLang="ja-JP" sz="1600" dirty="0">
                <a:solidFill>
                  <a:srgbClr val="FF0000"/>
                </a:solidFill>
              </a:endParaRPr>
            </a:p>
          </p:txBody>
        </p:sp>
        <p:sp>
          <p:nvSpPr>
            <p:cNvPr id="504" name="テキスト ボックス 503"/>
            <p:cNvSpPr txBox="1"/>
            <p:nvPr/>
          </p:nvSpPr>
          <p:spPr>
            <a:xfrm>
              <a:off x="6346580" y="6101277"/>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505" name="テキスト ボックス 504"/>
            <p:cNvSpPr txBox="1"/>
            <p:nvPr/>
          </p:nvSpPr>
          <p:spPr>
            <a:xfrm>
              <a:off x="6141122" y="3686862"/>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grpSp>
      <p:sp>
        <p:nvSpPr>
          <p:cNvPr id="296" name="円/楕円 295"/>
          <p:cNvSpPr/>
          <p:nvPr/>
        </p:nvSpPr>
        <p:spPr>
          <a:xfrm>
            <a:off x="5465820" y="297394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7" name="円/楕円 296"/>
          <p:cNvSpPr/>
          <p:nvPr/>
        </p:nvSpPr>
        <p:spPr>
          <a:xfrm>
            <a:off x="5476258" y="154766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8" name="Line 6"/>
          <p:cNvSpPr>
            <a:spLocks noChangeShapeType="1"/>
          </p:cNvSpPr>
          <p:nvPr/>
        </p:nvSpPr>
        <p:spPr bwMode="auto">
          <a:xfrm rot="10800000">
            <a:off x="5917176" y="1679137"/>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テキスト ボックス 298"/>
          <p:cNvSpPr txBox="1"/>
          <p:nvPr/>
        </p:nvSpPr>
        <p:spPr>
          <a:xfrm>
            <a:off x="5727045" y="221723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2969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847666" y="127249"/>
            <a:ext cx="4677603" cy="3691408"/>
            <a:chOff x="5691215" y="3122278"/>
            <a:chExt cx="4677603" cy="3691408"/>
          </a:xfrm>
        </p:grpSpPr>
        <p:sp>
          <p:nvSpPr>
            <p:cNvPr id="260" name="Line 4"/>
            <p:cNvSpPr>
              <a:spLocks noChangeShapeType="1"/>
            </p:cNvSpPr>
            <p:nvPr/>
          </p:nvSpPr>
          <p:spPr bwMode="auto">
            <a:xfrm>
              <a:off x="8226416" y="5262577"/>
              <a:ext cx="0" cy="14708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Line 5"/>
            <p:cNvSpPr>
              <a:spLocks noChangeShapeType="1"/>
            </p:cNvSpPr>
            <p:nvPr/>
          </p:nvSpPr>
          <p:spPr bwMode="auto">
            <a:xfrm>
              <a:off x="7866480" y="446028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Line 6"/>
            <p:cNvSpPr>
              <a:spLocks noChangeShapeType="1"/>
            </p:cNvSpPr>
            <p:nvPr/>
          </p:nvSpPr>
          <p:spPr bwMode="auto">
            <a:xfrm>
              <a:off x="7866481" y="497585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Line 8"/>
            <p:cNvSpPr>
              <a:spLocks noChangeShapeType="1"/>
            </p:cNvSpPr>
            <p:nvPr/>
          </p:nvSpPr>
          <p:spPr bwMode="auto">
            <a:xfrm flipV="1">
              <a:off x="7870855" y="445148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4"/>
            <p:cNvSpPr>
              <a:spLocks noChangeShapeType="1"/>
            </p:cNvSpPr>
            <p:nvPr/>
          </p:nvSpPr>
          <p:spPr bwMode="auto">
            <a:xfrm>
              <a:off x="8222144" y="313305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7" name="直線コネクタ 266"/>
            <p:cNvCxnSpPr/>
            <p:nvPr/>
          </p:nvCxnSpPr>
          <p:spPr>
            <a:xfrm>
              <a:off x="10353482" y="3122278"/>
              <a:ext cx="0" cy="3607273"/>
            </a:xfrm>
            <a:prstGeom prst="line">
              <a:avLst/>
            </a:prstGeom>
          </p:spPr>
          <p:style>
            <a:lnRef idx="2">
              <a:schemeClr val="dk1"/>
            </a:lnRef>
            <a:fillRef idx="1">
              <a:schemeClr val="lt1"/>
            </a:fillRef>
            <a:effectRef idx="0">
              <a:schemeClr val="dk1"/>
            </a:effectRef>
            <a:fontRef idx="minor">
              <a:schemeClr val="dk1"/>
            </a:fontRef>
          </p:style>
        </p:cxnSp>
        <p:cxnSp>
          <p:nvCxnSpPr>
            <p:cNvPr id="271" name="直線コネクタ 270"/>
            <p:cNvCxnSpPr>
              <a:endCxn id="305" idx="1"/>
            </p:cNvCxnSpPr>
            <p:nvPr/>
          </p:nvCxnSpPr>
          <p:spPr>
            <a:xfrm flipH="1">
              <a:off x="7027233" y="6733452"/>
              <a:ext cx="3330602" cy="0"/>
            </a:xfrm>
            <a:prstGeom prst="line">
              <a:avLst/>
            </a:prstGeom>
          </p:spPr>
          <p:style>
            <a:lnRef idx="2">
              <a:schemeClr val="dk1"/>
            </a:lnRef>
            <a:fillRef idx="1">
              <a:schemeClr val="lt1"/>
            </a:fillRef>
            <a:effectRef idx="0">
              <a:schemeClr val="dk1"/>
            </a:effectRef>
            <a:fontRef idx="minor">
              <a:schemeClr val="dk1"/>
            </a:fontRef>
          </p:style>
        </p:cxnSp>
        <p:grpSp>
          <p:nvGrpSpPr>
            <p:cNvPr id="272" name="グループ化 271"/>
            <p:cNvGrpSpPr/>
            <p:nvPr/>
          </p:nvGrpSpPr>
          <p:grpSpPr>
            <a:xfrm>
              <a:off x="8113193" y="3369518"/>
              <a:ext cx="225618" cy="677030"/>
              <a:chOff x="539552" y="3429001"/>
              <a:chExt cx="299722" cy="899401"/>
            </a:xfrm>
          </p:grpSpPr>
          <p:sp>
            <p:nvSpPr>
              <p:cNvPr id="273"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0" name="Line 4"/>
            <p:cNvSpPr>
              <a:spLocks noChangeShapeType="1"/>
            </p:cNvSpPr>
            <p:nvPr/>
          </p:nvSpPr>
          <p:spPr bwMode="auto">
            <a:xfrm>
              <a:off x="8224099" y="404654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テキスト ボックス 280"/>
            <p:cNvSpPr txBox="1"/>
            <p:nvPr/>
          </p:nvSpPr>
          <p:spPr>
            <a:xfrm>
              <a:off x="7657699"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82" name="直線コネクタ 281"/>
            <p:cNvCxnSpPr/>
            <p:nvPr/>
          </p:nvCxnSpPr>
          <p:spPr>
            <a:xfrm flipH="1">
              <a:off x="7023062" y="488264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283" name="直線コネクタ 282"/>
            <p:cNvCxnSpPr>
              <a:endCxn id="284" idx="0"/>
            </p:cNvCxnSpPr>
            <p:nvPr/>
          </p:nvCxnSpPr>
          <p:spPr>
            <a:xfrm flipH="1">
              <a:off x="7018790" y="3133053"/>
              <a:ext cx="3350028" cy="0"/>
            </a:xfrm>
            <a:prstGeom prst="line">
              <a:avLst/>
            </a:prstGeom>
          </p:spPr>
          <p:style>
            <a:lnRef idx="2">
              <a:schemeClr val="dk1"/>
            </a:lnRef>
            <a:fillRef idx="1">
              <a:schemeClr val="lt1"/>
            </a:fillRef>
            <a:effectRef idx="0">
              <a:schemeClr val="dk1"/>
            </a:effectRef>
            <a:fontRef idx="minor">
              <a:schemeClr val="dk1"/>
            </a:fontRef>
          </p:style>
        </p:cxnSp>
        <p:sp>
          <p:nvSpPr>
            <p:cNvPr id="284" name="Line 4"/>
            <p:cNvSpPr>
              <a:spLocks noChangeShapeType="1"/>
            </p:cNvSpPr>
            <p:nvPr/>
          </p:nvSpPr>
          <p:spPr bwMode="auto">
            <a:xfrm>
              <a:off x="7018790" y="313305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85" name="グループ化 284"/>
            <p:cNvGrpSpPr/>
            <p:nvPr/>
          </p:nvGrpSpPr>
          <p:grpSpPr>
            <a:xfrm>
              <a:off x="6909839" y="3369518"/>
              <a:ext cx="225618" cy="677030"/>
              <a:chOff x="539552" y="3429001"/>
              <a:chExt cx="299722" cy="899401"/>
            </a:xfrm>
          </p:grpSpPr>
          <p:sp>
            <p:nvSpPr>
              <p:cNvPr id="28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93" name="Line 4"/>
            <p:cNvSpPr>
              <a:spLocks noChangeShapeType="1"/>
            </p:cNvSpPr>
            <p:nvPr/>
          </p:nvSpPr>
          <p:spPr bwMode="auto">
            <a:xfrm>
              <a:off x="7020745" y="404654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テキスト ボックス 293"/>
            <p:cNvSpPr txBox="1"/>
            <p:nvPr/>
          </p:nvSpPr>
          <p:spPr>
            <a:xfrm>
              <a:off x="6454345"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3" name="テキスト ボックス 302"/>
            <p:cNvSpPr txBox="1"/>
            <p:nvPr/>
          </p:nvSpPr>
          <p:spPr>
            <a:xfrm>
              <a:off x="7657699" y="575577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5" name="Line 4"/>
            <p:cNvSpPr>
              <a:spLocks noChangeShapeType="1"/>
            </p:cNvSpPr>
            <p:nvPr/>
          </p:nvSpPr>
          <p:spPr bwMode="auto">
            <a:xfrm>
              <a:off x="7027232" y="647437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6" name="グループ化 305"/>
            <p:cNvGrpSpPr/>
            <p:nvPr/>
          </p:nvGrpSpPr>
          <p:grpSpPr>
            <a:xfrm>
              <a:off x="6914009" y="5797347"/>
              <a:ext cx="225618" cy="677030"/>
              <a:chOff x="539552" y="3429001"/>
              <a:chExt cx="299722" cy="899401"/>
            </a:xfrm>
          </p:grpSpPr>
          <p:sp>
            <p:nvSpPr>
              <p:cNvPr id="30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4" name="テキスト ボックス 313"/>
            <p:cNvSpPr txBox="1"/>
            <p:nvPr/>
          </p:nvSpPr>
          <p:spPr>
            <a:xfrm>
              <a:off x="6458515" y="575577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15" name="Line 4"/>
            <p:cNvSpPr>
              <a:spLocks noChangeShapeType="1"/>
            </p:cNvSpPr>
            <p:nvPr/>
          </p:nvSpPr>
          <p:spPr bwMode="auto">
            <a:xfrm>
              <a:off x="7024915" y="4882649"/>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円/楕円 315"/>
            <p:cNvSpPr/>
            <p:nvPr/>
          </p:nvSpPr>
          <p:spPr>
            <a:xfrm>
              <a:off x="5748981" y="480260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9" name="直線コネクタ 318"/>
            <p:cNvCxnSpPr>
              <a:endCxn id="316" idx="6"/>
            </p:cNvCxnSpPr>
            <p:nvPr/>
          </p:nvCxnSpPr>
          <p:spPr>
            <a:xfrm flipH="1">
              <a:off x="5892997" y="4876417"/>
              <a:ext cx="1122298" cy="1485"/>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21" name="直線コネクタ 320"/>
            <p:cNvCxnSpPr/>
            <p:nvPr/>
          </p:nvCxnSpPr>
          <p:spPr>
            <a:xfrm flipH="1">
              <a:off x="5834292" y="6738387"/>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322" name="円/楕円 321"/>
            <p:cNvSpPr/>
            <p:nvPr/>
          </p:nvSpPr>
          <p:spPr>
            <a:xfrm>
              <a:off x="5748981" y="66630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3" name="Line 6"/>
            <p:cNvSpPr>
              <a:spLocks noChangeShapeType="1"/>
            </p:cNvSpPr>
            <p:nvPr/>
          </p:nvSpPr>
          <p:spPr bwMode="auto">
            <a:xfrm rot="10800000">
              <a:off x="5815177" y="505897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テキスト ボックス 323"/>
            <p:cNvSpPr txBox="1"/>
            <p:nvPr/>
          </p:nvSpPr>
          <p:spPr>
            <a:xfrm>
              <a:off x="5691215" y="564116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344" name="直線コネクタ 343"/>
            <p:cNvCxnSpPr/>
            <p:nvPr/>
          </p:nvCxnSpPr>
          <p:spPr>
            <a:xfrm flipH="1">
              <a:off x="8240356" y="4249447"/>
              <a:ext cx="1147680" cy="0"/>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389" name="Line 4"/>
            <p:cNvSpPr>
              <a:spLocks noChangeShapeType="1"/>
            </p:cNvSpPr>
            <p:nvPr/>
          </p:nvSpPr>
          <p:spPr bwMode="auto">
            <a:xfrm>
              <a:off x="9387622" y="567151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Line 4"/>
            <p:cNvSpPr>
              <a:spLocks noChangeShapeType="1"/>
            </p:cNvSpPr>
            <p:nvPr/>
          </p:nvSpPr>
          <p:spPr bwMode="auto">
            <a:xfrm>
              <a:off x="9387622" y="424902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91" name="グループ化 390"/>
            <p:cNvGrpSpPr/>
            <p:nvPr/>
          </p:nvGrpSpPr>
          <p:grpSpPr>
            <a:xfrm>
              <a:off x="9274813" y="4994486"/>
              <a:ext cx="225618" cy="677030"/>
              <a:chOff x="539552" y="3429001"/>
              <a:chExt cx="299722" cy="899401"/>
            </a:xfrm>
          </p:grpSpPr>
          <p:sp>
            <p:nvSpPr>
              <p:cNvPr id="39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96" name="テキスト ボックス 495"/>
            <p:cNvSpPr txBox="1"/>
            <p:nvPr/>
          </p:nvSpPr>
          <p:spPr>
            <a:xfrm>
              <a:off x="8881320" y="513850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97" name="テキスト ボックス 496"/>
            <p:cNvSpPr txBox="1"/>
            <p:nvPr/>
          </p:nvSpPr>
          <p:spPr>
            <a:xfrm>
              <a:off x="8852359" y="549854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98" name="テキスト ボックス 497"/>
            <p:cNvSpPr txBox="1"/>
            <p:nvPr/>
          </p:nvSpPr>
          <p:spPr>
            <a:xfrm>
              <a:off x="7542734" y="6107750"/>
              <a:ext cx="661553"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499" name="テキスト ボックス 498"/>
            <p:cNvSpPr txBox="1"/>
            <p:nvPr/>
          </p:nvSpPr>
          <p:spPr>
            <a:xfrm>
              <a:off x="7438030" y="3675495"/>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cxnSp>
          <p:nvCxnSpPr>
            <p:cNvPr id="500" name="直線コネクタ 499"/>
            <p:cNvCxnSpPr/>
            <p:nvPr/>
          </p:nvCxnSpPr>
          <p:spPr>
            <a:xfrm flipH="1">
              <a:off x="7018790" y="3133053"/>
              <a:ext cx="3339045" cy="0"/>
            </a:xfrm>
            <a:prstGeom prst="line">
              <a:avLst/>
            </a:prstGeom>
          </p:spPr>
          <p:style>
            <a:lnRef idx="2">
              <a:schemeClr val="dk1"/>
            </a:lnRef>
            <a:fillRef idx="1">
              <a:schemeClr val="lt1"/>
            </a:fillRef>
            <a:effectRef idx="0">
              <a:schemeClr val="dk1"/>
            </a:effectRef>
            <a:fontRef idx="minor">
              <a:schemeClr val="dk1"/>
            </a:fontRef>
          </p:style>
        </p:cxnSp>
        <p:sp>
          <p:nvSpPr>
            <p:cNvPr id="501" name="テキスト ボックス 500"/>
            <p:cNvSpPr txBox="1"/>
            <p:nvPr/>
          </p:nvSpPr>
          <p:spPr>
            <a:xfrm>
              <a:off x="7795308" y="5430890"/>
              <a:ext cx="546738" cy="338554"/>
            </a:xfrm>
            <a:prstGeom prst="rect">
              <a:avLst/>
            </a:prstGeom>
            <a:noFill/>
          </p:spPr>
          <p:txBody>
            <a:bodyPr wrap="square" rtlCol="0">
              <a:spAutoFit/>
            </a:bodyPr>
            <a:lstStyle/>
            <a:p>
              <a:r>
                <a:rPr lang="en-US" altLang="ja-JP" sz="1600" dirty="0" smtClean="0">
                  <a:solidFill>
                    <a:srgbClr val="FF0000"/>
                  </a:solidFill>
                </a:rPr>
                <a:t>1V</a:t>
              </a:r>
              <a:endParaRPr lang="ja-JP" altLang="ja-JP" sz="1600" dirty="0">
                <a:solidFill>
                  <a:srgbClr val="FF0000"/>
                </a:solidFill>
              </a:endParaRPr>
            </a:p>
          </p:txBody>
        </p:sp>
        <p:sp>
          <p:nvSpPr>
            <p:cNvPr id="502" name="テキスト ボックス 501"/>
            <p:cNvSpPr txBox="1"/>
            <p:nvPr/>
          </p:nvSpPr>
          <p:spPr>
            <a:xfrm>
              <a:off x="7230892" y="4868526"/>
              <a:ext cx="741030" cy="338554"/>
            </a:xfrm>
            <a:prstGeom prst="rect">
              <a:avLst/>
            </a:prstGeom>
            <a:noFill/>
          </p:spPr>
          <p:txBody>
            <a:bodyPr wrap="square" rtlCol="0">
              <a:spAutoFit/>
            </a:bodyPr>
            <a:lstStyle/>
            <a:p>
              <a:r>
                <a:rPr lang="en-US" altLang="ja-JP" sz="1600" dirty="0" smtClean="0">
                  <a:solidFill>
                    <a:srgbClr val="FF0000"/>
                  </a:solidFill>
                </a:rPr>
                <a:t>1.</a:t>
              </a:r>
              <a:r>
                <a:rPr lang="en-US" altLang="ja-JP" sz="1600" dirty="0">
                  <a:solidFill>
                    <a:srgbClr val="FF0000"/>
                  </a:solidFill>
                </a:rPr>
                <a:t>7</a:t>
              </a:r>
              <a:r>
                <a:rPr lang="en-US" altLang="ja-JP" sz="1600" dirty="0" smtClean="0">
                  <a:solidFill>
                    <a:srgbClr val="FF0000"/>
                  </a:solidFill>
                </a:rPr>
                <a:t>V</a:t>
              </a:r>
              <a:endParaRPr lang="ja-JP" altLang="ja-JP" sz="1600" dirty="0">
                <a:solidFill>
                  <a:srgbClr val="FF0000"/>
                </a:solidFill>
              </a:endParaRPr>
            </a:p>
          </p:txBody>
        </p:sp>
        <p:sp>
          <p:nvSpPr>
            <p:cNvPr id="503" name="テキスト ボックス 502"/>
            <p:cNvSpPr txBox="1"/>
            <p:nvPr/>
          </p:nvSpPr>
          <p:spPr>
            <a:xfrm>
              <a:off x="7170388" y="4544095"/>
              <a:ext cx="63222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0μA</a:t>
              </a:r>
              <a:endParaRPr lang="ja-JP" altLang="ja-JP" sz="1600" dirty="0">
                <a:solidFill>
                  <a:srgbClr val="FF0000"/>
                </a:solidFill>
              </a:endParaRPr>
            </a:p>
          </p:txBody>
        </p:sp>
        <p:sp>
          <p:nvSpPr>
            <p:cNvPr id="504" name="テキスト ボックス 503"/>
            <p:cNvSpPr txBox="1"/>
            <p:nvPr/>
          </p:nvSpPr>
          <p:spPr>
            <a:xfrm>
              <a:off x="6346580" y="6101277"/>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505" name="テキスト ボックス 504"/>
            <p:cNvSpPr txBox="1"/>
            <p:nvPr/>
          </p:nvSpPr>
          <p:spPr>
            <a:xfrm>
              <a:off x="6141122" y="3686862"/>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grpSp>
      <p:sp>
        <p:nvSpPr>
          <p:cNvPr id="296" name="円/楕円 295"/>
          <p:cNvSpPr/>
          <p:nvPr/>
        </p:nvSpPr>
        <p:spPr>
          <a:xfrm>
            <a:off x="5465820" y="298456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7" name="円/楕円 296"/>
          <p:cNvSpPr/>
          <p:nvPr/>
        </p:nvSpPr>
        <p:spPr>
          <a:xfrm>
            <a:off x="5476258" y="155828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8" name="Line 6"/>
          <p:cNvSpPr>
            <a:spLocks noChangeShapeType="1"/>
          </p:cNvSpPr>
          <p:nvPr/>
        </p:nvSpPr>
        <p:spPr bwMode="auto">
          <a:xfrm rot="10800000">
            <a:off x="5917176" y="1689754"/>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テキスト ボックス 298"/>
          <p:cNvSpPr txBox="1"/>
          <p:nvPr/>
        </p:nvSpPr>
        <p:spPr>
          <a:xfrm>
            <a:off x="5727045" y="2227856"/>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50" name="Line 4"/>
          <p:cNvSpPr>
            <a:spLocks noChangeShapeType="1"/>
          </p:cNvSpPr>
          <p:nvPr/>
        </p:nvSpPr>
        <p:spPr bwMode="auto">
          <a:xfrm>
            <a:off x="4497355" y="5198485"/>
            <a:ext cx="0" cy="14708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5"/>
          <p:cNvSpPr>
            <a:spLocks noChangeShapeType="1"/>
          </p:cNvSpPr>
          <p:nvPr/>
        </p:nvSpPr>
        <p:spPr bwMode="auto">
          <a:xfrm>
            <a:off x="4137419"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6"/>
          <p:cNvSpPr>
            <a:spLocks noChangeShapeType="1"/>
          </p:cNvSpPr>
          <p:nvPr/>
        </p:nvSpPr>
        <p:spPr bwMode="auto">
          <a:xfrm>
            <a:off x="4137420"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8"/>
          <p:cNvSpPr>
            <a:spLocks noChangeShapeType="1"/>
          </p:cNvSpPr>
          <p:nvPr/>
        </p:nvSpPr>
        <p:spPr bwMode="auto">
          <a:xfrm flipV="1">
            <a:off x="4141794"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
          <p:cNvSpPr>
            <a:spLocks noChangeShapeType="1"/>
          </p:cNvSpPr>
          <p:nvPr/>
        </p:nvSpPr>
        <p:spPr bwMode="auto">
          <a:xfrm flipV="1">
            <a:off x="2923647" y="6108956"/>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5" name="直線コネクタ 154"/>
          <p:cNvCxnSpPr/>
          <p:nvPr/>
        </p:nvCxnSpPr>
        <p:spPr>
          <a:xfrm flipH="1">
            <a:off x="2169125" y="6669360"/>
            <a:ext cx="4011255" cy="0"/>
          </a:xfrm>
          <a:prstGeom prst="line">
            <a:avLst/>
          </a:prstGeom>
        </p:spPr>
        <p:style>
          <a:lnRef idx="2">
            <a:schemeClr val="dk1"/>
          </a:lnRef>
          <a:fillRef idx="1">
            <a:schemeClr val="lt1"/>
          </a:fillRef>
          <a:effectRef idx="0">
            <a:schemeClr val="dk1"/>
          </a:effectRef>
          <a:fontRef idx="minor">
            <a:schemeClr val="dk1"/>
          </a:fontRef>
        </p:style>
      </p:cxnSp>
      <p:sp>
        <p:nvSpPr>
          <p:cNvPr id="156" name="Line 4"/>
          <p:cNvSpPr>
            <a:spLocks noChangeShapeType="1"/>
          </p:cNvSpPr>
          <p:nvPr/>
        </p:nvSpPr>
        <p:spPr bwMode="auto">
          <a:xfrm>
            <a:off x="4495038"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テキスト ボックス 156"/>
          <p:cNvSpPr txBox="1"/>
          <p:nvPr/>
        </p:nvSpPr>
        <p:spPr>
          <a:xfrm>
            <a:off x="4807232" y="503031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58" name="直線コネクタ 157"/>
          <p:cNvCxnSpPr>
            <a:endCxn id="170" idx="6"/>
          </p:cNvCxnSpPr>
          <p:nvPr/>
        </p:nvCxnSpPr>
        <p:spPr>
          <a:xfrm flipH="1" flipV="1">
            <a:off x="2163936" y="4813810"/>
            <a:ext cx="1960001" cy="4747"/>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59" name="テキスト ボックス 158"/>
          <p:cNvSpPr txBox="1"/>
          <p:nvPr/>
        </p:nvSpPr>
        <p:spPr>
          <a:xfrm>
            <a:off x="3382692" y="543325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60" name="グループ化 159"/>
          <p:cNvGrpSpPr/>
          <p:nvPr/>
        </p:nvGrpSpPr>
        <p:grpSpPr>
          <a:xfrm>
            <a:off x="2807603" y="5431926"/>
            <a:ext cx="225618" cy="677030"/>
            <a:chOff x="539552" y="3429001"/>
            <a:chExt cx="299722" cy="899401"/>
          </a:xfrm>
        </p:grpSpPr>
        <p:sp>
          <p:nvSpPr>
            <p:cNvPr id="16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8" name="テキスト ボックス 167"/>
          <p:cNvSpPr txBox="1"/>
          <p:nvPr/>
        </p:nvSpPr>
        <p:spPr>
          <a:xfrm>
            <a:off x="2388321" y="539035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69" name="Line 4"/>
          <p:cNvSpPr>
            <a:spLocks noChangeShapeType="1"/>
          </p:cNvSpPr>
          <p:nvPr/>
        </p:nvSpPr>
        <p:spPr bwMode="auto">
          <a:xfrm>
            <a:off x="2918509" y="4818558"/>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円/楕円 169"/>
          <p:cNvSpPr/>
          <p:nvPr/>
        </p:nvSpPr>
        <p:spPr>
          <a:xfrm>
            <a:off x="2019920" y="473851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1" name="円/楕円 170"/>
          <p:cNvSpPr/>
          <p:nvPr/>
        </p:nvSpPr>
        <p:spPr>
          <a:xfrm>
            <a:off x="2019920" y="659899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2" name="Line 6"/>
          <p:cNvSpPr>
            <a:spLocks noChangeShapeType="1"/>
          </p:cNvSpPr>
          <p:nvPr/>
        </p:nvSpPr>
        <p:spPr bwMode="auto">
          <a:xfrm rot="10800000">
            <a:off x="2086116" y="4994885"/>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テキスト ボックス 172"/>
          <p:cNvSpPr txBox="1"/>
          <p:nvPr/>
        </p:nvSpPr>
        <p:spPr>
          <a:xfrm>
            <a:off x="1962154" y="5577073"/>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74" name="Line 4"/>
          <p:cNvSpPr>
            <a:spLocks noChangeShapeType="1"/>
          </p:cNvSpPr>
          <p:nvPr/>
        </p:nvSpPr>
        <p:spPr bwMode="auto">
          <a:xfrm>
            <a:off x="6173204" y="5607425"/>
            <a:ext cx="0" cy="1058034"/>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4"/>
          <p:cNvSpPr>
            <a:spLocks noChangeShapeType="1"/>
          </p:cNvSpPr>
          <p:nvPr/>
        </p:nvSpPr>
        <p:spPr bwMode="auto">
          <a:xfrm>
            <a:off x="6173204" y="3998073"/>
            <a:ext cx="0" cy="9562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6" name="グループ化 175"/>
          <p:cNvGrpSpPr/>
          <p:nvPr/>
        </p:nvGrpSpPr>
        <p:grpSpPr>
          <a:xfrm>
            <a:off x="6060395" y="4930394"/>
            <a:ext cx="225618" cy="677030"/>
            <a:chOff x="539552" y="3429001"/>
            <a:chExt cx="299722" cy="899401"/>
          </a:xfrm>
        </p:grpSpPr>
        <p:sp>
          <p:nvSpPr>
            <p:cNvPr id="17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4" name="テキスト ボックス 183"/>
          <p:cNvSpPr txBox="1"/>
          <p:nvPr/>
        </p:nvSpPr>
        <p:spPr>
          <a:xfrm>
            <a:off x="5666902" y="507441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5" name="テキスト ボックス 184"/>
          <p:cNvSpPr txBox="1"/>
          <p:nvPr/>
        </p:nvSpPr>
        <p:spPr>
          <a:xfrm>
            <a:off x="5637941" y="5434450"/>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86" name="テキスト ボックス 185"/>
          <p:cNvSpPr txBox="1"/>
          <p:nvPr/>
        </p:nvSpPr>
        <p:spPr>
          <a:xfrm>
            <a:off x="4587563" y="5450767"/>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187" name="テキスト ボックス 186"/>
          <p:cNvSpPr txBox="1"/>
          <p:nvPr/>
        </p:nvSpPr>
        <p:spPr>
          <a:xfrm>
            <a:off x="2258280" y="5772068"/>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188" name="テキスト ボックス 187"/>
          <p:cNvSpPr txBox="1"/>
          <p:nvPr/>
        </p:nvSpPr>
        <p:spPr>
          <a:xfrm>
            <a:off x="3092246" y="5768183"/>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189" name="Line 4"/>
          <p:cNvSpPr>
            <a:spLocks noChangeShapeType="1"/>
          </p:cNvSpPr>
          <p:nvPr/>
        </p:nvSpPr>
        <p:spPr bwMode="auto">
          <a:xfrm>
            <a:off x="5323128" y="5607425"/>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0" name="グループ化 189"/>
          <p:cNvGrpSpPr/>
          <p:nvPr/>
        </p:nvGrpSpPr>
        <p:grpSpPr>
          <a:xfrm>
            <a:off x="5210319" y="4930394"/>
            <a:ext cx="225618" cy="677030"/>
            <a:chOff x="539552" y="3429001"/>
            <a:chExt cx="299722" cy="899401"/>
          </a:xfrm>
        </p:grpSpPr>
        <p:sp>
          <p:nvSpPr>
            <p:cNvPr id="19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98" name="直線コネクタ 197"/>
          <p:cNvCxnSpPr/>
          <p:nvPr/>
        </p:nvCxnSpPr>
        <p:spPr>
          <a:xfrm flipH="1">
            <a:off x="4506996" y="3998073"/>
            <a:ext cx="1665796" cy="0"/>
          </a:xfrm>
          <a:prstGeom prst="line">
            <a:avLst/>
          </a:prstGeom>
        </p:spPr>
        <p:style>
          <a:lnRef idx="2">
            <a:schemeClr val="dk1"/>
          </a:lnRef>
          <a:fillRef idx="1">
            <a:schemeClr val="lt1"/>
          </a:fillRef>
          <a:effectRef idx="0">
            <a:schemeClr val="dk1"/>
          </a:effectRef>
          <a:fontRef idx="minor">
            <a:schemeClr val="dk1"/>
          </a:fontRef>
        </p:style>
      </p:cxnSp>
      <p:sp>
        <p:nvSpPr>
          <p:cNvPr id="199" name="Line 4"/>
          <p:cNvSpPr>
            <a:spLocks noChangeShapeType="1"/>
          </p:cNvSpPr>
          <p:nvPr/>
        </p:nvSpPr>
        <p:spPr bwMode="auto">
          <a:xfrm flipV="1">
            <a:off x="5324204" y="3998814"/>
            <a:ext cx="0" cy="954792"/>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4"/>
          <p:cNvSpPr>
            <a:spLocks noChangeShapeType="1"/>
          </p:cNvSpPr>
          <p:nvPr/>
        </p:nvSpPr>
        <p:spPr bwMode="auto">
          <a:xfrm flipV="1">
            <a:off x="3849537" y="6108956"/>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1" name="グループ化 200"/>
          <p:cNvGrpSpPr/>
          <p:nvPr/>
        </p:nvGrpSpPr>
        <p:grpSpPr>
          <a:xfrm>
            <a:off x="3733493" y="5431926"/>
            <a:ext cx="225618" cy="677030"/>
            <a:chOff x="539552" y="3429001"/>
            <a:chExt cx="299722" cy="899401"/>
          </a:xfrm>
        </p:grpSpPr>
        <p:sp>
          <p:nvSpPr>
            <p:cNvPr id="20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09" name="Line 4"/>
          <p:cNvSpPr>
            <a:spLocks noChangeShapeType="1"/>
          </p:cNvSpPr>
          <p:nvPr/>
        </p:nvSpPr>
        <p:spPr bwMode="auto">
          <a:xfrm>
            <a:off x="3844399" y="4818558"/>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円/楕円 209"/>
          <p:cNvSpPr/>
          <p:nvPr/>
        </p:nvSpPr>
        <p:spPr>
          <a:xfrm>
            <a:off x="6107019" y="658820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1" name="円/楕円 210"/>
          <p:cNvSpPr/>
          <p:nvPr/>
        </p:nvSpPr>
        <p:spPr>
          <a:xfrm>
            <a:off x="6111459" y="392351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2" name="Line 6"/>
          <p:cNvSpPr>
            <a:spLocks noChangeShapeType="1"/>
          </p:cNvSpPr>
          <p:nvPr/>
        </p:nvSpPr>
        <p:spPr bwMode="auto">
          <a:xfrm rot="10800000">
            <a:off x="6556012" y="456452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テキスト ボックス 212"/>
          <p:cNvSpPr txBox="1"/>
          <p:nvPr/>
        </p:nvSpPr>
        <p:spPr>
          <a:xfrm>
            <a:off x="6365881" y="5102622"/>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 name="下矢印 1"/>
          <p:cNvSpPr/>
          <p:nvPr/>
        </p:nvSpPr>
        <p:spPr>
          <a:xfrm>
            <a:off x="3234885" y="3982457"/>
            <a:ext cx="359595" cy="3106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048423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Line 4"/>
          <p:cNvSpPr>
            <a:spLocks noChangeShapeType="1"/>
          </p:cNvSpPr>
          <p:nvPr/>
        </p:nvSpPr>
        <p:spPr bwMode="auto">
          <a:xfrm>
            <a:off x="4497355" y="5198485"/>
            <a:ext cx="0" cy="14708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5"/>
          <p:cNvSpPr>
            <a:spLocks noChangeShapeType="1"/>
          </p:cNvSpPr>
          <p:nvPr/>
        </p:nvSpPr>
        <p:spPr bwMode="auto">
          <a:xfrm>
            <a:off x="4137419"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6"/>
          <p:cNvSpPr>
            <a:spLocks noChangeShapeType="1"/>
          </p:cNvSpPr>
          <p:nvPr/>
        </p:nvSpPr>
        <p:spPr bwMode="auto">
          <a:xfrm>
            <a:off x="4137420"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8"/>
          <p:cNvSpPr>
            <a:spLocks noChangeShapeType="1"/>
          </p:cNvSpPr>
          <p:nvPr/>
        </p:nvSpPr>
        <p:spPr bwMode="auto">
          <a:xfrm flipV="1">
            <a:off x="4141794"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
          <p:cNvSpPr>
            <a:spLocks noChangeShapeType="1"/>
          </p:cNvSpPr>
          <p:nvPr/>
        </p:nvSpPr>
        <p:spPr bwMode="auto">
          <a:xfrm flipV="1">
            <a:off x="2923647" y="6108956"/>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5" name="直線コネクタ 154"/>
          <p:cNvCxnSpPr/>
          <p:nvPr/>
        </p:nvCxnSpPr>
        <p:spPr>
          <a:xfrm flipH="1">
            <a:off x="2169125" y="6669360"/>
            <a:ext cx="4011255" cy="0"/>
          </a:xfrm>
          <a:prstGeom prst="line">
            <a:avLst/>
          </a:prstGeom>
        </p:spPr>
        <p:style>
          <a:lnRef idx="2">
            <a:schemeClr val="dk1"/>
          </a:lnRef>
          <a:fillRef idx="1">
            <a:schemeClr val="lt1"/>
          </a:fillRef>
          <a:effectRef idx="0">
            <a:schemeClr val="dk1"/>
          </a:effectRef>
          <a:fontRef idx="minor">
            <a:schemeClr val="dk1"/>
          </a:fontRef>
        </p:style>
      </p:cxnSp>
      <p:sp>
        <p:nvSpPr>
          <p:cNvPr id="156" name="Line 4"/>
          <p:cNvSpPr>
            <a:spLocks noChangeShapeType="1"/>
          </p:cNvSpPr>
          <p:nvPr/>
        </p:nvSpPr>
        <p:spPr bwMode="auto">
          <a:xfrm>
            <a:off x="4495038"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テキスト ボックス 156"/>
          <p:cNvSpPr txBox="1"/>
          <p:nvPr/>
        </p:nvSpPr>
        <p:spPr>
          <a:xfrm>
            <a:off x="4807232" y="503031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58" name="直線コネクタ 157"/>
          <p:cNvCxnSpPr>
            <a:endCxn id="170" idx="6"/>
          </p:cNvCxnSpPr>
          <p:nvPr/>
        </p:nvCxnSpPr>
        <p:spPr>
          <a:xfrm flipH="1" flipV="1">
            <a:off x="2163936" y="4813810"/>
            <a:ext cx="1960001" cy="4747"/>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59" name="テキスト ボックス 158"/>
          <p:cNvSpPr txBox="1"/>
          <p:nvPr/>
        </p:nvSpPr>
        <p:spPr>
          <a:xfrm>
            <a:off x="3382692" y="543325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60" name="グループ化 159"/>
          <p:cNvGrpSpPr/>
          <p:nvPr/>
        </p:nvGrpSpPr>
        <p:grpSpPr>
          <a:xfrm>
            <a:off x="2807603" y="5431926"/>
            <a:ext cx="225618" cy="677030"/>
            <a:chOff x="539552" y="3429001"/>
            <a:chExt cx="299722" cy="899401"/>
          </a:xfrm>
        </p:grpSpPr>
        <p:sp>
          <p:nvSpPr>
            <p:cNvPr id="16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8" name="テキスト ボックス 167"/>
          <p:cNvSpPr txBox="1"/>
          <p:nvPr/>
        </p:nvSpPr>
        <p:spPr>
          <a:xfrm>
            <a:off x="2388321" y="539035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69" name="Line 4"/>
          <p:cNvSpPr>
            <a:spLocks noChangeShapeType="1"/>
          </p:cNvSpPr>
          <p:nvPr/>
        </p:nvSpPr>
        <p:spPr bwMode="auto">
          <a:xfrm>
            <a:off x="2918509" y="4818558"/>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円/楕円 169"/>
          <p:cNvSpPr/>
          <p:nvPr/>
        </p:nvSpPr>
        <p:spPr>
          <a:xfrm>
            <a:off x="2019920" y="473851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1" name="円/楕円 170"/>
          <p:cNvSpPr/>
          <p:nvPr/>
        </p:nvSpPr>
        <p:spPr>
          <a:xfrm>
            <a:off x="2019920" y="659899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2" name="Line 6"/>
          <p:cNvSpPr>
            <a:spLocks noChangeShapeType="1"/>
          </p:cNvSpPr>
          <p:nvPr/>
        </p:nvSpPr>
        <p:spPr bwMode="auto">
          <a:xfrm rot="10800000">
            <a:off x="2086116" y="4994885"/>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テキスト ボックス 172"/>
          <p:cNvSpPr txBox="1"/>
          <p:nvPr/>
        </p:nvSpPr>
        <p:spPr>
          <a:xfrm>
            <a:off x="1962154" y="5577073"/>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74" name="Line 4"/>
          <p:cNvSpPr>
            <a:spLocks noChangeShapeType="1"/>
          </p:cNvSpPr>
          <p:nvPr/>
        </p:nvSpPr>
        <p:spPr bwMode="auto">
          <a:xfrm>
            <a:off x="6173204" y="5607425"/>
            <a:ext cx="0" cy="1058034"/>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4"/>
          <p:cNvSpPr>
            <a:spLocks noChangeShapeType="1"/>
          </p:cNvSpPr>
          <p:nvPr/>
        </p:nvSpPr>
        <p:spPr bwMode="auto">
          <a:xfrm>
            <a:off x="6173204" y="3998073"/>
            <a:ext cx="0" cy="9562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6" name="グループ化 175"/>
          <p:cNvGrpSpPr/>
          <p:nvPr/>
        </p:nvGrpSpPr>
        <p:grpSpPr>
          <a:xfrm>
            <a:off x="6060395" y="4930394"/>
            <a:ext cx="225618" cy="677030"/>
            <a:chOff x="539552" y="3429001"/>
            <a:chExt cx="299722" cy="899401"/>
          </a:xfrm>
        </p:grpSpPr>
        <p:sp>
          <p:nvSpPr>
            <p:cNvPr id="17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4" name="テキスト ボックス 183"/>
          <p:cNvSpPr txBox="1"/>
          <p:nvPr/>
        </p:nvSpPr>
        <p:spPr>
          <a:xfrm>
            <a:off x="5666902" y="507441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5" name="テキスト ボックス 184"/>
          <p:cNvSpPr txBox="1"/>
          <p:nvPr/>
        </p:nvSpPr>
        <p:spPr>
          <a:xfrm>
            <a:off x="5637941" y="5434450"/>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86" name="テキスト ボックス 185"/>
          <p:cNvSpPr txBox="1"/>
          <p:nvPr/>
        </p:nvSpPr>
        <p:spPr>
          <a:xfrm>
            <a:off x="4587563" y="5450767"/>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187" name="テキスト ボックス 186"/>
          <p:cNvSpPr txBox="1"/>
          <p:nvPr/>
        </p:nvSpPr>
        <p:spPr>
          <a:xfrm>
            <a:off x="2258280" y="5772068"/>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188" name="テキスト ボックス 187"/>
          <p:cNvSpPr txBox="1"/>
          <p:nvPr/>
        </p:nvSpPr>
        <p:spPr>
          <a:xfrm>
            <a:off x="3092246" y="5768183"/>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189" name="Line 4"/>
          <p:cNvSpPr>
            <a:spLocks noChangeShapeType="1"/>
          </p:cNvSpPr>
          <p:nvPr/>
        </p:nvSpPr>
        <p:spPr bwMode="auto">
          <a:xfrm>
            <a:off x="5323128" y="5607425"/>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0" name="グループ化 189"/>
          <p:cNvGrpSpPr/>
          <p:nvPr/>
        </p:nvGrpSpPr>
        <p:grpSpPr>
          <a:xfrm>
            <a:off x="5210319" y="4930394"/>
            <a:ext cx="225618" cy="677030"/>
            <a:chOff x="539552" y="3429001"/>
            <a:chExt cx="299722" cy="899401"/>
          </a:xfrm>
        </p:grpSpPr>
        <p:sp>
          <p:nvSpPr>
            <p:cNvPr id="19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98" name="直線コネクタ 197"/>
          <p:cNvCxnSpPr/>
          <p:nvPr/>
        </p:nvCxnSpPr>
        <p:spPr>
          <a:xfrm flipH="1">
            <a:off x="4506996" y="3998073"/>
            <a:ext cx="1665796" cy="0"/>
          </a:xfrm>
          <a:prstGeom prst="line">
            <a:avLst/>
          </a:prstGeom>
        </p:spPr>
        <p:style>
          <a:lnRef idx="2">
            <a:schemeClr val="dk1"/>
          </a:lnRef>
          <a:fillRef idx="1">
            <a:schemeClr val="lt1"/>
          </a:fillRef>
          <a:effectRef idx="0">
            <a:schemeClr val="dk1"/>
          </a:effectRef>
          <a:fontRef idx="minor">
            <a:schemeClr val="dk1"/>
          </a:fontRef>
        </p:style>
      </p:cxnSp>
      <p:sp>
        <p:nvSpPr>
          <p:cNvPr id="199" name="Line 4"/>
          <p:cNvSpPr>
            <a:spLocks noChangeShapeType="1"/>
          </p:cNvSpPr>
          <p:nvPr/>
        </p:nvSpPr>
        <p:spPr bwMode="auto">
          <a:xfrm flipV="1">
            <a:off x="5324204" y="3998814"/>
            <a:ext cx="0" cy="954792"/>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4"/>
          <p:cNvSpPr>
            <a:spLocks noChangeShapeType="1"/>
          </p:cNvSpPr>
          <p:nvPr/>
        </p:nvSpPr>
        <p:spPr bwMode="auto">
          <a:xfrm flipV="1">
            <a:off x="3849537" y="6108956"/>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1" name="グループ化 200"/>
          <p:cNvGrpSpPr/>
          <p:nvPr/>
        </p:nvGrpSpPr>
        <p:grpSpPr>
          <a:xfrm>
            <a:off x="3733493" y="5431926"/>
            <a:ext cx="225618" cy="677030"/>
            <a:chOff x="539552" y="3429001"/>
            <a:chExt cx="299722" cy="899401"/>
          </a:xfrm>
        </p:grpSpPr>
        <p:sp>
          <p:nvSpPr>
            <p:cNvPr id="20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09" name="Line 4"/>
          <p:cNvSpPr>
            <a:spLocks noChangeShapeType="1"/>
          </p:cNvSpPr>
          <p:nvPr/>
        </p:nvSpPr>
        <p:spPr bwMode="auto">
          <a:xfrm>
            <a:off x="3844399" y="4818558"/>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円/楕円 209"/>
          <p:cNvSpPr/>
          <p:nvPr/>
        </p:nvSpPr>
        <p:spPr>
          <a:xfrm>
            <a:off x="6107019" y="658820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1" name="円/楕円 210"/>
          <p:cNvSpPr/>
          <p:nvPr/>
        </p:nvSpPr>
        <p:spPr>
          <a:xfrm>
            <a:off x="6111459" y="392351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2" name="Line 6"/>
          <p:cNvSpPr>
            <a:spLocks noChangeShapeType="1"/>
          </p:cNvSpPr>
          <p:nvPr/>
        </p:nvSpPr>
        <p:spPr bwMode="auto">
          <a:xfrm rot="10800000">
            <a:off x="6556012" y="4564520"/>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テキスト ボックス 212"/>
          <p:cNvSpPr txBox="1"/>
          <p:nvPr/>
        </p:nvSpPr>
        <p:spPr>
          <a:xfrm>
            <a:off x="6365881" y="5102622"/>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 name="下矢印 1"/>
          <p:cNvSpPr/>
          <p:nvPr/>
        </p:nvSpPr>
        <p:spPr>
          <a:xfrm rot="10800000">
            <a:off x="4076225" y="2956441"/>
            <a:ext cx="359595" cy="3106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Line 4"/>
          <p:cNvSpPr>
            <a:spLocks noChangeShapeType="1"/>
          </p:cNvSpPr>
          <p:nvPr/>
        </p:nvSpPr>
        <p:spPr bwMode="auto">
          <a:xfrm flipV="1">
            <a:off x="162945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2" name="直線コネクタ 141"/>
          <p:cNvCxnSpPr>
            <a:stCxn id="328" idx="2"/>
            <a:endCxn id="221" idx="6"/>
          </p:cNvCxnSpPr>
          <p:nvPr/>
        </p:nvCxnSpPr>
        <p:spPr>
          <a:xfrm flipH="1">
            <a:off x="869740" y="2201573"/>
            <a:ext cx="6701933" cy="0"/>
          </a:xfrm>
          <a:prstGeom prst="line">
            <a:avLst/>
          </a:prstGeom>
        </p:spPr>
        <p:style>
          <a:lnRef idx="2">
            <a:schemeClr val="dk1"/>
          </a:lnRef>
          <a:fillRef idx="1">
            <a:schemeClr val="lt1"/>
          </a:fillRef>
          <a:effectRef idx="0">
            <a:schemeClr val="dk1"/>
          </a:effectRef>
          <a:fontRef idx="minor">
            <a:schemeClr val="dk1"/>
          </a:fontRef>
        </p:style>
      </p:cxnSp>
      <p:sp>
        <p:nvSpPr>
          <p:cNvPr id="143" name="テキスト ボックス 142"/>
          <p:cNvSpPr txBox="1"/>
          <p:nvPr/>
        </p:nvSpPr>
        <p:spPr>
          <a:xfrm>
            <a:off x="6254048" y="962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44" name="直線コネクタ 143"/>
          <p:cNvCxnSpPr>
            <a:stCxn id="247" idx="0"/>
            <a:endCxn id="220" idx="6"/>
          </p:cNvCxnSpPr>
          <p:nvPr/>
        </p:nvCxnSpPr>
        <p:spPr>
          <a:xfrm flipH="1" flipV="1">
            <a:off x="869740" y="341088"/>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45" name="テキスト ボックス 144"/>
          <p:cNvSpPr txBox="1"/>
          <p:nvPr/>
        </p:nvSpPr>
        <p:spPr>
          <a:xfrm>
            <a:off x="2088496" y="96052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46" name="グループ化 145"/>
          <p:cNvGrpSpPr/>
          <p:nvPr/>
        </p:nvGrpSpPr>
        <p:grpSpPr>
          <a:xfrm>
            <a:off x="1513407" y="959204"/>
            <a:ext cx="225618" cy="677030"/>
            <a:chOff x="539552" y="3429001"/>
            <a:chExt cx="299722" cy="899401"/>
          </a:xfrm>
        </p:grpSpPr>
        <p:sp>
          <p:nvSpPr>
            <p:cNvPr id="1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8" name="テキスト ボックス 217"/>
          <p:cNvSpPr txBox="1"/>
          <p:nvPr/>
        </p:nvSpPr>
        <p:spPr>
          <a:xfrm>
            <a:off x="1094125" y="9176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9" name="Line 4"/>
          <p:cNvSpPr>
            <a:spLocks noChangeShapeType="1"/>
          </p:cNvSpPr>
          <p:nvPr/>
        </p:nvSpPr>
        <p:spPr bwMode="auto">
          <a:xfrm>
            <a:off x="162431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円/楕円 219"/>
          <p:cNvSpPr/>
          <p:nvPr/>
        </p:nvSpPr>
        <p:spPr>
          <a:xfrm>
            <a:off x="725724"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1" name="円/楕円 220"/>
          <p:cNvSpPr/>
          <p:nvPr/>
        </p:nvSpPr>
        <p:spPr>
          <a:xfrm>
            <a:off x="725724"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2" name="Line 6"/>
          <p:cNvSpPr>
            <a:spLocks noChangeShapeType="1"/>
          </p:cNvSpPr>
          <p:nvPr/>
        </p:nvSpPr>
        <p:spPr bwMode="auto">
          <a:xfrm rot="10800000">
            <a:off x="791920"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テキスト ボックス 222"/>
          <p:cNvSpPr txBox="1"/>
          <p:nvPr/>
        </p:nvSpPr>
        <p:spPr>
          <a:xfrm>
            <a:off x="667958" y="110435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24" name="テキスト ボックス 223"/>
          <p:cNvSpPr txBox="1"/>
          <p:nvPr/>
        </p:nvSpPr>
        <p:spPr>
          <a:xfrm>
            <a:off x="7186142" y="94320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25" name="テキスト ボックス 224"/>
          <p:cNvSpPr txBox="1"/>
          <p:nvPr/>
        </p:nvSpPr>
        <p:spPr>
          <a:xfrm>
            <a:off x="7157181" y="1303246"/>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226" name="テキスト ボックス 225"/>
          <p:cNvSpPr txBox="1"/>
          <p:nvPr/>
        </p:nvSpPr>
        <p:spPr>
          <a:xfrm>
            <a:off x="6061538" y="1310510"/>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227" name="テキスト ボックス 226"/>
          <p:cNvSpPr txBox="1"/>
          <p:nvPr/>
        </p:nvSpPr>
        <p:spPr>
          <a:xfrm>
            <a:off x="964084" y="1299346"/>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228" name="テキスト ボックス 227"/>
          <p:cNvSpPr txBox="1"/>
          <p:nvPr/>
        </p:nvSpPr>
        <p:spPr>
          <a:xfrm>
            <a:off x="1798050" y="1295461"/>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229" name="Line 4"/>
          <p:cNvSpPr>
            <a:spLocks noChangeShapeType="1"/>
          </p:cNvSpPr>
          <p:nvPr/>
        </p:nvSpPr>
        <p:spPr bwMode="auto">
          <a:xfrm flipV="1">
            <a:off x="255534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グループ化 229"/>
          <p:cNvGrpSpPr/>
          <p:nvPr/>
        </p:nvGrpSpPr>
        <p:grpSpPr>
          <a:xfrm>
            <a:off x="2439297" y="959204"/>
            <a:ext cx="225618" cy="677030"/>
            <a:chOff x="539552" y="3429001"/>
            <a:chExt cx="299722" cy="899401"/>
          </a:xfrm>
        </p:grpSpPr>
        <p:sp>
          <p:nvSpPr>
            <p:cNvPr id="23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8" name="Line 4"/>
          <p:cNvSpPr>
            <a:spLocks noChangeShapeType="1"/>
          </p:cNvSpPr>
          <p:nvPr/>
        </p:nvSpPr>
        <p:spPr bwMode="auto">
          <a:xfrm>
            <a:off x="255020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9" name="グループ化 238"/>
          <p:cNvGrpSpPr/>
          <p:nvPr/>
        </p:nvGrpSpPr>
        <p:grpSpPr>
          <a:xfrm>
            <a:off x="3660275" y="959204"/>
            <a:ext cx="225618" cy="677030"/>
            <a:chOff x="539552" y="3429001"/>
            <a:chExt cx="299722" cy="899401"/>
          </a:xfrm>
        </p:grpSpPr>
        <p:sp>
          <p:nvSpPr>
            <p:cNvPr id="24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7" name="Line 4"/>
          <p:cNvSpPr>
            <a:spLocks noChangeShapeType="1"/>
          </p:cNvSpPr>
          <p:nvPr/>
        </p:nvSpPr>
        <p:spPr bwMode="auto">
          <a:xfrm>
            <a:off x="3771181"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4"/>
          <p:cNvSpPr>
            <a:spLocks noChangeShapeType="1"/>
          </p:cNvSpPr>
          <p:nvPr/>
        </p:nvSpPr>
        <p:spPr bwMode="auto">
          <a:xfrm flipV="1">
            <a:off x="377118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49" name="直線コネクタ 248"/>
          <p:cNvCxnSpPr>
            <a:stCxn id="253" idx="4"/>
          </p:cNvCxnSpPr>
          <p:nvPr/>
        </p:nvCxnSpPr>
        <p:spPr>
          <a:xfrm flipH="1">
            <a:off x="4693704" y="1637993"/>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50" name="直線コネクタ 249"/>
          <p:cNvCxnSpPr>
            <a:endCxn id="253" idx="0"/>
          </p:cNvCxnSpPr>
          <p:nvPr/>
        </p:nvCxnSpPr>
        <p:spPr>
          <a:xfrm>
            <a:off x="4702548" y="343462"/>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251" name="グループ化 250"/>
          <p:cNvGrpSpPr/>
          <p:nvPr/>
        </p:nvGrpSpPr>
        <p:grpSpPr>
          <a:xfrm>
            <a:off x="4513178" y="1241942"/>
            <a:ext cx="378739" cy="396051"/>
            <a:chOff x="4835148" y="3561421"/>
            <a:chExt cx="378739" cy="396051"/>
          </a:xfrm>
        </p:grpSpPr>
        <p:sp>
          <p:nvSpPr>
            <p:cNvPr id="252"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円/楕円 252"/>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254" name="直線コネクタ 253"/>
          <p:cNvCxnSpPr>
            <a:stCxn id="327" idx="2"/>
          </p:cNvCxnSpPr>
          <p:nvPr/>
        </p:nvCxnSpPr>
        <p:spPr>
          <a:xfrm flipH="1">
            <a:off x="4715629" y="341088"/>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55" name="Line 4"/>
          <p:cNvSpPr>
            <a:spLocks noChangeShapeType="1"/>
          </p:cNvSpPr>
          <p:nvPr/>
        </p:nvSpPr>
        <p:spPr bwMode="auto">
          <a:xfrm flipV="1">
            <a:off x="6719357"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6" name="グループ化 255"/>
          <p:cNvGrpSpPr/>
          <p:nvPr/>
        </p:nvGrpSpPr>
        <p:grpSpPr>
          <a:xfrm>
            <a:off x="6603313" y="959204"/>
            <a:ext cx="225618" cy="677030"/>
            <a:chOff x="539552" y="3429001"/>
            <a:chExt cx="299722" cy="899401"/>
          </a:xfrm>
        </p:grpSpPr>
        <p:sp>
          <p:nvSpPr>
            <p:cNvPr id="25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0" name="Line 4"/>
          <p:cNvSpPr>
            <a:spLocks noChangeShapeType="1"/>
          </p:cNvSpPr>
          <p:nvPr/>
        </p:nvSpPr>
        <p:spPr bwMode="auto">
          <a:xfrm>
            <a:off x="6714219"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4"/>
          <p:cNvSpPr>
            <a:spLocks noChangeShapeType="1"/>
          </p:cNvSpPr>
          <p:nvPr/>
        </p:nvSpPr>
        <p:spPr bwMode="auto">
          <a:xfrm flipV="1">
            <a:off x="7645247" y="1636234"/>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0" name="グループ化 299"/>
          <p:cNvGrpSpPr/>
          <p:nvPr/>
        </p:nvGrpSpPr>
        <p:grpSpPr>
          <a:xfrm>
            <a:off x="7529203" y="959204"/>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6" name="Line 4"/>
          <p:cNvSpPr>
            <a:spLocks noChangeShapeType="1"/>
          </p:cNvSpPr>
          <p:nvPr/>
        </p:nvSpPr>
        <p:spPr bwMode="auto">
          <a:xfrm>
            <a:off x="7640109"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円/楕円 326"/>
          <p:cNvSpPr/>
          <p:nvPr/>
        </p:nvSpPr>
        <p:spPr>
          <a:xfrm>
            <a:off x="7571673"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8" name="円/楕円 327"/>
          <p:cNvSpPr/>
          <p:nvPr/>
        </p:nvSpPr>
        <p:spPr>
          <a:xfrm>
            <a:off x="7571673"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9" name="Line 6"/>
          <p:cNvSpPr>
            <a:spLocks noChangeShapeType="1"/>
          </p:cNvSpPr>
          <p:nvPr/>
        </p:nvSpPr>
        <p:spPr bwMode="auto">
          <a:xfrm rot="10800000">
            <a:off x="8051515"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テキスト ボックス 329"/>
          <p:cNvSpPr txBox="1"/>
          <p:nvPr/>
        </p:nvSpPr>
        <p:spPr>
          <a:xfrm>
            <a:off x="7855428" y="1048900"/>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1" name="テキスト ボックス 330"/>
          <p:cNvSpPr txBox="1"/>
          <p:nvPr/>
        </p:nvSpPr>
        <p:spPr>
          <a:xfrm>
            <a:off x="3251193" y="1176043"/>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2" name="テキスト ボックス 331"/>
          <p:cNvSpPr txBox="1"/>
          <p:nvPr/>
        </p:nvSpPr>
        <p:spPr>
          <a:xfrm>
            <a:off x="4686214" y="1536083"/>
            <a:ext cx="1157267"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dirty="0" err="1" smtClean="0">
                <a:solidFill>
                  <a:srgbClr val="FF0000"/>
                </a:solidFill>
                <a:latin typeface="Times New Roman" panose="02020603050405020304" pitchFamily="18" charset="0"/>
                <a:cs typeface="Times New Roman" panose="02020603050405020304" pitchFamily="18" charset="0"/>
              </a:rPr>
              <a:t>×</a:t>
            </a:r>
            <a:r>
              <a:rPr lang="en-US" altLang="ja-JP" sz="2400" dirty="0" err="1" smtClean="0">
                <a:solidFill>
                  <a:srgbClr val="FF0000"/>
                </a:solidFill>
                <a:cs typeface="Times New Roman" panose="02020603050405020304" pitchFamily="18" charset="0"/>
              </a:rPr>
              <a:t>I</a:t>
            </a:r>
            <a:r>
              <a:rPr lang="en-US" altLang="ja-JP" sz="1600" dirty="0" err="1"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3" name="正方形/長方形 332"/>
          <p:cNvSpPr/>
          <p:nvPr/>
        </p:nvSpPr>
        <p:spPr>
          <a:xfrm>
            <a:off x="3087231" y="61936"/>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テキスト ボックス 334"/>
          <p:cNvSpPr txBox="1"/>
          <p:nvPr/>
        </p:nvSpPr>
        <p:spPr>
          <a:xfrm>
            <a:off x="3251193" y="283933"/>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6" name="Line 6"/>
          <p:cNvSpPr>
            <a:spLocks noChangeShapeType="1"/>
          </p:cNvSpPr>
          <p:nvPr/>
        </p:nvSpPr>
        <p:spPr bwMode="auto">
          <a:xfrm rot="10800000" flipH="1">
            <a:off x="3201856" y="210661"/>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676" y="2564904"/>
            <a:ext cx="1891919" cy="12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167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ne 4"/>
          <p:cNvSpPr>
            <a:spLocks noChangeShapeType="1"/>
          </p:cNvSpPr>
          <p:nvPr/>
        </p:nvSpPr>
        <p:spPr bwMode="auto">
          <a:xfrm flipV="1">
            <a:off x="162945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2" name="直線コネクタ 141"/>
          <p:cNvCxnSpPr>
            <a:stCxn id="328" idx="2"/>
            <a:endCxn id="221" idx="6"/>
          </p:cNvCxnSpPr>
          <p:nvPr/>
        </p:nvCxnSpPr>
        <p:spPr>
          <a:xfrm flipH="1">
            <a:off x="869740" y="2201573"/>
            <a:ext cx="6701933" cy="0"/>
          </a:xfrm>
          <a:prstGeom prst="line">
            <a:avLst/>
          </a:prstGeom>
        </p:spPr>
        <p:style>
          <a:lnRef idx="2">
            <a:schemeClr val="dk1"/>
          </a:lnRef>
          <a:fillRef idx="1">
            <a:schemeClr val="lt1"/>
          </a:fillRef>
          <a:effectRef idx="0">
            <a:schemeClr val="dk1"/>
          </a:effectRef>
          <a:fontRef idx="minor">
            <a:schemeClr val="dk1"/>
          </a:fontRef>
        </p:style>
      </p:cxnSp>
      <p:sp>
        <p:nvSpPr>
          <p:cNvPr id="143" name="テキスト ボックス 142"/>
          <p:cNvSpPr txBox="1"/>
          <p:nvPr/>
        </p:nvSpPr>
        <p:spPr>
          <a:xfrm>
            <a:off x="6254048" y="962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44" name="直線コネクタ 143"/>
          <p:cNvCxnSpPr>
            <a:stCxn id="247" idx="0"/>
            <a:endCxn id="220" idx="6"/>
          </p:cNvCxnSpPr>
          <p:nvPr/>
        </p:nvCxnSpPr>
        <p:spPr>
          <a:xfrm flipH="1" flipV="1">
            <a:off x="869740" y="341088"/>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45" name="テキスト ボックス 144"/>
          <p:cNvSpPr txBox="1"/>
          <p:nvPr/>
        </p:nvSpPr>
        <p:spPr>
          <a:xfrm>
            <a:off x="2088496" y="96052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46" name="グループ化 145"/>
          <p:cNvGrpSpPr/>
          <p:nvPr/>
        </p:nvGrpSpPr>
        <p:grpSpPr>
          <a:xfrm>
            <a:off x="1513407" y="959204"/>
            <a:ext cx="225618" cy="677030"/>
            <a:chOff x="539552" y="3429001"/>
            <a:chExt cx="299722" cy="899401"/>
          </a:xfrm>
        </p:grpSpPr>
        <p:sp>
          <p:nvSpPr>
            <p:cNvPr id="1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8" name="テキスト ボックス 217"/>
          <p:cNvSpPr txBox="1"/>
          <p:nvPr/>
        </p:nvSpPr>
        <p:spPr>
          <a:xfrm>
            <a:off x="1094125" y="9176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9" name="Line 4"/>
          <p:cNvSpPr>
            <a:spLocks noChangeShapeType="1"/>
          </p:cNvSpPr>
          <p:nvPr/>
        </p:nvSpPr>
        <p:spPr bwMode="auto">
          <a:xfrm>
            <a:off x="162431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円/楕円 219"/>
          <p:cNvSpPr/>
          <p:nvPr/>
        </p:nvSpPr>
        <p:spPr>
          <a:xfrm>
            <a:off x="725724"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1" name="円/楕円 220"/>
          <p:cNvSpPr/>
          <p:nvPr/>
        </p:nvSpPr>
        <p:spPr>
          <a:xfrm>
            <a:off x="725724"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2" name="Line 6"/>
          <p:cNvSpPr>
            <a:spLocks noChangeShapeType="1"/>
          </p:cNvSpPr>
          <p:nvPr/>
        </p:nvSpPr>
        <p:spPr bwMode="auto">
          <a:xfrm rot="10800000">
            <a:off x="791920"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テキスト ボックス 222"/>
          <p:cNvSpPr txBox="1"/>
          <p:nvPr/>
        </p:nvSpPr>
        <p:spPr>
          <a:xfrm>
            <a:off x="667958" y="110435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24" name="テキスト ボックス 223"/>
          <p:cNvSpPr txBox="1"/>
          <p:nvPr/>
        </p:nvSpPr>
        <p:spPr>
          <a:xfrm>
            <a:off x="7186142" y="94320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25" name="テキスト ボックス 224"/>
          <p:cNvSpPr txBox="1"/>
          <p:nvPr/>
        </p:nvSpPr>
        <p:spPr>
          <a:xfrm>
            <a:off x="7157181" y="1303246"/>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226" name="テキスト ボックス 225"/>
          <p:cNvSpPr txBox="1"/>
          <p:nvPr/>
        </p:nvSpPr>
        <p:spPr>
          <a:xfrm>
            <a:off x="6061538" y="1310510"/>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227" name="テキスト ボックス 226"/>
          <p:cNvSpPr txBox="1"/>
          <p:nvPr/>
        </p:nvSpPr>
        <p:spPr>
          <a:xfrm>
            <a:off x="964084" y="1299346"/>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228" name="テキスト ボックス 227"/>
          <p:cNvSpPr txBox="1"/>
          <p:nvPr/>
        </p:nvSpPr>
        <p:spPr>
          <a:xfrm>
            <a:off x="1798050" y="1295461"/>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229" name="Line 4"/>
          <p:cNvSpPr>
            <a:spLocks noChangeShapeType="1"/>
          </p:cNvSpPr>
          <p:nvPr/>
        </p:nvSpPr>
        <p:spPr bwMode="auto">
          <a:xfrm flipV="1">
            <a:off x="255534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グループ化 229"/>
          <p:cNvGrpSpPr/>
          <p:nvPr/>
        </p:nvGrpSpPr>
        <p:grpSpPr>
          <a:xfrm>
            <a:off x="2439297" y="959204"/>
            <a:ext cx="225618" cy="677030"/>
            <a:chOff x="539552" y="3429001"/>
            <a:chExt cx="299722" cy="899401"/>
          </a:xfrm>
        </p:grpSpPr>
        <p:sp>
          <p:nvSpPr>
            <p:cNvPr id="23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8" name="Line 4"/>
          <p:cNvSpPr>
            <a:spLocks noChangeShapeType="1"/>
          </p:cNvSpPr>
          <p:nvPr/>
        </p:nvSpPr>
        <p:spPr bwMode="auto">
          <a:xfrm>
            <a:off x="255020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9" name="グループ化 238"/>
          <p:cNvGrpSpPr/>
          <p:nvPr/>
        </p:nvGrpSpPr>
        <p:grpSpPr>
          <a:xfrm>
            <a:off x="3660275" y="959204"/>
            <a:ext cx="225618" cy="677030"/>
            <a:chOff x="539552" y="3429001"/>
            <a:chExt cx="299722" cy="899401"/>
          </a:xfrm>
        </p:grpSpPr>
        <p:sp>
          <p:nvSpPr>
            <p:cNvPr id="24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7" name="Line 4"/>
          <p:cNvSpPr>
            <a:spLocks noChangeShapeType="1"/>
          </p:cNvSpPr>
          <p:nvPr/>
        </p:nvSpPr>
        <p:spPr bwMode="auto">
          <a:xfrm>
            <a:off x="3771181"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4"/>
          <p:cNvSpPr>
            <a:spLocks noChangeShapeType="1"/>
          </p:cNvSpPr>
          <p:nvPr/>
        </p:nvSpPr>
        <p:spPr bwMode="auto">
          <a:xfrm flipV="1">
            <a:off x="377118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49" name="直線コネクタ 248"/>
          <p:cNvCxnSpPr>
            <a:stCxn id="253" idx="4"/>
          </p:cNvCxnSpPr>
          <p:nvPr/>
        </p:nvCxnSpPr>
        <p:spPr>
          <a:xfrm flipH="1">
            <a:off x="4693704" y="1637993"/>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50" name="直線コネクタ 249"/>
          <p:cNvCxnSpPr>
            <a:endCxn id="253" idx="0"/>
          </p:cNvCxnSpPr>
          <p:nvPr/>
        </p:nvCxnSpPr>
        <p:spPr>
          <a:xfrm>
            <a:off x="4702548" y="343462"/>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251" name="グループ化 250"/>
          <p:cNvGrpSpPr/>
          <p:nvPr/>
        </p:nvGrpSpPr>
        <p:grpSpPr>
          <a:xfrm>
            <a:off x="4513178" y="1241942"/>
            <a:ext cx="378739" cy="396051"/>
            <a:chOff x="4835148" y="3561421"/>
            <a:chExt cx="378739" cy="396051"/>
          </a:xfrm>
        </p:grpSpPr>
        <p:sp>
          <p:nvSpPr>
            <p:cNvPr id="252"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円/楕円 252"/>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254" name="直線コネクタ 253"/>
          <p:cNvCxnSpPr>
            <a:stCxn id="327" idx="2"/>
          </p:cNvCxnSpPr>
          <p:nvPr/>
        </p:nvCxnSpPr>
        <p:spPr>
          <a:xfrm flipH="1">
            <a:off x="4715629" y="341088"/>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55" name="Line 4"/>
          <p:cNvSpPr>
            <a:spLocks noChangeShapeType="1"/>
          </p:cNvSpPr>
          <p:nvPr/>
        </p:nvSpPr>
        <p:spPr bwMode="auto">
          <a:xfrm flipV="1">
            <a:off x="6719357"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6" name="グループ化 255"/>
          <p:cNvGrpSpPr/>
          <p:nvPr/>
        </p:nvGrpSpPr>
        <p:grpSpPr>
          <a:xfrm>
            <a:off x="6603313" y="959204"/>
            <a:ext cx="225618" cy="677030"/>
            <a:chOff x="539552" y="3429001"/>
            <a:chExt cx="299722" cy="899401"/>
          </a:xfrm>
        </p:grpSpPr>
        <p:sp>
          <p:nvSpPr>
            <p:cNvPr id="25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0" name="Line 4"/>
          <p:cNvSpPr>
            <a:spLocks noChangeShapeType="1"/>
          </p:cNvSpPr>
          <p:nvPr/>
        </p:nvSpPr>
        <p:spPr bwMode="auto">
          <a:xfrm>
            <a:off x="6714219"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4"/>
          <p:cNvSpPr>
            <a:spLocks noChangeShapeType="1"/>
          </p:cNvSpPr>
          <p:nvPr/>
        </p:nvSpPr>
        <p:spPr bwMode="auto">
          <a:xfrm flipV="1">
            <a:off x="7645247" y="1636234"/>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0" name="グループ化 299"/>
          <p:cNvGrpSpPr/>
          <p:nvPr/>
        </p:nvGrpSpPr>
        <p:grpSpPr>
          <a:xfrm>
            <a:off x="7529203" y="959204"/>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6" name="Line 4"/>
          <p:cNvSpPr>
            <a:spLocks noChangeShapeType="1"/>
          </p:cNvSpPr>
          <p:nvPr/>
        </p:nvSpPr>
        <p:spPr bwMode="auto">
          <a:xfrm>
            <a:off x="7640109"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円/楕円 326"/>
          <p:cNvSpPr/>
          <p:nvPr/>
        </p:nvSpPr>
        <p:spPr>
          <a:xfrm>
            <a:off x="7571673"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8" name="円/楕円 327"/>
          <p:cNvSpPr/>
          <p:nvPr/>
        </p:nvSpPr>
        <p:spPr>
          <a:xfrm>
            <a:off x="7571673"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9" name="Line 6"/>
          <p:cNvSpPr>
            <a:spLocks noChangeShapeType="1"/>
          </p:cNvSpPr>
          <p:nvPr/>
        </p:nvSpPr>
        <p:spPr bwMode="auto">
          <a:xfrm rot="10800000">
            <a:off x="8051515"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テキスト ボックス 329"/>
          <p:cNvSpPr txBox="1"/>
          <p:nvPr/>
        </p:nvSpPr>
        <p:spPr>
          <a:xfrm>
            <a:off x="7855428" y="1048900"/>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1" name="テキスト ボックス 330"/>
          <p:cNvSpPr txBox="1"/>
          <p:nvPr/>
        </p:nvSpPr>
        <p:spPr>
          <a:xfrm>
            <a:off x="3251193" y="1176043"/>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2" name="テキスト ボックス 331"/>
          <p:cNvSpPr txBox="1"/>
          <p:nvPr/>
        </p:nvSpPr>
        <p:spPr>
          <a:xfrm>
            <a:off x="4686214" y="1536083"/>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3" name="正方形/長方形 332"/>
          <p:cNvSpPr/>
          <p:nvPr/>
        </p:nvSpPr>
        <p:spPr>
          <a:xfrm>
            <a:off x="3087231" y="61936"/>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テキスト ボックス 334"/>
          <p:cNvSpPr txBox="1"/>
          <p:nvPr/>
        </p:nvSpPr>
        <p:spPr>
          <a:xfrm>
            <a:off x="3251193" y="283933"/>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6" name="Line 6"/>
          <p:cNvSpPr>
            <a:spLocks noChangeShapeType="1"/>
          </p:cNvSpPr>
          <p:nvPr/>
        </p:nvSpPr>
        <p:spPr bwMode="auto">
          <a:xfrm rot="10800000" flipH="1">
            <a:off x="3201856" y="210661"/>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60" name="グループ化 259"/>
          <p:cNvGrpSpPr/>
          <p:nvPr/>
        </p:nvGrpSpPr>
        <p:grpSpPr>
          <a:xfrm>
            <a:off x="3534412" y="2474083"/>
            <a:ext cx="2931069" cy="3053041"/>
            <a:chOff x="3534412" y="183384"/>
            <a:chExt cx="2931069" cy="3053041"/>
          </a:xfrm>
        </p:grpSpPr>
        <p:sp>
          <p:nvSpPr>
            <p:cNvPr id="261" name="テキスト ボックス 260"/>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262" name="直線コネクタ 261"/>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7" name="テキスト ボックス 2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271" name="テキスト ボックス 270"/>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272" name="直線コネクタ 271"/>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1" name="テキスト ボックス 280"/>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282" name="テキスト ボックス 281"/>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283" name="テキスト ボックス 282"/>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284" name="テキスト ボックス 283"/>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85" name="テキスト ボックス 284"/>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286" name="テキスト ボックス 285"/>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287" name="テキスト ボックス 286"/>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288" name="テキスト ボックス 287"/>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289" name="テキスト ボックス 288"/>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90" name="テキスト ボックス 289"/>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91" name="テキスト ボックス 290"/>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92" name="テキスト ボックス 291"/>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293" name="グループ化 292"/>
          <p:cNvGrpSpPr/>
          <p:nvPr/>
        </p:nvGrpSpPr>
        <p:grpSpPr>
          <a:xfrm>
            <a:off x="281118" y="2420888"/>
            <a:ext cx="3581796" cy="3092709"/>
            <a:chOff x="281118" y="130189"/>
            <a:chExt cx="3581796" cy="3092709"/>
          </a:xfrm>
        </p:grpSpPr>
        <p:cxnSp>
          <p:nvCxnSpPr>
            <p:cNvPr id="294" name="直線コネクタ 293"/>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円弧 295"/>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97" name="直線コネクタ 296"/>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a:endCxn id="296"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3" name="テキスト ボックス 302"/>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05" name="テキスト ボックス 304"/>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06" name="テキスト ボックス 305"/>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307" name="直線コネクタ 306"/>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5" name="直線コネクタ 314"/>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9" name="テキスト ボックス 318"/>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321" name="テキスト ボックス 320"/>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322" name="テキスト ボックス 321"/>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323" name="テキスト ボックス 322"/>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24" name="テキスト ボックス 323"/>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334" name="テキスト ボックス 333"/>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337" name="テキスト ボックス 336"/>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338" name="テキスト ボックス 337"/>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339" name="テキスト ボックス 338"/>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340" name="テキスト ボックス 339"/>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41" name="テキスト ボックス 340"/>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342" name="テキスト ボックス 341"/>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343" name="テキスト ボックス 342"/>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344" name="グループ化 343"/>
          <p:cNvGrpSpPr/>
          <p:nvPr/>
        </p:nvGrpSpPr>
        <p:grpSpPr>
          <a:xfrm>
            <a:off x="6407170" y="2474083"/>
            <a:ext cx="2873404" cy="4359959"/>
            <a:chOff x="6407170" y="183384"/>
            <a:chExt cx="2873404" cy="4359959"/>
          </a:xfrm>
        </p:grpSpPr>
        <p:sp>
          <p:nvSpPr>
            <p:cNvPr id="345" name="テキスト ボックス 344"/>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346" name="直線コネクタ 345"/>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線コネクタ 346"/>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9" name="テキスト ボックス 348"/>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350" name="テキスト ボックス 349"/>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351" name="直線コネクタ 350"/>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2" name="直線コネクタ 351"/>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3" name="直線コネクタ 352"/>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4" name="直線コネクタ 353"/>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5" name="直線コネクタ 354"/>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7" name="直線コネクタ 356"/>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9" name="直線コネクタ 358"/>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0" name="テキスト ボックス 359"/>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61" name="テキスト ボックス 360"/>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62" name="テキスト ボックス 361"/>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63" name="テキスト ボックス 362"/>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64" name="テキスト ボックス 363"/>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65" name="テキスト ボックス 364"/>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366" name="テキスト ボックス 365"/>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367" name="テキスト ボックス 366"/>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368" name="テキスト ボックス 367"/>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69" name="テキスト ボックス 368"/>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370" name="円弧 369"/>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1" name="円弧 370"/>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72" name="直線コネクタ 371"/>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3" name="直線コネクタ 372"/>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4" name="直線コネクタ 373"/>
            <p:cNvCxnSpPr>
              <a:stCxn id="379"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5" name="テキスト ボックス 374"/>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76" name="テキスト ボックス 375"/>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77" name="テキスト ボックス 376"/>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78" name="円弧 377"/>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9" name="円弧 378"/>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0" name="テキスト ボックス 379"/>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81" name="テキスト ボックス 380"/>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382" name="テキスト ボックス 381"/>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cxnSp>
        <p:nvCxnSpPr>
          <p:cNvPr id="383" name="直線コネクタ 382"/>
          <p:cNvCxnSpPr/>
          <p:nvPr/>
        </p:nvCxnSpPr>
        <p:spPr>
          <a:xfrm flipH="1" flipV="1">
            <a:off x="7036278" y="3161634"/>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84" name="円/楕円 383"/>
          <p:cNvSpPr/>
          <p:nvPr/>
        </p:nvSpPr>
        <p:spPr>
          <a:xfrm>
            <a:off x="7844772" y="3987930"/>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5" name="円/楕円 384"/>
          <p:cNvSpPr/>
          <p:nvPr/>
        </p:nvSpPr>
        <p:spPr>
          <a:xfrm>
            <a:off x="2390494" y="3985123"/>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6" name="円/楕円 385"/>
          <p:cNvSpPr/>
          <p:nvPr/>
        </p:nvSpPr>
        <p:spPr>
          <a:xfrm>
            <a:off x="5036931" y="4003383"/>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7" name="テキスト ボックス 386"/>
          <p:cNvSpPr txBox="1"/>
          <p:nvPr/>
        </p:nvSpPr>
        <p:spPr>
          <a:xfrm rot="2638228">
            <a:off x="7073129" y="3323901"/>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388" name="テキスト ボックス 387"/>
          <p:cNvSpPr txBox="1"/>
          <p:nvPr/>
        </p:nvSpPr>
        <p:spPr>
          <a:xfrm>
            <a:off x="7390130" y="389153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389" name="テキスト ボックス 388"/>
          <p:cNvSpPr txBox="1"/>
          <p:nvPr/>
        </p:nvSpPr>
        <p:spPr>
          <a:xfrm>
            <a:off x="4622742" y="388229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390" name="テキスト ボックス 389"/>
          <p:cNvSpPr txBox="1"/>
          <p:nvPr/>
        </p:nvSpPr>
        <p:spPr>
          <a:xfrm>
            <a:off x="2000978" y="3830972"/>
            <a:ext cx="688996" cy="215444"/>
          </a:xfrm>
          <a:prstGeom prst="rect">
            <a:avLst/>
          </a:prstGeom>
          <a:noFill/>
        </p:spPr>
        <p:txBody>
          <a:bodyPr wrap="square" rtlCol="0">
            <a:spAutoFit/>
          </a:bodyPr>
          <a:lstStyle/>
          <a:p>
            <a:r>
              <a:rPr lang="ja-JP" altLang="en-US" sz="800" b="1" dirty="0"/>
              <a:t>動作点</a:t>
            </a:r>
            <a:endParaRPr lang="ja-JP" altLang="ja-JP" sz="800" b="1" dirty="0"/>
          </a:p>
        </p:txBody>
      </p:sp>
      <p:cxnSp>
        <p:nvCxnSpPr>
          <p:cNvPr id="391" name="直線コネクタ 390"/>
          <p:cNvCxnSpPr/>
          <p:nvPr/>
        </p:nvCxnSpPr>
        <p:spPr>
          <a:xfrm>
            <a:off x="2270909" y="4470071"/>
            <a:ext cx="3893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2" name="直線コネクタ 391"/>
          <p:cNvCxnSpPr/>
          <p:nvPr/>
        </p:nvCxnSpPr>
        <p:spPr>
          <a:xfrm flipV="1">
            <a:off x="5518054" y="3604067"/>
            <a:ext cx="0" cy="8827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3" name="直線コネクタ 392"/>
          <p:cNvCxnSpPr/>
          <p:nvPr/>
        </p:nvCxnSpPr>
        <p:spPr>
          <a:xfrm flipV="1">
            <a:off x="2663286" y="3628570"/>
            <a:ext cx="0" cy="8324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4" name="テキスト ボックス 393"/>
          <p:cNvSpPr txBox="1"/>
          <p:nvPr/>
        </p:nvSpPr>
        <p:spPr>
          <a:xfrm>
            <a:off x="2102286" y="4385770"/>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395" name="テキスト ボックス 394"/>
          <p:cNvSpPr txBox="1"/>
          <p:nvPr/>
        </p:nvSpPr>
        <p:spPr>
          <a:xfrm>
            <a:off x="2602017" y="3962234"/>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396" name="テキスト ボックス 395"/>
          <p:cNvSpPr txBox="1"/>
          <p:nvPr/>
        </p:nvSpPr>
        <p:spPr>
          <a:xfrm>
            <a:off x="5039292" y="4457778"/>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397" name="テキスト ボックス 396"/>
          <p:cNvSpPr txBox="1"/>
          <p:nvPr/>
        </p:nvSpPr>
        <p:spPr>
          <a:xfrm>
            <a:off x="5462857" y="3995525"/>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cxnSp>
        <p:nvCxnSpPr>
          <p:cNvPr id="398" name="直線コネクタ 397"/>
          <p:cNvCxnSpPr/>
          <p:nvPr/>
        </p:nvCxnSpPr>
        <p:spPr>
          <a:xfrm>
            <a:off x="4609641" y="4512566"/>
            <a:ext cx="9084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9" name="テキスト ボックス 398"/>
          <p:cNvSpPr txBox="1"/>
          <p:nvPr/>
        </p:nvSpPr>
        <p:spPr>
          <a:xfrm>
            <a:off x="3195293" y="5699662"/>
            <a:ext cx="949422"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endParaRPr lang="ja-JP" altLang="ja-JP" sz="2400" dirty="0">
              <a:solidFill>
                <a:srgbClr val="FF0000"/>
              </a:solidFill>
              <a:latin typeface="Times New Roman" panose="02020603050405020304" pitchFamily="18" charset="0"/>
              <a:cs typeface="Times New Roman" panose="02020603050405020304" pitchFamily="18" charset="0"/>
            </a:endParaRPr>
          </a:p>
        </p:txBody>
      </p:sp>
      <p:sp>
        <p:nvSpPr>
          <p:cNvPr id="400" name="テキスト ボックス 399"/>
          <p:cNvSpPr txBox="1"/>
          <p:nvPr/>
        </p:nvSpPr>
        <p:spPr>
          <a:xfrm>
            <a:off x="3239521" y="6342180"/>
            <a:ext cx="1201589" cy="707886"/>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ja-JP" altLang="en-US" sz="2400" dirty="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endParaRPr lang="ja-JP" altLang="en-US" sz="2400" dirty="0">
              <a:solidFill>
                <a:srgbClr val="FF0000"/>
              </a:solidFill>
              <a:latin typeface="Times New Roman" panose="02020603050405020304" pitchFamily="18" charset="0"/>
              <a:cs typeface="Times New Roman" panose="02020603050405020304" pitchFamily="18" charset="0"/>
            </a:endParaRPr>
          </a:p>
          <a:p>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01" name="テキスト ボックス 400"/>
          <p:cNvSpPr txBox="1"/>
          <p:nvPr/>
        </p:nvSpPr>
        <p:spPr>
          <a:xfrm>
            <a:off x="4820081" y="5730439"/>
            <a:ext cx="2454598" cy="400110"/>
          </a:xfrm>
          <a:prstGeom prst="rect">
            <a:avLst/>
          </a:prstGeom>
          <a:noFill/>
        </p:spPr>
        <p:txBody>
          <a:bodyPr wrap="square" rtlCol="0">
            <a:spAutoFit/>
          </a:bodyPr>
          <a:lstStyle/>
          <a:p>
            <a:r>
              <a:rPr lang="ja-JP" altLang="en-US" sz="2000" dirty="0" smtClean="0">
                <a:solidFill>
                  <a:srgbClr val="FF0000"/>
                </a:solidFill>
                <a:latin typeface="Times New Roman" panose="02020603050405020304" pitchFamily="18" charset="0"/>
                <a:cs typeface="Times New Roman" panose="02020603050405020304" pitchFamily="18" charset="0"/>
              </a:rPr>
              <a:t>入力インピーダンス</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402" name="テキスト ボックス 401"/>
          <p:cNvSpPr txBox="1"/>
          <p:nvPr/>
        </p:nvSpPr>
        <p:spPr>
          <a:xfrm>
            <a:off x="4846649" y="6336775"/>
            <a:ext cx="1638553" cy="400110"/>
          </a:xfrm>
          <a:prstGeom prst="rect">
            <a:avLst/>
          </a:prstGeom>
          <a:noFill/>
        </p:spPr>
        <p:txBody>
          <a:bodyPr wrap="square" rtlCol="0">
            <a:spAutoFit/>
          </a:bodyPr>
          <a:lstStyle/>
          <a:p>
            <a:r>
              <a:rPr lang="ja-JP" altLang="en-US" sz="2000" dirty="0" smtClean="0">
                <a:solidFill>
                  <a:srgbClr val="FF0000"/>
                </a:solidFill>
                <a:latin typeface="Times New Roman" panose="02020603050405020304" pitchFamily="18" charset="0"/>
                <a:cs typeface="Times New Roman" panose="02020603050405020304" pitchFamily="18" charset="0"/>
              </a:rPr>
              <a:t>電流増幅率</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403" name="テキスト ボックス 402"/>
          <p:cNvSpPr txBox="1"/>
          <p:nvPr/>
        </p:nvSpPr>
        <p:spPr>
          <a:xfrm>
            <a:off x="4074034" y="5596156"/>
            <a:ext cx="741522"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V</a:t>
            </a:r>
            <a:r>
              <a:rPr lang="en-US" altLang="ja-JP" sz="1200" dirty="0" smtClean="0">
                <a:solidFill>
                  <a:srgbClr val="FF0000"/>
                </a:solidFill>
                <a:cs typeface="Times New Roman" panose="02020603050405020304" pitchFamily="18" charset="0"/>
              </a:rPr>
              <a:t>BE</a:t>
            </a:r>
            <a:endParaRPr lang="ja-JP" altLang="ja-JP" sz="1200" dirty="0">
              <a:solidFill>
                <a:srgbClr val="FF0000"/>
              </a:solidFill>
              <a:cs typeface="Times New Roman" panose="02020603050405020304" pitchFamily="18" charset="0"/>
            </a:endParaRPr>
          </a:p>
        </p:txBody>
      </p:sp>
      <p:sp>
        <p:nvSpPr>
          <p:cNvPr id="404" name="テキスト ボックス 403"/>
          <p:cNvSpPr txBox="1"/>
          <p:nvPr/>
        </p:nvSpPr>
        <p:spPr>
          <a:xfrm>
            <a:off x="4076818" y="5894818"/>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cxnSp>
        <p:nvCxnSpPr>
          <p:cNvPr id="405" name="直線コネクタ 404"/>
          <p:cNvCxnSpPr/>
          <p:nvPr/>
        </p:nvCxnSpPr>
        <p:spPr>
          <a:xfrm>
            <a:off x="4167484" y="5930494"/>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6" name="テキスト ボックス 405"/>
          <p:cNvSpPr txBox="1"/>
          <p:nvPr/>
        </p:nvSpPr>
        <p:spPr>
          <a:xfrm>
            <a:off x="4060266" y="6213453"/>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C</a:t>
            </a:r>
            <a:endParaRPr lang="ja-JP" altLang="ja-JP" sz="1200" dirty="0">
              <a:solidFill>
                <a:srgbClr val="FF0000"/>
              </a:solidFill>
              <a:cs typeface="Times New Roman" panose="02020603050405020304" pitchFamily="18" charset="0"/>
            </a:endParaRPr>
          </a:p>
        </p:txBody>
      </p:sp>
      <p:cxnSp>
        <p:nvCxnSpPr>
          <p:cNvPr id="407" name="直線コネクタ 406"/>
          <p:cNvCxnSpPr/>
          <p:nvPr/>
        </p:nvCxnSpPr>
        <p:spPr>
          <a:xfrm>
            <a:off x="4087940" y="6564211"/>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8" name="テキスト ボックス 407"/>
          <p:cNvSpPr txBox="1"/>
          <p:nvPr/>
        </p:nvSpPr>
        <p:spPr>
          <a:xfrm>
            <a:off x="4076818" y="6505759"/>
            <a:ext cx="612828" cy="369332"/>
          </a:xfrm>
          <a:prstGeom prst="rect">
            <a:avLst/>
          </a:prstGeom>
          <a:noFill/>
        </p:spPr>
        <p:txBody>
          <a:bodyPr wrap="square" rtlCol="0">
            <a:spAutoFit/>
          </a:bodyPr>
          <a:lstStyle/>
          <a:p>
            <a:r>
              <a:rPr lang="ja-JP" altLang="en-US" sz="1200" b="1" dirty="0" smtClean="0">
                <a:solidFill>
                  <a:srgbClr val="FF0000"/>
                </a:solidFill>
                <a:latin typeface="Times New Roman" panose="02020603050405020304" pitchFamily="18" charset="0"/>
                <a:cs typeface="Times New Roman" panose="02020603050405020304" pitchFamily="18" charset="0"/>
              </a:rPr>
              <a:t>⊿</a:t>
            </a:r>
            <a:r>
              <a:rPr lang="en-US" altLang="ja-JP" dirty="0" smtClean="0">
                <a:solidFill>
                  <a:srgbClr val="FF0000"/>
                </a:solidFill>
                <a:cs typeface="Times New Roman" panose="02020603050405020304" pitchFamily="18" charset="0"/>
              </a:rPr>
              <a:t>I</a:t>
            </a:r>
            <a:r>
              <a:rPr lang="en-US" altLang="ja-JP" sz="1200" dirty="0" smtClean="0">
                <a:solidFill>
                  <a:srgbClr val="FF0000"/>
                </a:solidFill>
                <a:cs typeface="Times New Roman" panose="02020603050405020304" pitchFamily="18" charset="0"/>
              </a:rPr>
              <a:t>B</a:t>
            </a:r>
            <a:endParaRPr lang="ja-JP" altLang="ja-JP" sz="1200" dirty="0">
              <a:solidFill>
                <a:srgbClr val="FF0000"/>
              </a:solidFill>
              <a:cs typeface="Times New Roman" panose="02020603050405020304" pitchFamily="18" charset="0"/>
            </a:endParaRPr>
          </a:p>
        </p:txBody>
      </p:sp>
      <p:sp>
        <p:nvSpPr>
          <p:cNvPr id="409" name="テキスト ボックス 408"/>
          <p:cNvSpPr txBox="1"/>
          <p:nvPr/>
        </p:nvSpPr>
        <p:spPr>
          <a:xfrm>
            <a:off x="7055686" y="5584632"/>
            <a:ext cx="1081899" cy="369332"/>
          </a:xfrm>
          <a:prstGeom prst="rect">
            <a:avLst/>
          </a:prstGeom>
          <a:noFill/>
        </p:spPr>
        <p:txBody>
          <a:bodyPr wrap="square" rtlCol="0">
            <a:spAutoFit/>
          </a:bodyPr>
          <a:lstStyle/>
          <a:p>
            <a:r>
              <a:rPr lang="ja-JP" altLang="en-US" sz="1200" b="1" dirty="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0.2V</a:t>
            </a:r>
            <a:endParaRPr lang="ja-JP" altLang="ja-JP" sz="1200" dirty="0">
              <a:solidFill>
                <a:srgbClr val="FF0000"/>
              </a:solidFill>
              <a:cs typeface="Times New Roman" panose="02020603050405020304" pitchFamily="18" charset="0"/>
            </a:endParaRPr>
          </a:p>
        </p:txBody>
      </p:sp>
      <p:sp>
        <p:nvSpPr>
          <p:cNvPr id="410" name="テキスト ボックス 409"/>
          <p:cNvSpPr txBox="1"/>
          <p:nvPr/>
        </p:nvSpPr>
        <p:spPr>
          <a:xfrm>
            <a:off x="7058470" y="5883294"/>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cxnSp>
        <p:nvCxnSpPr>
          <p:cNvPr id="411" name="直線コネクタ 410"/>
          <p:cNvCxnSpPr/>
          <p:nvPr/>
        </p:nvCxnSpPr>
        <p:spPr>
          <a:xfrm>
            <a:off x="7149137" y="5918970"/>
            <a:ext cx="5846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2" name="直線コネクタ 411"/>
          <p:cNvCxnSpPr/>
          <p:nvPr/>
        </p:nvCxnSpPr>
        <p:spPr>
          <a:xfrm>
            <a:off x="7131055" y="6589752"/>
            <a:ext cx="5314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13" name="テキスト ボックス 412"/>
          <p:cNvSpPr txBox="1"/>
          <p:nvPr/>
        </p:nvSpPr>
        <p:spPr>
          <a:xfrm>
            <a:off x="7046744" y="6563040"/>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20μA</a:t>
            </a:r>
            <a:endParaRPr lang="ja-JP" altLang="ja-JP" sz="1200" dirty="0">
              <a:solidFill>
                <a:srgbClr val="FF0000"/>
              </a:solidFill>
              <a:cs typeface="Times New Roman" panose="02020603050405020304" pitchFamily="18" charset="0"/>
            </a:endParaRPr>
          </a:p>
        </p:txBody>
      </p:sp>
      <p:sp>
        <p:nvSpPr>
          <p:cNvPr id="414" name="テキスト ボックス 413"/>
          <p:cNvSpPr txBox="1"/>
          <p:nvPr/>
        </p:nvSpPr>
        <p:spPr>
          <a:xfrm>
            <a:off x="7083725" y="6249024"/>
            <a:ext cx="829069" cy="369332"/>
          </a:xfrm>
          <a:prstGeom prst="rect">
            <a:avLst/>
          </a:prstGeom>
          <a:noFill/>
        </p:spPr>
        <p:txBody>
          <a:bodyPr wrap="square" rtlCol="0">
            <a:spAutoFit/>
          </a:bodyPr>
          <a:lstStyle/>
          <a:p>
            <a:r>
              <a:rPr lang="en-US" altLang="ja-JP" sz="1200" b="1" dirty="0" smtClean="0">
                <a:solidFill>
                  <a:srgbClr val="FF0000"/>
                </a:solidFill>
                <a:latin typeface="Times New Roman" panose="02020603050405020304" pitchFamily="18" charset="0"/>
                <a:cs typeface="Times New Roman" panose="02020603050405020304" pitchFamily="18" charset="0"/>
              </a:rPr>
              <a:t> </a:t>
            </a:r>
            <a:r>
              <a:rPr lang="en-US" altLang="ja-JP" dirty="0" smtClean="0">
                <a:solidFill>
                  <a:srgbClr val="FF0000"/>
                </a:solidFill>
                <a:cs typeface="Times New Roman" panose="02020603050405020304" pitchFamily="18" charset="0"/>
              </a:rPr>
              <a:t>2mA</a:t>
            </a:r>
            <a:endParaRPr lang="ja-JP" altLang="ja-JP" sz="1200" dirty="0">
              <a:solidFill>
                <a:srgbClr val="FF0000"/>
              </a:solidFill>
              <a:cs typeface="Times New Roman" panose="02020603050405020304" pitchFamily="18" charset="0"/>
            </a:endParaRPr>
          </a:p>
        </p:txBody>
      </p:sp>
      <p:sp>
        <p:nvSpPr>
          <p:cNvPr id="415" name="テキスト ボックス 414"/>
          <p:cNvSpPr txBox="1"/>
          <p:nvPr/>
        </p:nvSpPr>
        <p:spPr>
          <a:xfrm>
            <a:off x="7675896" y="5675481"/>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10kΩ</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16" name="テキスト ボックス 415"/>
          <p:cNvSpPr txBox="1"/>
          <p:nvPr/>
        </p:nvSpPr>
        <p:spPr>
          <a:xfrm>
            <a:off x="7690891" y="6358919"/>
            <a:ext cx="1201589" cy="461665"/>
          </a:xfrm>
          <a:prstGeom prst="rect">
            <a:avLst/>
          </a:prstGeom>
          <a:noFill/>
        </p:spPr>
        <p:txBody>
          <a:bodyPr wrap="square" rtlCol="0">
            <a:spAutoFit/>
          </a:bodyPr>
          <a:lstStyle/>
          <a:p>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100</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17" name="テキスト ボックス 416"/>
          <p:cNvSpPr txBox="1"/>
          <p:nvPr/>
        </p:nvSpPr>
        <p:spPr>
          <a:xfrm>
            <a:off x="3213589" y="1536083"/>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Tree>
    <p:extLst>
      <p:ext uri="{BB962C8B-B14F-4D97-AF65-F5344CB8AC3E}">
        <p14:creationId xmlns:p14="http://schemas.microsoft.com/office/powerpoint/2010/main" val="31080521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ne 4"/>
          <p:cNvSpPr>
            <a:spLocks noChangeShapeType="1"/>
          </p:cNvSpPr>
          <p:nvPr/>
        </p:nvSpPr>
        <p:spPr bwMode="auto">
          <a:xfrm flipV="1">
            <a:off x="162945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2" name="直線コネクタ 141"/>
          <p:cNvCxnSpPr>
            <a:stCxn id="328" idx="2"/>
            <a:endCxn id="221" idx="6"/>
          </p:cNvCxnSpPr>
          <p:nvPr/>
        </p:nvCxnSpPr>
        <p:spPr>
          <a:xfrm flipH="1">
            <a:off x="869740" y="2201573"/>
            <a:ext cx="6701933" cy="0"/>
          </a:xfrm>
          <a:prstGeom prst="line">
            <a:avLst/>
          </a:prstGeom>
        </p:spPr>
        <p:style>
          <a:lnRef idx="2">
            <a:schemeClr val="dk1"/>
          </a:lnRef>
          <a:fillRef idx="1">
            <a:schemeClr val="lt1"/>
          </a:fillRef>
          <a:effectRef idx="0">
            <a:schemeClr val="dk1"/>
          </a:effectRef>
          <a:fontRef idx="minor">
            <a:schemeClr val="dk1"/>
          </a:fontRef>
        </p:style>
      </p:cxnSp>
      <p:sp>
        <p:nvSpPr>
          <p:cNvPr id="143" name="テキスト ボックス 142"/>
          <p:cNvSpPr txBox="1"/>
          <p:nvPr/>
        </p:nvSpPr>
        <p:spPr>
          <a:xfrm>
            <a:off x="6254048" y="962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44" name="直線コネクタ 143"/>
          <p:cNvCxnSpPr>
            <a:stCxn id="247" idx="0"/>
            <a:endCxn id="220" idx="6"/>
          </p:cNvCxnSpPr>
          <p:nvPr/>
        </p:nvCxnSpPr>
        <p:spPr>
          <a:xfrm flipH="1" flipV="1">
            <a:off x="869740" y="341088"/>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45" name="テキスト ボックス 144"/>
          <p:cNvSpPr txBox="1"/>
          <p:nvPr/>
        </p:nvSpPr>
        <p:spPr>
          <a:xfrm>
            <a:off x="2088496" y="96052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46" name="グループ化 145"/>
          <p:cNvGrpSpPr/>
          <p:nvPr/>
        </p:nvGrpSpPr>
        <p:grpSpPr>
          <a:xfrm>
            <a:off x="1513407" y="959204"/>
            <a:ext cx="225618" cy="677030"/>
            <a:chOff x="539552" y="3429001"/>
            <a:chExt cx="299722" cy="899401"/>
          </a:xfrm>
        </p:grpSpPr>
        <p:sp>
          <p:nvSpPr>
            <p:cNvPr id="1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8" name="テキスト ボックス 217"/>
          <p:cNvSpPr txBox="1"/>
          <p:nvPr/>
        </p:nvSpPr>
        <p:spPr>
          <a:xfrm>
            <a:off x="1094125" y="9176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9" name="Line 4"/>
          <p:cNvSpPr>
            <a:spLocks noChangeShapeType="1"/>
          </p:cNvSpPr>
          <p:nvPr/>
        </p:nvSpPr>
        <p:spPr bwMode="auto">
          <a:xfrm>
            <a:off x="162431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円/楕円 219"/>
          <p:cNvSpPr/>
          <p:nvPr/>
        </p:nvSpPr>
        <p:spPr>
          <a:xfrm>
            <a:off x="725724"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1" name="円/楕円 220"/>
          <p:cNvSpPr/>
          <p:nvPr/>
        </p:nvSpPr>
        <p:spPr>
          <a:xfrm>
            <a:off x="725724"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2" name="Line 6"/>
          <p:cNvSpPr>
            <a:spLocks noChangeShapeType="1"/>
          </p:cNvSpPr>
          <p:nvPr/>
        </p:nvSpPr>
        <p:spPr bwMode="auto">
          <a:xfrm rot="10800000">
            <a:off x="791920"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テキスト ボックス 222"/>
          <p:cNvSpPr txBox="1"/>
          <p:nvPr/>
        </p:nvSpPr>
        <p:spPr>
          <a:xfrm>
            <a:off x="667958" y="110435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24" name="テキスト ボックス 223"/>
          <p:cNvSpPr txBox="1"/>
          <p:nvPr/>
        </p:nvSpPr>
        <p:spPr>
          <a:xfrm>
            <a:off x="7186142" y="94320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25" name="テキスト ボックス 224"/>
          <p:cNvSpPr txBox="1"/>
          <p:nvPr/>
        </p:nvSpPr>
        <p:spPr>
          <a:xfrm>
            <a:off x="7157181" y="1303246"/>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226" name="テキスト ボックス 225"/>
          <p:cNvSpPr txBox="1"/>
          <p:nvPr/>
        </p:nvSpPr>
        <p:spPr>
          <a:xfrm>
            <a:off x="6061538" y="1310510"/>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227" name="テキスト ボックス 226"/>
          <p:cNvSpPr txBox="1"/>
          <p:nvPr/>
        </p:nvSpPr>
        <p:spPr>
          <a:xfrm>
            <a:off x="964084" y="1299346"/>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228" name="テキスト ボックス 227"/>
          <p:cNvSpPr txBox="1"/>
          <p:nvPr/>
        </p:nvSpPr>
        <p:spPr>
          <a:xfrm>
            <a:off x="1798050" y="1295461"/>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229" name="Line 4"/>
          <p:cNvSpPr>
            <a:spLocks noChangeShapeType="1"/>
          </p:cNvSpPr>
          <p:nvPr/>
        </p:nvSpPr>
        <p:spPr bwMode="auto">
          <a:xfrm flipV="1">
            <a:off x="255534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グループ化 229"/>
          <p:cNvGrpSpPr/>
          <p:nvPr/>
        </p:nvGrpSpPr>
        <p:grpSpPr>
          <a:xfrm>
            <a:off x="2439297" y="959204"/>
            <a:ext cx="225618" cy="677030"/>
            <a:chOff x="539552" y="3429001"/>
            <a:chExt cx="299722" cy="899401"/>
          </a:xfrm>
        </p:grpSpPr>
        <p:sp>
          <p:nvSpPr>
            <p:cNvPr id="23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8" name="Line 4"/>
          <p:cNvSpPr>
            <a:spLocks noChangeShapeType="1"/>
          </p:cNvSpPr>
          <p:nvPr/>
        </p:nvSpPr>
        <p:spPr bwMode="auto">
          <a:xfrm>
            <a:off x="255020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9" name="グループ化 238"/>
          <p:cNvGrpSpPr/>
          <p:nvPr/>
        </p:nvGrpSpPr>
        <p:grpSpPr>
          <a:xfrm>
            <a:off x="3660275" y="959204"/>
            <a:ext cx="225618" cy="677030"/>
            <a:chOff x="539552" y="3429001"/>
            <a:chExt cx="299722" cy="899401"/>
          </a:xfrm>
        </p:grpSpPr>
        <p:sp>
          <p:nvSpPr>
            <p:cNvPr id="24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7" name="Line 4"/>
          <p:cNvSpPr>
            <a:spLocks noChangeShapeType="1"/>
          </p:cNvSpPr>
          <p:nvPr/>
        </p:nvSpPr>
        <p:spPr bwMode="auto">
          <a:xfrm>
            <a:off x="3771181"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4"/>
          <p:cNvSpPr>
            <a:spLocks noChangeShapeType="1"/>
          </p:cNvSpPr>
          <p:nvPr/>
        </p:nvSpPr>
        <p:spPr bwMode="auto">
          <a:xfrm flipV="1">
            <a:off x="377118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49" name="直線コネクタ 248"/>
          <p:cNvCxnSpPr>
            <a:stCxn id="253" idx="4"/>
          </p:cNvCxnSpPr>
          <p:nvPr/>
        </p:nvCxnSpPr>
        <p:spPr>
          <a:xfrm flipH="1">
            <a:off x="4693704" y="1637993"/>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50" name="直線コネクタ 249"/>
          <p:cNvCxnSpPr>
            <a:endCxn id="253" idx="0"/>
          </p:cNvCxnSpPr>
          <p:nvPr/>
        </p:nvCxnSpPr>
        <p:spPr>
          <a:xfrm>
            <a:off x="4702548" y="343462"/>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251" name="グループ化 250"/>
          <p:cNvGrpSpPr/>
          <p:nvPr/>
        </p:nvGrpSpPr>
        <p:grpSpPr>
          <a:xfrm>
            <a:off x="4513178" y="1241942"/>
            <a:ext cx="378739" cy="396051"/>
            <a:chOff x="4835148" y="3561421"/>
            <a:chExt cx="378739" cy="396051"/>
          </a:xfrm>
        </p:grpSpPr>
        <p:sp>
          <p:nvSpPr>
            <p:cNvPr id="252"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円/楕円 252"/>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254" name="直線コネクタ 253"/>
          <p:cNvCxnSpPr>
            <a:stCxn id="327" idx="2"/>
          </p:cNvCxnSpPr>
          <p:nvPr/>
        </p:nvCxnSpPr>
        <p:spPr>
          <a:xfrm flipH="1">
            <a:off x="4715629" y="341088"/>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55" name="Line 4"/>
          <p:cNvSpPr>
            <a:spLocks noChangeShapeType="1"/>
          </p:cNvSpPr>
          <p:nvPr/>
        </p:nvSpPr>
        <p:spPr bwMode="auto">
          <a:xfrm flipV="1">
            <a:off x="6719357"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6" name="グループ化 255"/>
          <p:cNvGrpSpPr/>
          <p:nvPr/>
        </p:nvGrpSpPr>
        <p:grpSpPr>
          <a:xfrm>
            <a:off x="6603313" y="959204"/>
            <a:ext cx="225618" cy="677030"/>
            <a:chOff x="539552" y="3429001"/>
            <a:chExt cx="299722" cy="899401"/>
          </a:xfrm>
        </p:grpSpPr>
        <p:sp>
          <p:nvSpPr>
            <p:cNvPr id="25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0" name="Line 4"/>
          <p:cNvSpPr>
            <a:spLocks noChangeShapeType="1"/>
          </p:cNvSpPr>
          <p:nvPr/>
        </p:nvSpPr>
        <p:spPr bwMode="auto">
          <a:xfrm>
            <a:off x="6714219"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4"/>
          <p:cNvSpPr>
            <a:spLocks noChangeShapeType="1"/>
          </p:cNvSpPr>
          <p:nvPr/>
        </p:nvSpPr>
        <p:spPr bwMode="auto">
          <a:xfrm flipV="1">
            <a:off x="7645247" y="1636234"/>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0" name="グループ化 299"/>
          <p:cNvGrpSpPr/>
          <p:nvPr/>
        </p:nvGrpSpPr>
        <p:grpSpPr>
          <a:xfrm>
            <a:off x="7529203" y="959204"/>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6" name="Line 4"/>
          <p:cNvSpPr>
            <a:spLocks noChangeShapeType="1"/>
          </p:cNvSpPr>
          <p:nvPr/>
        </p:nvSpPr>
        <p:spPr bwMode="auto">
          <a:xfrm>
            <a:off x="7640109"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円/楕円 326"/>
          <p:cNvSpPr/>
          <p:nvPr/>
        </p:nvSpPr>
        <p:spPr>
          <a:xfrm>
            <a:off x="7571673"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8" name="円/楕円 327"/>
          <p:cNvSpPr/>
          <p:nvPr/>
        </p:nvSpPr>
        <p:spPr>
          <a:xfrm>
            <a:off x="7571673"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9" name="Line 6"/>
          <p:cNvSpPr>
            <a:spLocks noChangeShapeType="1"/>
          </p:cNvSpPr>
          <p:nvPr/>
        </p:nvSpPr>
        <p:spPr bwMode="auto">
          <a:xfrm rot="10800000">
            <a:off x="8051515"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テキスト ボックス 329"/>
          <p:cNvSpPr txBox="1"/>
          <p:nvPr/>
        </p:nvSpPr>
        <p:spPr>
          <a:xfrm>
            <a:off x="7855428" y="1048900"/>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1" name="テキスト ボックス 330"/>
          <p:cNvSpPr txBox="1"/>
          <p:nvPr/>
        </p:nvSpPr>
        <p:spPr>
          <a:xfrm>
            <a:off x="3251193" y="1176043"/>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2" name="テキスト ボックス 331"/>
          <p:cNvSpPr txBox="1"/>
          <p:nvPr/>
        </p:nvSpPr>
        <p:spPr>
          <a:xfrm>
            <a:off x="4686214" y="1536083"/>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3" name="正方形/長方形 332"/>
          <p:cNvSpPr/>
          <p:nvPr/>
        </p:nvSpPr>
        <p:spPr>
          <a:xfrm>
            <a:off x="3087231" y="61936"/>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テキスト ボックス 334"/>
          <p:cNvSpPr txBox="1"/>
          <p:nvPr/>
        </p:nvSpPr>
        <p:spPr>
          <a:xfrm>
            <a:off x="3251193" y="283933"/>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6" name="Line 6"/>
          <p:cNvSpPr>
            <a:spLocks noChangeShapeType="1"/>
          </p:cNvSpPr>
          <p:nvPr/>
        </p:nvSpPr>
        <p:spPr bwMode="auto">
          <a:xfrm rot="10800000" flipH="1">
            <a:off x="3201856" y="210661"/>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7" name="テキスト ボックス 416"/>
          <p:cNvSpPr txBox="1"/>
          <p:nvPr/>
        </p:nvSpPr>
        <p:spPr>
          <a:xfrm>
            <a:off x="3213589" y="1536083"/>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2" name="テキスト ボックス 1"/>
          <p:cNvSpPr txBox="1"/>
          <p:nvPr/>
        </p:nvSpPr>
        <p:spPr>
          <a:xfrm>
            <a:off x="743797" y="2636912"/>
            <a:ext cx="2191626" cy="369332"/>
          </a:xfrm>
          <a:prstGeom prst="rect">
            <a:avLst/>
          </a:prstGeom>
          <a:noFill/>
        </p:spPr>
        <p:txBody>
          <a:bodyPr wrap="none" rtlCol="0">
            <a:spAutoFit/>
          </a:bodyPr>
          <a:lstStyle/>
          <a:p>
            <a:r>
              <a:rPr kumimoji="1" lang="ja-JP" altLang="en-US" dirty="0" smtClean="0"/>
              <a:t>電圧増幅度を求める</a:t>
            </a:r>
            <a:endParaRPr kumimoji="1" lang="ja-JP" altLang="en-US" dirty="0"/>
          </a:p>
        </p:txBody>
      </p:sp>
      <p:sp>
        <p:nvSpPr>
          <p:cNvPr id="422" name="テキスト ボックス 421"/>
          <p:cNvSpPr txBox="1"/>
          <p:nvPr/>
        </p:nvSpPr>
        <p:spPr>
          <a:xfrm>
            <a:off x="1086902" y="3749600"/>
            <a:ext cx="2906753" cy="461665"/>
          </a:xfrm>
          <a:prstGeom prst="rect">
            <a:avLst/>
          </a:prstGeom>
          <a:noFill/>
        </p:spPr>
        <p:txBody>
          <a:bodyPr wrap="square" rtlCol="0">
            <a:spAutoFit/>
          </a:bodyPr>
          <a:lstStyle/>
          <a:p>
            <a:pPr lvl="0"/>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r>
              <a:rPr lang="ja-JP" altLang="en-US" sz="1600" dirty="0" smtClean="0">
                <a:solidFill>
                  <a:srgbClr val="FF0000"/>
                </a:solidFill>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dirty="0" err="1" smtClean="0">
                <a:solidFill>
                  <a:srgbClr val="FF0000"/>
                </a:solidFill>
                <a:latin typeface="Times New Roman" panose="02020603050405020304" pitchFamily="18" charset="0"/>
                <a:cs typeface="Times New Roman" panose="02020603050405020304" pitchFamily="18" charset="0"/>
              </a:rPr>
              <a:t>×</a:t>
            </a:r>
            <a:r>
              <a:rPr lang="en-US" altLang="ja-JP" sz="2400" dirty="0" err="1" smtClean="0">
                <a:solidFill>
                  <a:srgbClr val="FF0000"/>
                </a:solidFill>
                <a:cs typeface="Times New Roman" panose="02020603050405020304" pitchFamily="18" charset="0"/>
              </a:rPr>
              <a:t>I</a:t>
            </a:r>
            <a:r>
              <a:rPr lang="en-US" altLang="ja-JP" sz="1600" dirty="0" err="1"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423" name="テキスト ボックス 422"/>
          <p:cNvSpPr txBox="1"/>
          <p:nvPr/>
        </p:nvSpPr>
        <p:spPr>
          <a:xfrm>
            <a:off x="1120998" y="3068418"/>
            <a:ext cx="2906753" cy="461665"/>
          </a:xfrm>
          <a:prstGeom prst="rect">
            <a:avLst/>
          </a:prstGeom>
          <a:noFill/>
        </p:spPr>
        <p:txBody>
          <a:bodyPr wrap="square" rtlCol="0">
            <a:spAutoFit/>
          </a:bodyPr>
          <a:lstStyle/>
          <a:p>
            <a:pPr lvl="0"/>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r>
              <a:rPr lang="ja-JP" altLang="en-US" sz="1600" dirty="0" smtClean="0">
                <a:solidFill>
                  <a:srgbClr val="FF0000"/>
                </a:solidFill>
                <a:cs typeface="Times New Roman" panose="02020603050405020304" pitchFamily="18" charset="0"/>
              </a:rPr>
              <a:t>＝</a:t>
            </a:r>
            <a:endParaRPr lang="ja-JP" altLang="ja-JP" sz="1600" dirty="0">
              <a:solidFill>
                <a:srgbClr val="FF0000"/>
              </a:solidFill>
              <a:cs typeface="Times New Roman" panose="02020603050405020304" pitchFamily="18" charset="0"/>
            </a:endParaRPr>
          </a:p>
        </p:txBody>
      </p:sp>
      <p:cxnSp>
        <p:nvCxnSpPr>
          <p:cNvPr id="425" name="直線コネクタ 424"/>
          <p:cNvCxnSpPr/>
          <p:nvPr/>
        </p:nvCxnSpPr>
        <p:spPr>
          <a:xfrm>
            <a:off x="1599086" y="3356992"/>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6" name="テキスト ボックス 425"/>
          <p:cNvSpPr txBox="1"/>
          <p:nvPr/>
        </p:nvSpPr>
        <p:spPr>
          <a:xfrm>
            <a:off x="1638361" y="2926105"/>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27" name="テキスト ボックス 426"/>
          <p:cNvSpPr txBox="1"/>
          <p:nvPr/>
        </p:nvSpPr>
        <p:spPr>
          <a:xfrm>
            <a:off x="1626628" y="3276556"/>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28" name="テキスト ボックス 427"/>
          <p:cNvSpPr txBox="1"/>
          <p:nvPr/>
        </p:nvSpPr>
        <p:spPr>
          <a:xfrm>
            <a:off x="1069903" y="4406307"/>
            <a:ext cx="2906753" cy="461665"/>
          </a:xfrm>
          <a:prstGeom prst="rect">
            <a:avLst/>
          </a:prstGeom>
          <a:noFill/>
        </p:spPr>
        <p:txBody>
          <a:bodyPr wrap="square" rtlCol="0">
            <a:spAutoFit/>
          </a:bodyPr>
          <a:lstStyle/>
          <a:p>
            <a:pPr lvl="0"/>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r>
              <a:rPr lang="ja-JP" altLang="en-US" sz="1600" dirty="0" smtClean="0">
                <a:solidFill>
                  <a:srgbClr val="FF0000"/>
                </a:solidFill>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dirty="0" smtClean="0">
                <a:solidFill>
                  <a:srgbClr val="FF0000"/>
                </a:solidFill>
                <a:latin typeface="Times New Roman" panose="02020603050405020304" pitchFamily="18" charset="0"/>
                <a:cs typeface="Times New Roman" panose="02020603050405020304" pitchFamily="18" charset="0"/>
              </a:rPr>
              <a:t>×</a:t>
            </a:r>
            <a:endParaRPr lang="ja-JP" altLang="ja-JP" sz="1600" dirty="0">
              <a:solidFill>
                <a:srgbClr val="FF0000"/>
              </a:solidFill>
              <a:cs typeface="Times New Roman" panose="02020603050405020304" pitchFamily="18" charset="0"/>
            </a:endParaRPr>
          </a:p>
        </p:txBody>
      </p:sp>
      <p:sp>
        <p:nvSpPr>
          <p:cNvPr id="429" name="テキスト ボックス 428"/>
          <p:cNvSpPr txBox="1"/>
          <p:nvPr/>
        </p:nvSpPr>
        <p:spPr>
          <a:xfrm>
            <a:off x="3656344" y="3789040"/>
            <a:ext cx="222798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out</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a:solidFill>
                  <a:srgbClr val="FF0000"/>
                </a:solidFill>
              </a:rPr>
              <a:t> </a:t>
            </a:r>
            <a:r>
              <a:rPr lang="en-US" altLang="ja-JP" sz="2400" dirty="0" smtClean="0">
                <a:solidFill>
                  <a:srgbClr val="FF0000"/>
                </a:solidFill>
              </a:rPr>
              <a:t>-I</a:t>
            </a:r>
            <a:r>
              <a:rPr lang="en-US" altLang="ja-JP" sz="1600" dirty="0" smtClean="0">
                <a:solidFill>
                  <a:srgbClr val="FF0000"/>
                </a:solidFill>
              </a:rPr>
              <a:t>C  </a:t>
            </a:r>
            <a:r>
              <a:rPr lang="en-US" altLang="ja-JP" sz="2400" dirty="0" smtClean="0">
                <a:solidFill>
                  <a:srgbClr val="FF0000"/>
                </a:solidFill>
              </a:rPr>
              <a:t>R</a:t>
            </a:r>
            <a:r>
              <a:rPr lang="en-US" altLang="ja-JP" sz="1600" dirty="0" smtClean="0">
                <a:solidFill>
                  <a:srgbClr val="FF0000"/>
                </a:solidFill>
              </a:rPr>
              <a:t>CL</a:t>
            </a:r>
            <a:r>
              <a:rPr lang="en-US" altLang="ja-JP" sz="2400" dirty="0" smtClean="0">
                <a:solidFill>
                  <a:srgbClr val="FF0000"/>
                </a:solidFill>
                <a:cs typeface="Times New Roman" panose="02020603050405020304" pitchFamily="18" charset="0"/>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430" name="テキスト ボックス 429"/>
          <p:cNvSpPr txBox="1"/>
          <p:nvPr/>
        </p:nvSpPr>
        <p:spPr>
          <a:xfrm>
            <a:off x="3523749" y="3270717"/>
            <a:ext cx="696541"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32" name="直線コネクタ 431"/>
          <p:cNvCxnSpPr/>
          <p:nvPr/>
        </p:nvCxnSpPr>
        <p:spPr>
          <a:xfrm>
            <a:off x="4194772" y="3501549"/>
            <a:ext cx="8812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33" name="テキスト ボックス 432"/>
          <p:cNvSpPr txBox="1"/>
          <p:nvPr/>
        </p:nvSpPr>
        <p:spPr>
          <a:xfrm>
            <a:off x="4258533" y="3418060"/>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34" name="テキスト ボックス 433"/>
          <p:cNvSpPr txBox="1"/>
          <p:nvPr/>
        </p:nvSpPr>
        <p:spPr>
          <a:xfrm>
            <a:off x="4235719" y="3104828"/>
            <a:ext cx="1389412"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000" dirty="0" smtClean="0">
                <a:solidFill>
                  <a:srgbClr val="FF0000"/>
                </a:solidFill>
              </a:rPr>
              <a:t>×</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35" name="直線コネクタ 434"/>
          <p:cNvCxnSpPr/>
          <p:nvPr/>
        </p:nvCxnSpPr>
        <p:spPr>
          <a:xfrm>
            <a:off x="1997745" y="4677567"/>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36" name="テキスト ボックス 435"/>
          <p:cNvSpPr txBox="1"/>
          <p:nvPr/>
        </p:nvSpPr>
        <p:spPr>
          <a:xfrm>
            <a:off x="2037020" y="4246680"/>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37" name="テキスト ボックス 436"/>
          <p:cNvSpPr txBox="1"/>
          <p:nvPr/>
        </p:nvSpPr>
        <p:spPr>
          <a:xfrm>
            <a:off x="1980022" y="4597131"/>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38" name="テキスト ボックス 437"/>
          <p:cNvSpPr txBox="1"/>
          <p:nvPr/>
        </p:nvSpPr>
        <p:spPr>
          <a:xfrm>
            <a:off x="3660276" y="4358412"/>
            <a:ext cx="2227982" cy="430887"/>
          </a:xfrm>
          <a:prstGeom prst="rect">
            <a:avLst/>
          </a:prstGeom>
          <a:no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out</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439" name="テキスト ボックス 438"/>
          <p:cNvSpPr txBox="1"/>
          <p:nvPr/>
        </p:nvSpPr>
        <p:spPr>
          <a:xfrm>
            <a:off x="3815708" y="4363454"/>
            <a:ext cx="2245829" cy="461665"/>
          </a:xfrm>
          <a:prstGeom prst="rect">
            <a:avLst/>
          </a:prstGeom>
          <a:noFill/>
        </p:spPr>
        <p:txBody>
          <a:bodyPr wrap="square" rtlCol="0">
            <a:spAutoFit/>
          </a:bodyPr>
          <a:lstStyle/>
          <a:p>
            <a:pPr lvl="0"/>
            <a:r>
              <a:rPr lang="ja-JP" altLang="en-US" sz="2400" dirty="0">
                <a:solidFill>
                  <a:srgbClr val="FF0000"/>
                </a:solidFill>
                <a:cs typeface="Times New Roman" panose="02020603050405020304" pitchFamily="18" charset="0"/>
              </a:rPr>
              <a:t>　</a:t>
            </a:r>
            <a:r>
              <a:rPr lang="ja-JP" altLang="en-US" sz="2400" dirty="0" smtClean="0">
                <a:solidFill>
                  <a:srgbClr val="FF0000"/>
                </a:solidFill>
                <a:cs typeface="Times New Roman" panose="02020603050405020304" pitchFamily="18" charset="0"/>
              </a:rPr>
              <a:t>  </a:t>
            </a:r>
            <a:r>
              <a:rPr lang="en-US" altLang="ja-JP" sz="2400" dirty="0" smtClean="0">
                <a:solidFill>
                  <a:srgbClr val="FF0000"/>
                </a:solidFill>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dirty="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cs typeface="Times New Roman" panose="02020603050405020304" pitchFamily="18" charset="0"/>
            </a:endParaRPr>
          </a:p>
        </p:txBody>
      </p:sp>
      <p:cxnSp>
        <p:nvCxnSpPr>
          <p:cNvPr id="440" name="直線コネクタ 439"/>
          <p:cNvCxnSpPr/>
          <p:nvPr/>
        </p:nvCxnSpPr>
        <p:spPr>
          <a:xfrm>
            <a:off x="4800469" y="4634714"/>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41" name="テキスト ボックス 440"/>
          <p:cNvSpPr txBox="1"/>
          <p:nvPr/>
        </p:nvSpPr>
        <p:spPr>
          <a:xfrm>
            <a:off x="4839744" y="4221088"/>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42" name="テキスト ボックス 441"/>
          <p:cNvSpPr txBox="1"/>
          <p:nvPr/>
        </p:nvSpPr>
        <p:spPr>
          <a:xfrm>
            <a:off x="4761895" y="4551511"/>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43" name="直線コネクタ 442"/>
          <p:cNvCxnSpPr/>
          <p:nvPr/>
        </p:nvCxnSpPr>
        <p:spPr>
          <a:xfrm>
            <a:off x="5448545" y="4614443"/>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44" name="テキスト ボックス 443"/>
          <p:cNvSpPr txBox="1"/>
          <p:nvPr/>
        </p:nvSpPr>
        <p:spPr>
          <a:xfrm>
            <a:off x="5512306" y="4530954"/>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45" name="テキスト ボックス 444"/>
          <p:cNvSpPr txBox="1"/>
          <p:nvPr/>
        </p:nvSpPr>
        <p:spPr>
          <a:xfrm>
            <a:off x="5432573" y="4234983"/>
            <a:ext cx="1095026"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000" dirty="0">
                <a:solidFill>
                  <a:srgbClr val="FF0000"/>
                </a:solidFill>
              </a:rPr>
              <a:t>×</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54" name="テキスト ボックス 453"/>
          <p:cNvSpPr txBox="1"/>
          <p:nvPr/>
        </p:nvSpPr>
        <p:spPr>
          <a:xfrm>
            <a:off x="3537144" y="5633850"/>
            <a:ext cx="766653"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455" name="テキスト ボックス 454"/>
          <p:cNvSpPr txBox="1"/>
          <p:nvPr/>
        </p:nvSpPr>
        <p:spPr>
          <a:xfrm>
            <a:off x="3794620" y="5172803"/>
            <a:ext cx="2576683" cy="461665"/>
          </a:xfrm>
          <a:prstGeom prst="rect">
            <a:avLst/>
          </a:prstGeom>
          <a:noFill/>
        </p:spPr>
        <p:txBody>
          <a:bodyPr wrap="square" rtlCol="0">
            <a:spAutoFit/>
          </a:bodyPr>
          <a:lstStyle/>
          <a:p>
            <a:pPr lvl="0"/>
            <a:r>
              <a:rPr lang="ja-JP" altLang="en-US" sz="2400" dirty="0">
                <a:solidFill>
                  <a:srgbClr val="FF0000"/>
                </a:solidFill>
                <a:cs typeface="Times New Roman" panose="02020603050405020304" pitchFamily="18" charset="0"/>
              </a:rPr>
              <a:t>　 </a:t>
            </a:r>
            <a:r>
              <a:rPr lang="ja-JP" altLang="en-US" sz="2400" dirty="0" smtClean="0">
                <a:solidFill>
                  <a:srgbClr val="FF0000"/>
                </a:solidFill>
                <a:cs typeface="Times New Roman" panose="02020603050405020304" pitchFamily="18" charset="0"/>
              </a:rPr>
              <a:t> </a:t>
            </a:r>
            <a:r>
              <a:rPr lang="en-US" altLang="ja-JP" sz="2400" dirty="0" smtClean="0">
                <a:solidFill>
                  <a:srgbClr val="FF0000"/>
                </a:solidFill>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dirty="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cs typeface="Times New Roman" panose="02020603050405020304" pitchFamily="18" charset="0"/>
            </a:endParaRPr>
          </a:p>
        </p:txBody>
      </p:sp>
      <p:cxnSp>
        <p:nvCxnSpPr>
          <p:cNvPr id="456" name="直線コネクタ 455"/>
          <p:cNvCxnSpPr/>
          <p:nvPr/>
        </p:nvCxnSpPr>
        <p:spPr>
          <a:xfrm>
            <a:off x="4779381" y="5444063"/>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57" name="テキスト ボックス 456"/>
          <p:cNvSpPr txBox="1"/>
          <p:nvPr/>
        </p:nvSpPr>
        <p:spPr>
          <a:xfrm>
            <a:off x="4818656" y="5013176"/>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58" name="テキスト ボックス 457"/>
          <p:cNvSpPr txBox="1"/>
          <p:nvPr/>
        </p:nvSpPr>
        <p:spPr>
          <a:xfrm>
            <a:off x="4740807" y="5360860"/>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59" name="直線コネクタ 458"/>
          <p:cNvCxnSpPr/>
          <p:nvPr/>
        </p:nvCxnSpPr>
        <p:spPr>
          <a:xfrm>
            <a:off x="5427457" y="5423792"/>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0" name="テキスト ボックス 459"/>
          <p:cNvSpPr txBox="1"/>
          <p:nvPr/>
        </p:nvSpPr>
        <p:spPr>
          <a:xfrm>
            <a:off x="5491218" y="5340303"/>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61" name="テキスト ボックス 460"/>
          <p:cNvSpPr txBox="1"/>
          <p:nvPr/>
        </p:nvSpPr>
        <p:spPr>
          <a:xfrm>
            <a:off x="5468404" y="5027071"/>
            <a:ext cx="1191828"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000" dirty="0">
                <a:solidFill>
                  <a:srgbClr val="FF0000"/>
                </a:solidFill>
              </a:rPr>
              <a:t>×</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62" name="直線コネクタ 461"/>
          <p:cNvCxnSpPr/>
          <p:nvPr/>
        </p:nvCxnSpPr>
        <p:spPr>
          <a:xfrm>
            <a:off x="4192436" y="5801968"/>
            <a:ext cx="21788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3" name="テキスト ボックス 462"/>
          <p:cNvSpPr txBox="1"/>
          <p:nvPr/>
        </p:nvSpPr>
        <p:spPr>
          <a:xfrm>
            <a:off x="4872755" y="5661248"/>
            <a:ext cx="460988" cy="430887"/>
          </a:xfrm>
          <a:prstGeom prst="rect">
            <a:avLst/>
          </a:prstGeom>
          <a:no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65" name="テキスト ボックス 464"/>
          <p:cNvSpPr txBox="1"/>
          <p:nvPr/>
        </p:nvSpPr>
        <p:spPr>
          <a:xfrm>
            <a:off x="3284937" y="6163654"/>
            <a:ext cx="1764404" cy="461665"/>
          </a:xfrm>
          <a:prstGeom prst="rect">
            <a:avLst/>
          </a:prstGeom>
          <a:noFill/>
        </p:spPr>
        <p:txBody>
          <a:bodyPr wrap="square" rtlCol="0">
            <a:spAutoFit/>
          </a:bodyPr>
          <a:lstStyle/>
          <a:p>
            <a:pPr lvl="0"/>
            <a:r>
              <a:rPr lang="ja-JP" altLang="en-US" sz="2400" dirty="0">
                <a:solidFill>
                  <a:srgbClr val="FF0000"/>
                </a:solidFill>
                <a:cs typeface="Times New Roman" panose="02020603050405020304" pitchFamily="18" charset="0"/>
              </a:rPr>
              <a:t>　</a:t>
            </a:r>
            <a:r>
              <a:rPr lang="ja-JP" altLang="en-US" sz="2400" dirty="0" smtClean="0">
                <a:solidFill>
                  <a:srgbClr val="FF0000"/>
                </a:solidFill>
                <a:cs typeface="Times New Roman" panose="02020603050405020304" pitchFamily="18" charset="0"/>
              </a:rPr>
              <a:t>      </a:t>
            </a:r>
            <a:r>
              <a:rPr lang="en-US" altLang="ja-JP" sz="1600" dirty="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cs typeface="Times New Roman" panose="02020603050405020304" pitchFamily="18" charset="0"/>
            </a:endParaRPr>
          </a:p>
        </p:txBody>
      </p:sp>
      <p:cxnSp>
        <p:nvCxnSpPr>
          <p:cNvPr id="466" name="直線コネクタ 465"/>
          <p:cNvCxnSpPr/>
          <p:nvPr/>
        </p:nvCxnSpPr>
        <p:spPr>
          <a:xfrm>
            <a:off x="4212778" y="6434914"/>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7" name="テキスト ボックス 466"/>
          <p:cNvSpPr txBox="1"/>
          <p:nvPr/>
        </p:nvSpPr>
        <p:spPr>
          <a:xfrm>
            <a:off x="4252053" y="6040034"/>
            <a:ext cx="460988" cy="369332"/>
          </a:xfrm>
          <a:prstGeom prst="rect">
            <a:avLst/>
          </a:prstGeom>
          <a:noFill/>
        </p:spPr>
        <p:txBody>
          <a:bodyPr wrap="square" lIns="0" tIns="0" rIns="0" bIns="0" rtlCol="0">
            <a:spAutoFit/>
          </a:bodyPr>
          <a:lstStyle/>
          <a:p>
            <a:r>
              <a:rPr lang="en-US" altLang="ja-JP" sz="2400" i="1" dirty="0" err="1">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fe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68" name="テキスト ボックス 467"/>
          <p:cNvSpPr txBox="1"/>
          <p:nvPr/>
        </p:nvSpPr>
        <p:spPr>
          <a:xfrm>
            <a:off x="4174204" y="6351711"/>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69" name="直線コネクタ 468"/>
          <p:cNvCxnSpPr/>
          <p:nvPr/>
        </p:nvCxnSpPr>
        <p:spPr>
          <a:xfrm>
            <a:off x="4860854" y="6414643"/>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70" name="テキスト ボックス 469"/>
          <p:cNvSpPr txBox="1"/>
          <p:nvPr/>
        </p:nvSpPr>
        <p:spPr>
          <a:xfrm>
            <a:off x="4924615" y="6331154"/>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71" name="テキスト ボックス 470"/>
          <p:cNvSpPr txBox="1"/>
          <p:nvPr/>
        </p:nvSpPr>
        <p:spPr>
          <a:xfrm>
            <a:off x="4901801" y="6053929"/>
            <a:ext cx="133115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000" dirty="0">
                <a:solidFill>
                  <a:srgbClr val="FF0000"/>
                </a:solidFill>
              </a:rPr>
              <a:t>×</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72" name="テキスト ボックス 471"/>
          <p:cNvSpPr txBox="1"/>
          <p:nvPr/>
        </p:nvSpPr>
        <p:spPr>
          <a:xfrm>
            <a:off x="3546197" y="6263816"/>
            <a:ext cx="766653"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124" name="メモ 123"/>
          <p:cNvSpPr/>
          <p:nvPr/>
        </p:nvSpPr>
        <p:spPr>
          <a:xfrm>
            <a:off x="3317608" y="6092135"/>
            <a:ext cx="3053696" cy="661216"/>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095343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ne 4"/>
          <p:cNvSpPr>
            <a:spLocks noChangeShapeType="1"/>
          </p:cNvSpPr>
          <p:nvPr/>
        </p:nvSpPr>
        <p:spPr bwMode="auto">
          <a:xfrm flipV="1">
            <a:off x="162945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2" name="直線コネクタ 141"/>
          <p:cNvCxnSpPr>
            <a:stCxn id="328" idx="2"/>
            <a:endCxn id="221" idx="6"/>
          </p:cNvCxnSpPr>
          <p:nvPr/>
        </p:nvCxnSpPr>
        <p:spPr>
          <a:xfrm flipH="1">
            <a:off x="869740" y="2201573"/>
            <a:ext cx="6701933" cy="0"/>
          </a:xfrm>
          <a:prstGeom prst="line">
            <a:avLst/>
          </a:prstGeom>
        </p:spPr>
        <p:style>
          <a:lnRef idx="2">
            <a:schemeClr val="dk1"/>
          </a:lnRef>
          <a:fillRef idx="1">
            <a:schemeClr val="lt1"/>
          </a:fillRef>
          <a:effectRef idx="0">
            <a:schemeClr val="dk1"/>
          </a:effectRef>
          <a:fontRef idx="minor">
            <a:schemeClr val="dk1"/>
          </a:fontRef>
        </p:style>
      </p:cxnSp>
      <p:sp>
        <p:nvSpPr>
          <p:cNvPr id="143" name="テキスト ボックス 142"/>
          <p:cNvSpPr txBox="1"/>
          <p:nvPr/>
        </p:nvSpPr>
        <p:spPr>
          <a:xfrm>
            <a:off x="6254048" y="962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44" name="直線コネクタ 143"/>
          <p:cNvCxnSpPr>
            <a:stCxn id="247" idx="0"/>
            <a:endCxn id="220" idx="6"/>
          </p:cNvCxnSpPr>
          <p:nvPr/>
        </p:nvCxnSpPr>
        <p:spPr>
          <a:xfrm flipH="1" flipV="1">
            <a:off x="869740" y="341088"/>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45" name="テキスト ボックス 144"/>
          <p:cNvSpPr txBox="1"/>
          <p:nvPr/>
        </p:nvSpPr>
        <p:spPr>
          <a:xfrm>
            <a:off x="2088496" y="96052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46" name="グループ化 145"/>
          <p:cNvGrpSpPr/>
          <p:nvPr/>
        </p:nvGrpSpPr>
        <p:grpSpPr>
          <a:xfrm>
            <a:off x="1513407" y="959204"/>
            <a:ext cx="225618" cy="677030"/>
            <a:chOff x="539552" y="3429001"/>
            <a:chExt cx="299722" cy="899401"/>
          </a:xfrm>
        </p:grpSpPr>
        <p:sp>
          <p:nvSpPr>
            <p:cNvPr id="1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8" name="テキスト ボックス 217"/>
          <p:cNvSpPr txBox="1"/>
          <p:nvPr/>
        </p:nvSpPr>
        <p:spPr>
          <a:xfrm>
            <a:off x="1094125" y="9176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9" name="Line 4"/>
          <p:cNvSpPr>
            <a:spLocks noChangeShapeType="1"/>
          </p:cNvSpPr>
          <p:nvPr/>
        </p:nvSpPr>
        <p:spPr bwMode="auto">
          <a:xfrm>
            <a:off x="162431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円/楕円 219"/>
          <p:cNvSpPr/>
          <p:nvPr/>
        </p:nvSpPr>
        <p:spPr>
          <a:xfrm>
            <a:off x="725724"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1" name="円/楕円 220"/>
          <p:cNvSpPr/>
          <p:nvPr/>
        </p:nvSpPr>
        <p:spPr>
          <a:xfrm>
            <a:off x="725724"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2" name="Line 6"/>
          <p:cNvSpPr>
            <a:spLocks noChangeShapeType="1"/>
          </p:cNvSpPr>
          <p:nvPr/>
        </p:nvSpPr>
        <p:spPr bwMode="auto">
          <a:xfrm rot="10800000">
            <a:off x="791920"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テキスト ボックス 222"/>
          <p:cNvSpPr txBox="1"/>
          <p:nvPr/>
        </p:nvSpPr>
        <p:spPr>
          <a:xfrm>
            <a:off x="667958" y="110435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24" name="テキスト ボックス 223"/>
          <p:cNvSpPr txBox="1"/>
          <p:nvPr/>
        </p:nvSpPr>
        <p:spPr>
          <a:xfrm>
            <a:off x="7186142" y="94320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25" name="テキスト ボックス 224"/>
          <p:cNvSpPr txBox="1"/>
          <p:nvPr/>
        </p:nvSpPr>
        <p:spPr>
          <a:xfrm>
            <a:off x="7157181" y="1303246"/>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226" name="テキスト ボックス 225"/>
          <p:cNvSpPr txBox="1"/>
          <p:nvPr/>
        </p:nvSpPr>
        <p:spPr>
          <a:xfrm>
            <a:off x="6061538" y="1310510"/>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227" name="テキスト ボックス 226"/>
          <p:cNvSpPr txBox="1"/>
          <p:nvPr/>
        </p:nvSpPr>
        <p:spPr>
          <a:xfrm>
            <a:off x="964084" y="1299346"/>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228" name="テキスト ボックス 227"/>
          <p:cNvSpPr txBox="1"/>
          <p:nvPr/>
        </p:nvSpPr>
        <p:spPr>
          <a:xfrm>
            <a:off x="1798050" y="1295461"/>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229" name="Line 4"/>
          <p:cNvSpPr>
            <a:spLocks noChangeShapeType="1"/>
          </p:cNvSpPr>
          <p:nvPr/>
        </p:nvSpPr>
        <p:spPr bwMode="auto">
          <a:xfrm flipV="1">
            <a:off x="255534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グループ化 229"/>
          <p:cNvGrpSpPr/>
          <p:nvPr/>
        </p:nvGrpSpPr>
        <p:grpSpPr>
          <a:xfrm>
            <a:off x="2439297" y="959204"/>
            <a:ext cx="225618" cy="677030"/>
            <a:chOff x="539552" y="3429001"/>
            <a:chExt cx="299722" cy="899401"/>
          </a:xfrm>
        </p:grpSpPr>
        <p:sp>
          <p:nvSpPr>
            <p:cNvPr id="23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8" name="Line 4"/>
          <p:cNvSpPr>
            <a:spLocks noChangeShapeType="1"/>
          </p:cNvSpPr>
          <p:nvPr/>
        </p:nvSpPr>
        <p:spPr bwMode="auto">
          <a:xfrm>
            <a:off x="255020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9" name="グループ化 238"/>
          <p:cNvGrpSpPr/>
          <p:nvPr/>
        </p:nvGrpSpPr>
        <p:grpSpPr>
          <a:xfrm>
            <a:off x="3660275" y="959204"/>
            <a:ext cx="225618" cy="677030"/>
            <a:chOff x="539552" y="3429001"/>
            <a:chExt cx="299722" cy="899401"/>
          </a:xfrm>
        </p:grpSpPr>
        <p:sp>
          <p:nvSpPr>
            <p:cNvPr id="24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7" name="Line 4"/>
          <p:cNvSpPr>
            <a:spLocks noChangeShapeType="1"/>
          </p:cNvSpPr>
          <p:nvPr/>
        </p:nvSpPr>
        <p:spPr bwMode="auto">
          <a:xfrm>
            <a:off x="3771181"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4"/>
          <p:cNvSpPr>
            <a:spLocks noChangeShapeType="1"/>
          </p:cNvSpPr>
          <p:nvPr/>
        </p:nvSpPr>
        <p:spPr bwMode="auto">
          <a:xfrm flipV="1">
            <a:off x="377118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49" name="直線コネクタ 248"/>
          <p:cNvCxnSpPr>
            <a:stCxn id="253" idx="4"/>
          </p:cNvCxnSpPr>
          <p:nvPr/>
        </p:nvCxnSpPr>
        <p:spPr>
          <a:xfrm flipH="1">
            <a:off x="4693704" y="1637993"/>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50" name="直線コネクタ 249"/>
          <p:cNvCxnSpPr>
            <a:endCxn id="253" idx="0"/>
          </p:cNvCxnSpPr>
          <p:nvPr/>
        </p:nvCxnSpPr>
        <p:spPr>
          <a:xfrm>
            <a:off x="4702548" y="343462"/>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251" name="グループ化 250"/>
          <p:cNvGrpSpPr/>
          <p:nvPr/>
        </p:nvGrpSpPr>
        <p:grpSpPr>
          <a:xfrm>
            <a:off x="4513178" y="1241942"/>
            <a:ext cx="378739" cy="396051"/>
            <a:chOff x="4835148" y="3561421"/>
            <a:chExt cx="378739" cy="396051"/>
          </a:xfrm>
        </p:grpSpPr>
        <p:sp>
          <p:nvSpPr>
            <p:cNvPr id="252"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円/楕円 252"/>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254" name="直線コネクタ 253"/>
          <p:cNvCxnSpPr>
            <a:stCxn id="327" idx="2"/>
          </p:cNvCxnSpPr>
          <p:nvPr/>
        </p:nvCxnSpPr>
        <p:spPr>
          <a:xfrm flipH="1">
            <a:off x="4715629" y="341088"/>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55" name="Line 4"/>
          <p:cNvSpPr>
            <a:spLocks noChangeShapeType="1"/>
          </p:cNvSpPr>
          <p:nvPr/>
        </p:nvSpPr>
        <p:spPr bwMode="auto">
          <a:xfrm flipV="1">
            <a:off x="6719357"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6" name="グループ化 255"/>
          <p:cNvGrpSpPr/>
          <p:nvPr/>
        </p:nvGrpSpPr>
        <p:grpSpPr>
          <a:xfrm>
            <a:off x="6603313" y="959204"/>
            <a:ext cx="225618" cy="677030"/>
            <a:chOff x="539552" y="3429001"/>
            <a:chExt cx="299722" cy="899401"/>
          </a:xfrm>
        </p:grpSpPr>
        <p:sp>
          <p:nvSpPr>
            <p:cNvPr id="25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0" name="Line 4"/>
          <p:cNvSpPr>
            <a:spLocks noChangeShapeType="1"/>
          </p:cNvSpPr>
          <p:nvPr/>
        </p:nvSpPr>
        <p:spPr bwMode="auto">
          <a:xfrm>
            <a:off x="6714219"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4"/>
          <p:cNvSpPr>
            <a:spLocks noChangeShapeType="1"/>
          </p:cNvSpPr>
          <p:nvPr/>
        </p:nvSpPr>
        <p:spPr bwMode="auto">
          <a:xfrm flipV="1">
            <a:off x="7645247" y="1636234"/>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0" name="グループ化 299"/>
          <p:cNvGrpSpPr/>
          <p:nvPr/>
        </p:nvGrpSpPr>
        <p:grpSpPr>
          <a:xfrm>
            <a:off x="7529203" y="959204"/>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6" name="Line 4"/>
          <p:cNvSpPr>
            <a:spLocks noChangeShapeType="1"/>
          </p:cNvSpPr>
          <p:nvPr/>
        </p:nvSpPr>
        <p:spPr bwMode="auto">
          <a:xfrm>
            <a:off x="7640109"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円/楕円 326"/>
          <p:cNvSpPr/>
          <p:nvPr/>
        </p:nvSpPr>
        <p:spPr>
          <a:xfrm>
            <a:off x="7571673"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8" name="円/楕円 327"/>
          <p:cNvSpPr/>
          <p:nvPr/>
        </p:nvSpPr>
        <p:spPr>
          <a:xfrm>
            <a:off x="7571673"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9" name="Line 6"/>
          <p:cNvSpPr>
            <a:spLocks noChangeShapeType="1"/>
          </p:cNvSpPr>
          <p:nvPr/>
        </p:nvSpPr>
        <p:spPr bwMode="auto">
          <a:xfrm rot="10800000">
            <a:off x="8051515"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テキスト ボックス 329"/>
          <p:cNvSpPr txBox="1"/>
          <p:nvPr/>
        </p:nvSpPr>
        <p:spPr>
          <a:xfrm>
            <a:off x="7855428" y="1048900"/>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1" name="テキスト ボックス 330"/>
          <p:cNvSpPr txBox="1"/>
          <p:nvPr/>
        </p:nvSpPr>
        <p:spPr>
          <a:xfrm>
            <a:off x="3251193" y="1176043"/>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2" name="テキスト ボックス 331"/>
          <p:cNvSpPr txBox="1"/>
          <p:nvPr/>
        </p:nvSpPr>
        <p:spPr>
          <a:xfrm>
            <a:off x="4686214" y="1536083"/>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3" name="正方形/長方形 332"/>
          <p:cNvSpPr/>
          <p:nvPr/>
        </p:nvSpPr>
        <p:spPr>
          <a:xfrm>
            <a:off x="3087231" y="61936"/>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テキスト ボックス 334"/>
          <p:cNvSpPr txBox="1"/>
          <p:nvPr/>
        </p:nvSpPr>
        <p:spPr>
          <a:xfrm>
            <a:off x="3251193" y="283933"/>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6" name="Line 6"/>
          <p:cNvSpPr>
            <a:spLocks noChangeShapeType="1"/>
          </p:cNvSpPr>
          <p:nvPr/>
        </p:nvSpPr>
        <p:spPr bwMode="auto">
          <a:xfrm rot="10800000" flipH="1">
            <a:off x="3201856" y="210661"/>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7" name="テキスト ボックス 416"/>
          <p:cNvSpPr txBox="1"/>
          <p:nvPr/>
        </p:nvSpPr>
        <p:spPr>
          <a:xfrm>
            <a:off x="3213589" y="1536083"/>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2" name="テキスト ボックス 1"/>
          <p:cNvSpPr txBox="1"/>
          <p:nvPr/>
        </p:nvSpPr>
        <p:spPr>
          <a:xfrm>
            <a:off x="743797" y="2636912"/>
            <a:ext cx="2191626" cy="369332"/>
          </a:xfrm>
          <a:prstGeom prst="rect">
            <a:avLst/>
          </a:prstGeom>
          <a:noFill/>
        </p:spPr>
        <p:txBody>
          <a:bodyPr wrap="none" rtlCol="0">
            <a:spAutoFit/>
          </a:bodyPr>
          <a:lstStyle/>
          <a:p>
            <a:r>
              <a:rPr kumimoji="1" lang="ja-JP" altLang="en-US" dirty="0" smtClean="0"/>
              <a:t>電圧増幅度を求める</a:t>
            </a:r>
            <a:endParaRPr kumimoji="1" lang="ja-JP" altLang="en-US" dirty="0"/>
          </a:p>
        </p:txBody>
      </p:sp>
      <p:sp>
        <p:nvSpPr>
          <p:cNvPr id="465" name="テキスト ボックス 464"/>
          <p:cNvSpPr txBox="1"/>
          <p:nvPr/>
        </p:nvSpPr>
        <p:spPr>
          <a:xfrm>
            <a:off x="1094967" y="3284495"/>
            <a:ext cx="1764404" cy="461665"/>
          </a:xfrm>
          <a:prstGeom prst="rect">
            <a:avLst/>
          </a:prstGeom>
          <a:noFill/>
        </p:spPr>
        <p:txBody>
          <a:bodyPr wrap="square" rtlCol="0">
            <a:spAutoFit/>
          </a:bodyPr>
          <a:lstStyle/>
          <a:p>
            <a:pPr lvl="0"/>
            <a:r>
              <a:rPr lang="ja-JP" altLang="en-US" sz="2400" dirty="0">
                <a:solidFill>
                  <a:srgbClr val="FF0000"/>
                </a:solidFill>
                <a:cs typeface="Times New Roman" panose="02020603050405020304" pitchFamily="18" charset="0"/>
              </a:rPr>
              <a:t>　</a:t>
            </a:r>
            <a:r>
              <a:rPr lang="ja-JP" altLang="en-US" sz="2400" dirty="0" smtClean="0">
                <a:solidFill>
                  <a:srgbClr val="FF0000"/>
                </a:solidFill>
                <a:cs typeface="Times New Roman" panose="02020603050405020304" pitchFamily="18" charset="0"/>
              </a:rPr>
              <a:t>      </a:t>
            </a:r>
            <a:r>
              <a:rPr lang="en-US" altLang="ja-JP" sz="1600" dirty="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cs typeface="Times New Roman" panose="02020603050405020304" pitchFamily="18" charset="0"/>
            </a:endParaRPr>
          </a:p>
        </p:txBody>
      </p:sp>
      <p:cxnSp>
        <p:nvCxnSpPr>
          <p:cNvPr id="466" name="直線コネクタ 465"/>
          <p:cNvCxnSpPr/>
          <p:nvPr/>
        </p:nvCxnSpPr>
        <p:spPr>
          <a:xfrm>
            <a:off x="2022808" y="3555755"/>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7" name="テキスト ボックス 466"/>
          <p:cNvSpPr txBox="1"/>
          <p:nvPr/>
        </p:nvSpPr>
        <p:spPr>
          <a:xfrm>
            <a:off x="2062083" y="3160875"/>
            <a:ext cx="460988" cy="369332"/>
          </a:xfrm>
          <a:prstGeom prst="rect">
            <a:avLst/>
          </a:prstGeom>
          <a:noFill/>
        </p:spPr>
        <p:txBody>
          <a:bodyPr wrap="square" lIns="0" tIns="0" rIns="0" bIns="0" rtlCol="0">
            <a:spAutoFit/>
          </a:bodyPr>
          <a:lstStyle/>
          <a:p>
            <a:r>
              <a:rPr lang="en-US" altLang="ja-JP" sz="2400" i="1" dirty="0" err="1">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fe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68" name="テキスト ボックス 467"/>
          <p:cNvSpPr txBox="1"/>
          <p:nvPr/>
        </p:nvSpPr>
        <p:spPr>
          <a:xfrm>
            <a:off x="1984234" y="3472552"/>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69" name="直線コネクタ 468"/>
          <p:cNvCxnSpPr/>
          <p:nvPr/>
        </p:nvCxnSpPr>
        <p:spPr>
          <a:xfrm>
            <a:off x="2670884" y="3535484"/>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70" name="テキスト ボックス 469"/>
          <p:cNvSpPr txBox="1"/>
          <p:nvPr/>
        </p:nvSpPr>
        <p:spPr>
          <a:xfrm>
            <a:off x="2734645" y="3451995"/>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71" name="テキスト ボックス 470"/>
          <p:cNvSpPr txBox="1"/>
          <p:nvPr/>
        </p:nvSpPr>
        <p:spPr>
          <a:xfrm>
            <a:off x="2711831" y="3174770"/>
            <a:ext cx="133115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000" dirty="0">
                <a:solidFill>
                  <a:srgbClr val="FF0000"/>
                </a:solidFill>
              </a:rPr>
              <a:t>×</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72" name="テキスト ボックス 471"/>
          <p:cNvSpPr txBox="1"/>
          <p:nvPr/>
        </p:nvSpPr>
        <p:spPr>
          <a:xfrm>
            <a:off x="1356227" y="3384657"/>
            <a:ext cx="766653"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124" name="メモ 123"/>
          <p:cNvSpPr/>
          <p:nvPr/>
        </p:nvSpPr>
        <p:spPr>
          <a:xfrm>
            <a:off x="1044082" y="3238715"/>
            <a:ext cx="3053696" cy="661216"/>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1338853" y="4293096"/>
            <a:ext cx="126903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-6.15</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43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ne 4"/>
          <p:cNvSpPr>
            <a:spLocks noChangeShapeType="1"/>
          </p:cNvSpPr>
          <p:nvPr/>
        </p:nvSpPr>
        <p:spPr bwMode="auto">
          <a:xfrm flipV="1">
            <a:off x="162945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2" name="直線コネクタ 141"/>
          <p:cNvCxnSpPr>
            <a:stCxn id="328" idx="2"/>
            <a:endCxn id="221" idx="6"/>
          </p:cNvCxnSpPr>
          <p:nvPr/>
        </p:nvCxnSpPr>
        <p:spPr>
          <a:xfrm flipH="1">
            <a:off x="869740" y="2201573"/>
            <a:ext cx="6701933" cy="0"/>
          </a:xfrm>
          <a:prstGeom prst="line">
            <a:avLst/>
          </a:prstGeom>
        </p:spPr>
        <p:style>
          <a:lnRef idx="2">
            <a:schemeClr val="dk1"/>
          </a:lnRef>
          <a:fillRef idx="1">
            <a:schemeClr val="lt1"/>
          </a:fillRef>
          <a:effectRef idx="0">
            <a:schemeClr val="dk1"/>
          </a:effectRef>
          <a:fontRef idx="minor">
            <a:schemeClr val="dk1"/>
          </a:fontRef>
        </p:style>
      </p:cxnSp>
      <p:sp>
        <p:nvSpPr>
          <p:cNvPr id="143" name="テキスト ボックス 142"/>
          <p:cNvSpPr txBox="1"/>
          <p:nvPr/>
        </p:nvSpPr>
        <p:spPr>
          <a:xfrm>
            <a:off x="6254048" y="962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44" name="直線コネクタ 143"/>
          <p:cNvCxnSpPr>
            <a:stCxn id="247" idx="0"/>
            <a:endCxn id="220" idx="6"/>
          </p:cNvCxnSpPr>
          <p:nvPr/>
        </p:nvCxnSpPr>
        <p:spPr>
          <a:xfrm flipH="1" flipV="1">
            <a:off x="869740" y="341088"/>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45" name="テキスト ボックス 144"/>
          <p:cNvSpPr txBox="1"/>
          <p:nvPr/>
        </p:nvSpPr>
        <p:spPr>
          <a:xfrm>
            <a:off x="2088496" y="96052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46" name="グループ化 145"/>
          <p:cNvGrpSpPr/>
          <p:nvPr/>
        </p:nvGrpSpPr>
        <p:grpSpPr>
          <a:xfrm>
            <a:off x="1513407" y="959204"/>
            <a:ext cx="225618" cy="677030"/>
            <a:chOff x="539552" y="3429001"/>
            <a:chExt cx="299722" cy="899401"/>
          </a:xfrm>
        </p:grpSpPr>
        <p:sp>
          <p:nvSpPr>
            <p:cNvPr id="1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8" name="テキスト ボックス 217"/>
          <p:cNvSpPr txBox="1"/>
          <p:nvPr/>
        </p:nvSpPr>
        <p:spPr>
          <a:xfrm>
            <a:off x="1094125" y="9176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9" name="Line 4"/>
          <p:cNvSpPr>
            <a:spLocks noChangeShapeType="1"/>
          </p:cNvSpPr>
          <p:nvPr/>
        </p:nvSpPr>
        <p:spPr bwMode="auto">
          <a:xfrm>
            <a:off x="162431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円/楕円 219"/>
          <p:cNvSpPr/>
          <p:nvPr/>
        </p:nvSpPr>
        <p:spPr>
          <a:xfrm>
            <a:off x="725724"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1" name="円/楕円 220"/>
          <p:cNvSpPr/>
          <p:nvPr/>
        </p:nvSpPr>
        <p:spPr>
          <a:xfrm>
            <a:off x="725724"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2" name="Line 6"/>
          <p:cNvSpPr>
            <a:spLocks noChangeShapeType="1"/>
          </p:cNvSpPr>
          <p:nvPr/>
        </p:nvSpPr>
        <p:spPr bwMode="auto">
          <a:xfrm rot="10800000">
            <a:off x="791920"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テキスト ボックス 222"/>
          <p:cNvSpPr txBox="1"/>
          <p:nvPr/>
        </p:nvSpPr>
        <p:spPr>
          <a:xfrm>
            <a:off x="667958" y="110435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24" name="テキスト ボックス 223"/>
          <p:cNvSpPr txBox="1"/>
          <p:nvPr/>
        </p:nvSpPr>
        <p:spPr>
          <a:xfrm>
            <a:off x="7186142" y="94320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25" name="テキスト ボックス 224"/>
          <p:cNvSpPr txBox="1"/>
          <p:nvPr/>
        </p:nvSpPr>
        <p:spPr>
          <a:xfrm>
            <a:off x="7157181" y="1303246"/>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226" name="テキスト ボックス 225"/>
          <p:cNvSpPr txBox="1"/>
          <p:nvPr/>
        </p:nvSpPr>
        <p:spPr>
          <a:xfrm>
            <a:off x="6061538" y="1310510"/>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227" name="テキスト ボックス 226"/>
          <p:cNvSpPr txBox="1"/>
          <p:nvPr/>
        </p:nvSpPr>
        <p:spPr>
          <a:xfrm>
            <a:off x="964084" y="1299346"/>
            <a:ext cx="683473" cy="338554"/>
          </a:xfrm>
          <a:prstGeom prst="rect">
            <a:avLst/>
          </a:prstGeom>
          <a:noFill/>
        </p:spPr>
        <p:txBody>
          <a:bodyPr wrap="square" rtlCol="0">
            <a:spAutoFit/>
          </a:bodyPr>
          <a:lstStyle/>
          <a:p>
            <a:r>
              <a:rPr lang="en-US" altLang="ja-JP" sz="1600" dirty="0">
                <a:solidFill>
                  <a:srgbClr val="FF0000"/>
                </a:solidFill>
              </a:rPr>
              <a:t>7.5</a:t>
            </a:r>
            <a:r>
              <a:rPr lang="en-US" altLang="ja-JP" sz="1600" dirty="0" smtClean="0">
                <a:solidFill>
                  <a:srgbClr val="FF0000"/>
                </a:solidFill>
              </a:rPr>
              <a:t>kΩ</a:t>
            </a:r>
            <a:endParaRPr lang="ja-JP" altLang="ja-JP" sz="1600" dirty="0">
              <a:solidFill>
                <a:srgbClr val="FF0000"/>
              </a:solidFill>
            </a:endParaRPr>
          </a:p>
        </p:txBody>
      </p:sp>
      <p:sp>
        <p:nvSpPr>
          <p:cNvPr id="228" name="テキスト ボックス 227"/>
          <p:cNvSpPr txBox="1"/>
          <p:nvPr/>
        </p:nvSpPr>
        <p:spPr>
          <a:xfrm>
            <a:off x="1798050" y="1295461"/>
            <a:ext cx="850336" cy="338554"/>
          </a:xfrm>
          <a:prstGeom prst="rect">
            <a:avLst/>
          </a:prstGeom>
          <a:noFill/>
        </p:spPr>
        <p:txBody>
          <a:bodyPr wrap="square" rtlCol="0">
            <a:spAutoFit/>
          </a:bodyPr>
          <a:lstStyle/>
          <a:p>
            <a:r>
              <a:rPr lang="en-US" altLang="ja-JP" sz="1600" dirty="0">
                <a:solidFill>
                  <a:srgbClr val="FF0000"/>
                </a:solidFill>
              </a:rPr>
              <a:t>29.5</a:t>
            </a:r>
            <a:r>
              <a:rPr lang="en-US" altLang="ja-JP" sz="1600" dirty="0" smtClean="0">
                <a:solidFill>
                  <a:srgbClr val="FF0000"/>
                </a:solidFill>
              </a:rPr>
              <a:t>kΩ</a:t>
            </a:r>
            <a:endParaRPr lang="ja-JP" altLang="ja-JP" sz="1600" dirty="0">
              <a:solidFill>
                <a:srgbClr val="FF0000"/>
              </a:solidFill>
            </a:endParaRPr>
          </a:p>
        </p:txBody>
      </p:sp>
      <p:sp>
        <p:nvSpPr>
          <p:cNvPr id="229" name="Line 4"/>
          <p:cNvSpPr>
            <a:spLocks noChangeShapeType="1"/>
          </p:cNvSpPr>
          <p:nvPr/>
        </p:nvSpPr>
        <p:spPr bwMode="auto">
          <a:xfrm flipV="1">
            <a:off x="255534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グループ化 229"/>
          <p:cNvGrpSpPr/>
          <p:nvPr/>
        </p:nvGrpSpPr>
        <p:grpSpPr>
          <a:xfrm>
            <a:off x="2439297" y="959204"/>
            <a:ext cx="225618" cy="677030"/>
            <a:chOff x="539552" y="3429001"/>
            <a:chExt cx="299722" cy="899401"/>
          </a:xfrm>
        </p:grpSpPr>
        <p:sp>
          <p:nvSpPr>
            <p:cNvPr id="23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8" name="Line 4"/>
          <p:cNvSpPr>
            <a:spLocks noChangeShapeType="1"/>
          </p:cNvSpPr>
          <p:nvPr/>
        </p:nvSpPr>
        <p:spPr bwMode="auto">
          <a:xfrm>
            <a:off x="255020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9" name="グループ化 238"/>
          <p:cNvGrpSpPr/>
          <p:nvPr/>
        </p:nvGrpSpPr>
        <p:grpSpPr>
          <a:xfrm>
            <a:off x="3660275" y="959204"/>
            <a:ext cx="225618" cy="677030"/>
            <a:chOff x="539552" y="3429001"/>
            <a:chExt cx="299722" cy="899401"/>
          </a:xfrm>
        </p:grpSpPr>
        <p:sp>
          <p:nvSpPr>
            <p:cNvPr id="24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7" name="Line 4"/>
          <p:cNvSpPr>
            <a:spLocks noChangeShapeType="1"/>
          </p:cNvSpPr>
          <p:nvPr/>
        </p:nvSpPr>
        <p:spPr bwMode="auto">
          <a:xfrm>
            <a:off x="3771181"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4"/>
          <p:cNvSpPr>
            <a:spLocks noChangeShapeType="1"/>
          </p:cNvSpPr>
          <p:nvPr/>
        </p:nvSpPr>
        <p:spPr bwMode="auto">
          <a:xfrm flipV="1">
            <a:off x="377118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49" name="直線コネクタ 248"/>
          <p:cNvCxnSpPr>
            <a:stCxn id="253" idx="4"/>
          </p:cNvCxnSpPr>
          <p:nvPr/>
        </p:nvCxnSpPr>
        <p:spPr>
          <a:xfrm flipH="1">
            <a:off x="4693704" y="1637993"/>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50" name="直線コネクタ 249"/>
          <p:cNvCxnSpPr>
            <a:endCxn id="253" idx="0"/>
          </p:cNvCxnSpPr>
          <p:nvPr/>
        </p:nvCxnSpPr>
        <p:spPr>
          <a:xfrm>
            <a:off x="4702548" y="343462"/>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251" name="グループ化 250"/>
          <p:cNvGrpSpPr/>
          <p:nvPr/>
        </p:nvGrpSpPr>
        <p:grpSpPr>
          <a:xfrm>
            <a:off x="4513178" y="1241942"/>
            <a:ext cx="378739" cy="396051"/>
            <a:chOff x="4835148" y="3561421"/>
            <a:chExt cx="378739" cy="396051"/>
          </a:xfrm>
        </p:grpSpPr>
        <p:sp>
          <p:nvSpPr>
            <p:cNvPr id="252"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円/楕円 252"/>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254" name="直線コネクタ 253"/>
          <p:cNvCxnSpPr>
            <a:stCxn id="327" idx="2"/>
          </p:cNvCxnSpPr>
          <p:nvPr/>
        </p:nvCxnSpPr>
        <p:spPr>
          <a:xfrm flipH="1">
            <a:off x="4715629" y="341088"/>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55" name="Line 4"/>
          <p:cNvSpPr>
            <a:spLocks noChangeShapeType="1"/>
          </p:cNvSpPr>
          <p:nvPr/>
        </p:nvSpPr>
        <p:spPr bwMode="auto">
          <a:xfrm flipV="1">
            <a:off x="6719357"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6" name="グループ化 255"/>
          <p:cNvGrpSpPr/>
          <p:nvPr/>
        </p:nvGrpSpPr>
        <p:grpSpPr>
          <a:xfrm>
            <a:off x="6603313" y="959204"/>
            <a:ext cx="225618" cy="677030"/>
            <a:chOff x="539552" y="3429001"/>
            <a:chExt cx="299722" cy="899401"/>
          </a:xfrm>
        </p:grpSpPr>
        <p:sp>
          <p:nvSpPr>
            <p:cNvPr id="25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0" name="Line 4"/>
          <p:cNvSpPr>
            <a:spLocks noChangeShapeType="1"/>
          </p:cNvSpPr>
          <p:nvPr/>
        </p:nvSpPr>
        <p:spPr bwMode="auto">
          <a:xfrm>
            <a:off x="6714219"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4"/>
          <p:cNvSpPr>
            <a:spLocks noChangeShapeType="1"/>
          </p:cNvSpPr>
          <p:nvPr/>
        </p:nvSpPr>
        <p:spPr bwMode="auto">
          <a:xfrm flipV="1">
            <a:off x="7645247" y="1636234"/>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0" name="グループ化 299"/>
          <p:cNvGrpSpPr/>
          <p:nvPr/>
        </p:nvGrpSpPr>
        <p:grpSpPr>
          <a:xfrm>
            <a:off x="7529203" y="959204"/>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6" name="Line 4"/>
          <p:cNvSpPr>
            <a:spLocks noChangeShapeType="1"/>
          </p:cNvSpPr>
          <p:nvPr/>
        </p:nvSpPr>
        <p:spPr bwMode="auto">
          <a:xfrm>
            <a:off x="7640109"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円/楕円 326"/>
          <p:cNvSpPr/>
          <p:nvPr/>
        </p:nvSpPr>
        <p:spPr>
          <a:xfrm>
            <a:off x="7571673"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8" name="円/楕円 327"/>
          <p:cNvSpPr/>
          <p:nvPr/>
        </p:nvSpPr>
        <p:spPr>
          <a:xfrm>
            <a:off x="7571673"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9" name="Line 6"/>
          <p:cNvSpPr>
            <a:spLocks noChangeShapeType="1"/>
          </p:cNvSpPr>
          <p:nvPr/>
        </p:nvSpPr>
        <p:spPr bwMode="auto">
          <a:xfrm rot="10800000">
            <a:off x="8051515"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テキスト ボックス 329"/>
          <p:cNvSpPr txBox="1"/>
          <p:nvPr/>
        </p:nvSpPr>
        <p:spPr>
          <a:xfrm>
            <a:off x="7855428" y="1048900"/>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1" name="テキスト ボックス 330"/>
          <p:cNvSpPr txBox="1"/>
          <p:nvPr/>
        </p:nvSpPr>
        <p:spPr>
          <a:xfrm>
            <a:off x="3251193" y="1176043"/>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32" name="テキスト ボックス 331"/>
          <p:cNvSpPr txBox="1"/>
          <p:nvPr/>
        </p:nvSpPr>
        <p:spPr>
          <a:xfrm>
            <a:off x="4686214" y="1536083"/>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3" name="正方形/長方形 332"/>
          <p:cNvSpPr/>
          <p:nvPr/>
        </p:nvSpPr>
        <p:spPr>
          <a:xfrm>
            <a:off x="3087231" y="61936"/>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テキスト ボックス 334"/>
          <p:cNvSpPr txBox="1"/>
          <p:nvPr/>
        </p:nvSpPr>
        <p:spPr>
          <a:xfrm>
            <a:off x="3251193" y="283933"/>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36" name="Line 6"/>
          <p:cNvSpPr>
            <a:spLocks noChangeShapeType="1"/>
          </p:cNvSpPr>
          <p:nvPr/>
        </p:nvSpPr>
        <p:spPr bwMode="auto">
          <a:xfrm rot="10800000" flipH="1">
            <a:off x="3201856" y="210661"/>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7" name="テキスト ボックス 416"/>
          <p:cNvSpPr txBox="1"/>
          <p:nvPr/>
        </p:nvSpPr>
        <p:spPr>
          <a:xfrm>
            <a:off x="3213589" y="1536083"/>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2" name="テキスト ボックス 1"/>
          <p:cNvSpPr txBox="1"/>
          <p:nvPr/>
        </p:nvSpPr>
        <p:spPr>
          <a:xfrm>
            <a:off x="667958" y="4869160"/>
            <a:ext cx="2191626" cy="369332"/>
          </a:xfrm>
          <a:prstGeom prst="rect">
            <a:avLst/>
          </a:prstGeom>
          <a:noFill/>
        </p:spPr>
        <p:txBody>
          <a:bodyPr wrap="none" rtlCol="0">
            <a:spAutoFit/>
          </a:bodyPr>
          <a:lstStyle/>
          <a:p>
            <a:r>
              <a:rPr lang="ja-JP" altLang="en-US" dirty="0"/>
              <a:t>電流</a:t>
            </a:r>
            <a:r>
              <a:rPr kumimoji="1" lang="ja-JP" altLang="en-US" dirty="0" smtClean="0"/>
              <a:t>増幅度を求める</a:t>
            </a:r>
            <a:endParaRPr kumimoji="1" lang="ja-JP" altLang="en-US" dirty="0"/>
          </a:p>
        </p:txBody>
      </p:sp>
      <p:sp>
        <p:nvSpPr>
          <p:cNvPr id="93" name="Line 6"/>
          <p:cNvSpPr>
            <a:spLocks noChangeShapeType="1"/>
          </p:cNvSpPr>
          <p:nvPr/>
        </p:nvSpPr>
        <p:spPr bwMode="auto">
          <a:xfrm rot="10800000" flipH="1">
            <a:off x="943784" y="201203"/>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テキスト ボックス 93"/>
          <p:cNvSpPr txBox="1"/>
          <p:nvPr/>
        </p:nvSpPr>
        <p:spPr>
          <a:xfrm>
            <a:off x="1041395" y="259948"/>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97" name="テキスト ボックス 96"/>
          <p:cNvSpPr txBox="1"/>
          <p:nvPr/>
        </p:nvSpPr>
        <p:spPr>
          <a:xfrm>
            <a:off x="6929370" y="259948"/>
            <a:ext cx="8038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endParaRPr lang="ja-JP" altLang="ja-JP" sz="1600" dirty="0">
              <a:solidFill>
                <a:srgbClr val="FF0000"/>
              </a:solidFill>
              <a:cs typeface="Times New Roman" panose="02020603050405020304" pitchFamily="18" charset="0"/>
            </a:endParaRPr>
          </a:p>
        </p:txBody>
      </p:sp>
      <p:sp>
        <p:nvSpPr>
          <p:cNvPr id="99" name="Line 6"/>
          <p:cNvSpPr>
            <a:spLocks noChangeShapeType="1"/>
          </p:cNvSpPr>
          <p:nvPr/>
        </p:nvSpPr>
        <p:spPr bwMode="auto">
          <a:xfrm rot="10800000">
            <a:off x="6888923" y="229576"/>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 name="円/楕円 2"/>
          <p:cNvSpPr/>
          <p:nvPr/>
        </p:nvSpPr>
        <p:spPr>
          <a:xfrm>
            <a:off x="964084" y="522164"/>
            <a:ext cx="3256622" cy="16041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下矢印 100"/>
          <p:cNvSpPr/>
          <p:nvPr/>
        </p:nvSpPr>
        <p:spPr>
          <a:xfrm>
            <a:off x="2375543" y="2420888"/>
            <a:ext cx="359595" cy="3106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 name="直線コネクタ 102"/>
          <p:cNvCxnSpPr>
            <a:stCxn id="184" idx="2"/>
            <a:endCxn id="118" idx="6"/>
          </p:cNvCxnSpPr>
          <p:nvPr/>
        </p:nvCxnSpPr>
        <p:spPr>
          <a:xfrm flipH="1">
            <a:off x="869740" y="4715844"/>
            <a:ext cx="6701933" cy="0"/>
          </a:xfrm>
          <a:prstGeom prst="line">
            <a:avLst/>
          </a:prstGeom>
        </p:spPr>
        <p:style>
          <a:lnRef idx="2">
            <a:schemeClr val="dk1"/>
          </a:lnRef>
          <a:fillRef idx="1">
            <a:schemeClr val="lt1"/>
          </a:fillRef>
          <a:effectRef idx="0">
            <a:schemeClr val="dk1"/>
          </a:effectRef>
          <a:fontRef idx="minor">
            <a:schemeClr val="dk1"/>
          </a:fontRef>
        </p:style>
      </p:cxnSp>
      <p:sp>
        <p:nvSpPr>
          <p:cNvPr id="104" name="テキスト ボックス 103"/>
          <p:cNvSpPr txBox="1"/>
          <p:nvPr/>
        </p:nvSpPr>
        <p:spPr>
          <a:xfrm>
            <a:off x="6254048" y="347674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05" name="直線コネクタ 104"/>
          <p:cNvCxnSpPr>
            <a:stCxn id="155" idx="0"/>
            <a:endCxn id="117" idx="6"/>
          </p:cNvCxnSpPr>
          <p:nvPr/>
        </p:nvCxnSpPr>
        <p:spPr>
          <a:xfrm flipH="1" flipV="1">
            <a:off x="869740" y="2855359"/>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17" name="円/楕円 116"/>
          <p:cNvSpPr/>
          <p:nvPr/>
        </p:nvSpPr>
        <p:spPr>
          <a:xfrm>
            <a:off x="725724" y="278005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8" name="円/楕円 117"/>
          <p:cNvSpPr/>
          <p:nvPr/>
        </p:nvSpPr>
        <p:spPr>
          <a:xfrm>
            <a:off x="725724" y="464054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9" name="Line 6"/>
          <p:cNvSpPr>
            <a:spLocks noChangeShapeType="1"/>
          </p:cNvSpPr>
          <p:nvPr/>
        </p:nvSpPr>
        <p:spPr bwMode="auto">
          <a:xfrm rot="10800000">
            <a:off x="791920" y="303643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テキスト ボックス 119"/>
          <p:cNvSpPr txBox="1"/>
          <p:nvPr/>
        </p:nvSpPr>
        <p:spPr>
          <a:xfrm>
            <a:off x="667958" y="3618622"/>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21" name="テキスト ボックス 120"/>
          <p:cNvSpPr txBox="1"/>
          <p:nvPr/>
        </p:nvSpPr>
        <p:spPr>
          <a:xfrm>
            <a:off x="7186142" y="3457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22" name="テキスト ボックス 121"/>
          <p:cNvSpPr txBox="1"/>
          <p:nvPr/>
        </p:nvSpPr>
        <p:spPr>
          <a:xfrm>
            <a:off x="7157181" y="3817517"/>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23" name="テキスト ボックス 122"/>
          <p:cNvSpPr txBox="1"/>
          <p:nvPr/>
        </p:nvSpPr>
        <p:spPr>
          <a:xfrm>
            <a:off x="6061538" y="3824781"/>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grpSp>
        <p:nvGrpSpPr>
          <p:cNvPr id="138" name="グループ化 137"/>
          <p:cNvGrpSpPr/>
          <p:nvPr/>
        </p:nvGrpSpPr>
        <p:grpSpPr>
          <a:xfrm>
            <a:off x="3660275" y="3473475"/>
            <a:ext cx="225618" cy="677030"/>
            <a:chOff x="539552" y="3429001"/>
            <a:chExt cx="299722" cy="899401"/>
          </a:xfrm>
        </p:grpSpPr>
        <p:sp>
          <p:nvSpPr>
            <p:cNvPr id="13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3771181" y="2860107"/>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4"/>
          <p:cNvSpPr>
            <a:spLocks noChangeShapeType="1"/>
          </p:cNvSpPr>
          <p:nvPr/>
        </p:nvSpPr>
        <p:spPr bwMode="auto">
          <a:xfrm flipV="1">
            <a:off x="3771181" y="4150505"/>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7" name="直線コネクタ 156"/>
          <p:cNvCxnSpPr>
            <a:stCxn id="161" idx="4"/>
          </p:cNvCxnSpPr>
          <p:nvPr/>
        </p:nvCxnSpPr>
        <p:spPr>
          <a:xfrm flipH="1">
            <a:off x="4693704" y="4152264"/>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58" name="直線コネクタ 157"/>
          <p:cNvCxnSpPr>
            <a:endCxn id="161" idx="0"/>
          </p:cNvCxnSpPr>
          <p:nvPr/>
        </p:nvCxnSpPr>
        <p:spPr>
          <a:xfrm>
            <a:off x="4702548" y="2857733"/>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159" name="グループ化 158"/>
          <p:cNvGrpSpPr/>
          <p:nvPr/>
        </p:nvGrpSpPr>
        <p:grpSpPr>
          <a:xfrm>
            <a:off x="4513178" y="3756213"/>
            <a:ext cx="378739" cy="396051"/>
            <a:chOff x="4835148" y="3561421"/>
            <a:chExt cx="378739" cy="396051"/>
          </a:xfrm>
        </p:grpSpPr>
        <p:sp>
          <p:nvSpPr>
            <p:cNvPr id="160"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円/楕円 160"/>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162" name="直線コネクタ 161"/>
          <p:cNvCxnSpPr>
            <a:stCxn id="183" idx="2"/>
          </p:cNvCxnSpPr>
          <p:nvPr/>
        </p:nvCxnSpPr>
        <p:spPr>
          <a:xfrm flipH="1">
            <a:off x="4715629" y="2855359"/>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63" name="Line 4"/>
          <p:cNvSpPr>
            <a:spLocks noChangeShapeType="1"/>
          </p:cNvSpPr>
          <p:nvPr/>
        </p:nvSpPr>
        <p:spPr bwMode="auto">
          <a:xfrm flipV="1">
            <a:off x="6719357" y="4150505"/>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6603313" y="3473475"/>
            <a:ext cx="225618" cy="677030"/>
            <a:chOff x="539552" y="3429001"/>
            <a:chExt cx="299722" cy="899401"/>
          </a:xfrm>
        </p:grpSpPr>
        <p:sp>
          <p:nvSpPr>
            <p:cNvPr id="16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2" name="Line 4"/>
          <p:cNvSpPr>
            <a:spLocks noChangeShapeType="1"/>
          </p:cNvSpPr>
          <p:nvPr/>
        </p:nvSpPr>
        <p:spPr bwMode="auto">
          <a:xfrm>
            <a:off x="6714219" y="2860107"/>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4"/>
          <p:cNvSpPr>
            <a:spLocks noChangeShapeType="1"/>
          </p:cNvSpPr>
          <p:nvPr/>
        </p:nvSpPr>
        <p:spPr bwMode="auto">
          <a:xfrm flipV="1">
            <a:off x="7645247" y="4150505"/>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4" name="グループ化 173"/>
          <p:cNvGrpSpPr/>
          <p:nvPr/>
        </p:nvGrpSpPr>
        <p:grpSpPr>
          <a:xfrm>
            <a:off x="7529203" y="3473475"/>
            <a:ext cx="225618" cy="677030"/>
            <a:chOff x="539552" y="3429001"/>
            <a:chExt cx="299722" cy="899401"/>
          </a:xfrm>
        </p:grpSpPr>
        <p:sp>
          <p:nvSpPr>
            <p:cNvPr id="17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Line 4"/>
          <p:cNvSpPr>
            <a:spLocks noChangeShapeType="1"/>
          </p:cNvSpPr>
          <p:nvPr/>
        </p:nvSpPr>
        <p:spPr bwMode="auto">
          <a:xfrm>
            <a:off x="7640109" y="2860107"/>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円/楕円 182"/>
          <p:cNvSpPr/>
          <p:nvPr/>
        </p:nvSpPr>
        <p:spPr>
          <a:xfrm>
            <a:off x="7571673" y="278005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4" name="円/楕円 183"/>
          <p:cNvSpPr/>
          <p:nvPr/>
        </p:nvSpPr>
        <p:spPr>
          <a:xfrm>
            <a:off x="7571673" y="464054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5" name="Line 6"/>
          <p:cNvSpPr>
            <a:spLocks noChangeShapeType="1"/>
          </p:cNvSpPr>
          <p:nvPr/>
        </p:nvSpPr>
        <p:spPr bwMode="auto">
          <a:xfrm rot="10800000">
            <a:off x="8051515" y="303643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テキスト ボックス 185"/>
          <p:cNvSpPr txBox="1"/>
          <p:nvPr/>
        </p:nvSpPr>
        <p:spPr>
          <a:xfrm>
            <a:off x="7855428" y="3563171"/>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88" name="テキスト ボックス 187"/>
          <p:cNvSpPr txBox="1"/>
          <p:nvPr/>
        </p:nvSpPr>
        <p:spPr>
          <a:xfrm>
            <a:off x="4686214" y="4050354"/>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193" name="Line 6"/>
          <p:cNvSpPr>
            <a:spLocks noChangeShapeType="1"/>
          </p:cNvSpPr>
          <p:nvPr/>
        </p:nvSpPr>
        <p:spPr bwMode="auto">
          <a:xfrm rot="10800000" flipH="1">
            <a:off x="943784" y="2715474"/>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テキスト ボックス 193"/>
          <p:cNvSpPr txBox="1"/>
          <p:nvPr/>
        </p:nvSpPr>
        <p:spPr>
          <a:xfrm>
            <a:off x="1041395" y="2774219"/>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195" name="テキスト ボックス 194"/>
          <p:cNvSpPr txBox="1"/>
          <p:nvPr/>
        </p:nvSpPr>
        <p:spPr>
          <a:xfrm>
            <a:off x="6929370" y="2774219"/>
            <a:ext cx="8038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endParaRPr lang="ja-JP" altLang="ja-JP" sz="1600" dirty="0">
              <a:solidFill>
                <a:srgbClr val="FF0000"/>
              </a:solidFill>
              <a:cs typeface="Times New Roman" panose="02020603050405020304" pitchFamily="18" charset="0"/>
            </a:endParaRPr>
          </a:p>
        </p:txBody>
      </p:sp>
      <p:sp>
        <p:nvSpPr>
          <p:cNvPr id="196" name="Line 6"/>
          <p:cNvSpPr>
            <a:spLocks noChangeShapeType="1"/>
          </p:cNvSpPr>
          <p:nvPr/>
        </p:nvSpPr>
        <p:spPr bwMode="auto">
          <a:xfrm rot="10800000">
            <a:off x="6888923" y="2743847"/>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テキスト ボックス 201"/>
          <p:cNvSpPr txBox="1"/>
          <p:nvPr/>
        </p:nvSpPr>
        <p:spPr>
          <a:xfrm>
            <a:off x="1979712" y="3487078"/>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03" name="テキスト ボックス 202"/>
          <p:cNvSpPr txBox="1"/>
          <p:nvPr/>
        </p:nvSpPr>
        <p:spPr>
          <a:xfrm>
            <a:off x="1798050" y="3822010"/>
            <a:ext cx="850336" cy="338554"/>
          </a:xfrm>
          <a:prstGeom prst="rect">
            <a:avLst/>
          </a:prstGeom>
          <a:noFill/>
        </p:spPr>
        <p:txBody>
          <a:bodyPr wrap="square" rtlCol="0">
            <a:spAutoFit/>
          </a:bodyPr>
          <a:lstStyle/>
          <a:p>
            <a:r>
              <a:rPr lang="en-US" altLang="ja-JP" sz="1600" dirty="0" smtClean="0">
                <a:solidFill>
                  <a:srgbClr val="FF0000"/>
                </a:solidFill>
              </a:rPr>
              <a:t>5.98kΩ</a:t>
            </a:r>
            <a:endParaRPr lang="ja-JP" altLang="ja-JP" sz="1600" dirty="0">
              <a:solidFill>
                <a:srgbClr val="FF0000"/>
              </a:solidFill>
            </a:endParaRPr>
          </a:p>
        </p:txBody>
      </p:sp>
      <p:sp>
        <p:nvSpPr>
          <p:cNvPr id="204" name="Line 4"/>
          <p:cNvSpPr>
            <a:spLocks noChangeShapeType="1"/>
          </p:cNvSpPr>
          <p:nvPr/>
        </p:nvSpPr>
        <p:spPr bwMode="auto">
          <a:xfrm flipV="1">
            <a:off x="2555341" y="4162783"/>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5" name="グループ化 204"/>
          <p:cNvGrpSpPr/>
          <p:nvPr/>
        </p:nvGrpSpPr>
        <p:grpSpPr>
          <a:xfrm>
            <a:off x="2439297" y="3485753"/>
            <a:ext cx="225618" cy="677030"/>
            <a:chOff x="539552" y="3429001"/>
            <a:chExt cx="299722" cy="899401"/>
          </a:xfrm>
        </p:grpSpPr>
        <p:sp>
          <p:nvSpPr>
            <p:cNvPr id="20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3" name="Line 4"/>
          <p:cNvSpPr>
            <a:spLocks noChangeShapeType="1"/>
          </p:cNvSpPr>
          <p:nvPr/>
        </p:nvSpPr>
        <p:spPr bwMode="auto">
          <a:xfrm>
            <a:off x="2550203" y="2872385"/>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テキスト ボックス 259"/>
          <p:cNvSpPr txBox="1"/>
          <p:nvPr/>
        </p:nvSpPr>
        <p:spPr>
          <a:xfrm>
            <a:off x="3251193" y="2811306"/>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261" name="Line 6"/>
          <p:cNvSpPr>
            <a:spLocks noChangeShapeType="1"/>
          </p:cNvSpPr>
          <p:nvPr/>
        </p:nvSpPr>
        <p:spPr bwMode="auto">
          <a:xfrm rot="10800000" flipH="1">
            <a:off x="3201856" y="2738034"/>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テキスト ボックス 261"/>
          <p:cNvSpPr txBox="1"/>
          <p:nvPr/>
        </p:nvSpPr>
        <p:spPr>
          <a:xfrm>
            <a:off x="3251193" y="3693669"/>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63" name="テキスト ボックス 262"/>
          <p:cNvSpPr txBox="1"/>
          <p:nvPr/>
        </p:nvSpPr>
        <p:spPr>
          <a:xfrm>
            <a:off x="3213589" y="4053709"/>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264" name="正方形/長方形 263"/>
          <p:cNvSpPr/>
          <p:nvPr/>
        </p:nvSpPr>
        <p:spPr>
          <a:xfrm>
            <a:off x="3146300" y="2580841"/>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Line 6"/>
          <p:cNvSpPr>
            <a:spLocks noChangeShapeType="1"/>
          </p:cNvSpPr>
          <p:nvPr/>
        </p:nvSpPr>
        <p:spPr bwMode="auto">
          <a:xfrm rot="10800000">
            <a:off x="5144702" y="2743847"/>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テキスト ボックス 275"/>
          <p:cNvSpPr txBox="1"/>
          <p:nvPr/>
        </p:nvSpPr>
        <p:spPr>
          <a:xfrm>
            <a:off x="5264847" y="2868002"/>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endParaRPr lang="ja-JP" altLang="ja-JP" sz="16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877910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メモ 123"/>
          <p:cNvSpPr/>
          <p:nvPr/>
        </p:nvSpPr>
        <p:spPr>
          <a:xfrm>
            <a:off x="4538926" y="4249764"/>
            <a:ext cx="3215895" cy="661216"/>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4716016" y="3306618"/>
            <a:ext cx="468128"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latin typeface="Times New Roman" panose="02020603050405020304" pitchFamily="18" charset="0"/>
                <a:cs typeface="Times New Roman" panose="02020603050405020304" pitchFamily="18" charset="0"/>
              </a:rPr>
              <a:t>=</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267" name="テキスト ボックス 266"/>
          <p:cNvSpPr txBox="1"/>
          <p:nvPr/>
        </p:nvSpPr>
        <p:spPr>
          <a:xfrm>
            <a:off x="183312" y="2972420"/>
            <a:ext cx="7164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r>
              <a:rPr lang="ja-JP" altLang="en-US" dirty="0" smtClean="0">
                <a:solidFill>
                  <a:srgbClr val="FF0000"/>
                </a:solidFill>
                <a:cs typeface="Times New Roman" panose="02020603050405020304" pitchFamily="18" charset="0"/>
              </a:rPr>
              <a:t>＝</a:t>
            </a:r>
            <a:endParaRPr lang="ja-JP" altLang="ja-JP" sz="1600" dirty="0">
              <a:solidFill>
                <a:srgbClr val="FF0000"/>
              </a:solidFill>
              <a:cs typeface="Times New Roman" panose="02020603050405020304" pitchFamily="18" charset="0"/>
            </a:endParaRPr>
          </a:p>
        </p:txBody>
      </p:sp>
      <p:cxnSp>
        <p:nvCxnSpPr>
          <p:cNvPr id="271" name="直線コネクタ 270"/>
          <p:cNvCxnSpPr/>
          <p:nvPr/>
        </p:nvCxnSpPr>
        <p:spPr>
          <a:xfrm>
            <a:off x="743675" y="3223810"/>
            <a:ext cx="9387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2" name="テキスト ボックス 271"/>
          <p:cNvSpPr txBox="1"/>
          <p:nvPr/>
        </p:nvSpPr>
        <p:spPr>
          <a:xfrm>
            <a:off x="740529" y="3201520"/>
            <a:ext cx="1161093" cy="461665"/>
          </a:xfrm>
          <a:prstGeom prst="rect">
            <a:avLst/>
          </a:prstGeom>
          <a:noFill/>
        </p:spPr>
        <p:txBody>
          <a:bodyPr wrap="square" rtlCol="0">
            <a:spAutoFit/>
          </a:bodyPr>
          <a:lstStyle/>
          <a:p>
            <a:pPr lvl="0"/>
            <a:r>
              <a:rPr lang="en-US" altLang="ja-JP" sz="2400" dirty="0" smtClean="0">
                <a:solidFill>
                  <a:srgbClr val="FF0000"/>
                </a:solidFill>
              </a:rPr>
              <a:t>R</a:t>
            </a:r>
            <a:r>
              <a:rPr lang="en-US" altLang="ja-JP" sz="1600" dirty="0" smtClean="0">
                <a:solidFill>
                  <a:srgbClr val="FF0000"/>
                </a:solidFill>
              </a:rPr>
              <a:t>AB</a:t>
            </a:r>
            <a:r>
              <a:rPr lang="ja-JP" altLang="en-US" dirty="0" smtClean="0">
                <a:solidFill>
                  <a:srgbClr val="FF0000"/>
                </a:solidFill>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73" name="テキスト ボックス 272"/>
          <p:cNvSpPr txBox="1"/>
          <p:nvPr/>
        </p:nvSpPr>
        <p:spPr>
          <a:xfrm>
            <a:off x="948025" y="2809476"/>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74" name="テキスト ボックス 273"/>
          <p:cNvSpPr txBox="1"/>
          <p:nvPr/>
        </p:nvSpPr>
        <p:spPr>
          <a:xfrm>
            <a:off x="1729272" y="2992977"/>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277" name="テキスト ボックス 276"/>
          <p:cNvSpPr txBox="1"/>
          <p:nvPr/>
        </p:nvSpPr>
        <p:spPr>
          <a:xfrm>
            <a:off x="179512" y="3692385"/>
            <a:ext cx="7164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r>
              <a:rPr lang="ja-JP" altLang="en-US" dirty="0" smtClean="0">
                <a:solidFill>
                  <a:srgbClr val="FF0000"/>
                </a:solidFill>
                <a:cs typeface="Times New Roman" panose="02020603050405020304" pitchFamily="18" charset="0"/>
              </a:rPr>
              <a:t>＝</a:t>
            </a:r>
            <a:endParaRPr lang="ja-JP" altLang="ja-JP" sz="1600" dirty="0">
              <a:solidFill>
                <a:srgbClr val="FF0000"/>
              </a:solidFill>
              <a:cs typeface="Times New Roman" panose="02020603050405020304" pitchFamily="18" charset="0"/>
            </a:endParaRPr>
          </a:p>
        </p:txBody>
      </p:sp>
      <p:sp>
        <p:nvSpPr>
          <p:cNvPr id="278" name="テキスト ボックス 277"/>
          <p:cNvSpPr txBox="1"/>
          <p:nvPr/>
        </p:nvSpPr>
        <p:spPr>
          <a:xfrm>
            <a:off x="722913" y="3683374"/>
            <a:ext cx="959550"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en-US" altLang="ja-JP" sz="16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r>
              <a:rPr lang="ja-JP" altLang="en-US" dirty="0" smtClean="0">
                <a:solidFill>
                  <a:srgbClr val="FF0000"/>
                </a:solidFill>
                <a:cs typeface="Times New Roman" panose="02020603050405020304" pitchFamily="18" charset="0"/>
              </a:rPr>
              <a:t>＝</a:t>
            </a:r>
            <a:endParaRPr lang="ja-JP" altLang="ja-JP" sz="1600" dirty="0">
              <a:solidFill>
                <a:srgbClr val="FF0000"/>
              </a:solidFill>
              <a:cs typeface="Times New Roman" panose="02020603050405020304" pitchFamily="18" charset="0"/>
            </a:endParaRPr>
          </a:p>
        </p:txBody>
      </p:sp>
      <p:cxnSp>
        <p:nvCxnSpPr>
          <p:cNvPr id="279" name="直線コネクタ 278"/>
          <p:cNvCxnSpPr/>
          <p:nvPr/>
        </p:nvCxnSpPr>
        <p:spPr>
          <a:xfrm>
            <a:off x="2076481" y="3983894"/>
            <a:ext cx="9387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0" name="テキスト ボックス 279"/>
          <p:cNvSpPr txBox="1"/>
          <p:nvPr/>
        </p:nvSpPr>
        <p:spPr>
          <a:xfrm>
            <a:off x="2073335" y="3916339"/>
            <a:ext cx="1161093" cy="461665"/>
          </a:xfrm>
          <a:prstGeom prst="rect">
            <a:avLst/>
          </a:prstGeom>
          <a:noFill/>
        </p:spPr>
        <p:txBody>
          <a:bodyPr wrap="square" rtlCol="0">
            <a:spAutoFit/>
          </a:bodyPr>
          <a:lstStyle/>
          <a:p>
            <a:pPr lvl="0"/>
            <a:r>
              <a:rPr lang="en-US" altLang="ja-JP" sz="2400" dirty="0" smtClean="0">
                <a:solidFill>
                  <a:srgbClr val="FF0000"/>
                </a:solidFill>
              </a:rPr>
              <a:t>R</a:t>
            </a:r>
            <a:r>
              <a:rPr lang="en-US" altLang="ja-JP" sz="1600" dirty="0" smtClean="0">
                <a:solidFill>
                  <a:srgbClr val="FF0000"/>
                </a:solidFill>
              </a:rPr>
              <a:t>AB</a:t>
            </a:r>
            <a:r>
              <a:rPr lang="ja-JP" altLang="en-US" dirty="0" smtClean="0">
                <a:solidFill>
                  <a:srgbClr val="FF0000"/>
                </a:solidFill>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81" name="テキスト ボックス 280"/>
          <p:cNvSpPr txBox="1"/>
          <p:nvPr/>
        </p:nvSpPr>
        <p:spPr>
          <a:xfrm>
            <a:off x="2285944" y="3601564"/>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82" name="テキスト ボックス 281"/>
          <p:cNvSpPr txBox="1"/>
          <p:nvPr/>
        </p:nvSpPr>
        <p:spPr>
          <a:xfrm>
            <a:off x="3062078" y="3753061"/>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283" name="テキスト ボックス 282"/>
          <p:cNvSpPr txBox="1"/>
          <p:nvPr/>
        </p:nvSpPr>
        <p:spPr>
          <a:xfrm>
            <a:off x="205527" y="4412450"/>
            <a:ext cx="92646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r>
              <a:rPr lang="ja-JP" altLang="en-US" dirty="0" smtClean="0">
                <a:solidFill>
                  <a:srgbClr val="FF0000"/>
                </a:solidFill>
                <a:cs typeface="Times New Roman" panose="02020603050405020304" pitchFamily="18" charset="0"/>
              </a:rPr>
              <a:t>＝</a:t>
            </a:r>
            <a:endParaRPr lang="ja-JP" altLang="ja-JP" sz="1600" dirty="0">
              <a:solidFill>
                <a:srgbClr val="FF0000"/>
              </a:solidFill>
              <a:cs typeface="Times New Roman" panose="02020603050405020304" pitchFamily="18" charset="0"/>
            </a:endParaRPr>
          </a:p>
        </p:txBody>
      </p:sp>
      <p:cxnSp>
        <p:nvCxnSpPr>
          <p:cNvPr id="284" name="直線コネクタ 283"/>
          <p:cNvCxnSpPr/>
          <p:nvPr/>
        </p:nvCxnSpPr>
        <p:spPr>
          <a:xfrm>
            <a:off x="975524" y="4653810"/>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5" name="テキスト ボックス 284"/>
          <p:cNvSpPr txBox="1"/>
          <p:nvPr/>
        </p:nvSpPr>
        <p:spPr>
          <a:xfrm>
            <a:off x="1039285" y="4570321"/>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86" name="テキスト ボックス 285"/>
          <p:cNvSpPr txBox="1"/>
          <p:nvPr/>
        </p:nvSpPr>
        <p:spPr>
          <a:xfrm>
            <a:off x="1205333" y="4293096"/>
            <a:ext cx="50272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C</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87" name="テキスト ボックス 286"/>
          <p:cNvSpPr txBox="1"/>
          <p:nvPr/>
        </p:nvSpPr>
        <p:spPr>
          <a:xfrm>
            <a:off x="1857163" y="4422977"/>
            <a:ext cx="7164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endParaRPr lang="ja-JP" altLang="ja-JP" sz="1600" dirty="0">
              <a:solidFill>
                <a:srgbClr val="FF0000"/>
              </a:solidFill>
              <a:cs typeface="Times New Roman" panose="02020603050405020304" pitchFamily="18" charset="0"/>
            </a:endParaRPr>
          </a:p>
        </p:txBody>
      </p:sp>
      <p:sp>
        <p:nvSpPr>
          <p:cNvPr id="288" name="テキスト ボックス 287"/>
          <p:cNvSpPr txBox="1"/>
          <p:nvPr/>
        </p:nvSpPr>
        <p:spPr>
          <a:xfrm>
            <a:off x="205527" y="5131637"/>
            <a:ext cx="92646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r>
              <a:rPr lang="ja-JP" altLang="en-US" dirty="0" smtClean="0">
                <a:solidFill>
                  <a:srgbClr val="FF0000"/>
                </a:solidFill>
                <a:cs typeface="Times New Roman" panose="02020603050405020304" pitchFamily="18" charset="0"/>
              </a:rPr>
              <a:t>＝</a:t>
            </a:r>
            <a:endParaRPr lang="ja-JP" altLang="ja-JP" sz="1600" dirty="0">
              <a:solidFill>
                <a:srgbClr val="FF0000"/>
              </a:solidFill>
              <a:cs typeface="Times New Roman" panose="02020603050405020304" pitchFamily="18" charset="0"/>
            </a:endParaRPr>
          </a:p>
        </p:txBody>
      </p:sp>
      <p:cxnSp>
        <p:nvCxnSpPr>
          <p:cNvPr id="289" name="直線コネクタ 288"/>
          <p:cNvCxnSpPr/>
          <p:nvPr/>
        </p:nvCxnSpPr>
        <p:spPr>
          <a:xfrm>
            <a:off x="975524" y="5372997"/>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0" name="テキスト ボックス 289"/>
          <p:cNvSpPr txBox="1"/>
          <p:nvPr/>
        </p:nvSpPr>
        <p:spPr>
          <a:xfrm>
            <a:off x="1039285" y="5289508"/>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91" name="テキスト ボックス 290"/>
          <p:cNvSpPr txBox="1"/>
          <p:nvPr/>
        </p:nvSpPr>
        <p:spPr>
          <a:xfrm>
            <a:off x="1205333" y="5012283"/>
            <a:ext cx="50272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C</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93" name="テキスト ボックス 292"/>
          <p:cNvSpPr txBox="1"/>
          <p:nvPr/>
        </p:nvSpPr>
        <p:spPr>
          <a:xfrm>
            <a:off x="1610101" y="3699563"/>
            <a:ext cx="959550"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endParaRPr lang="ja-JP" altLang="ja-JP" sz="1600" dirty="0">
              <a:solidFill>
                <a:srgbClr val="FF0000"/>
              </a:solidFill>
              <a:cs typeface="Times New Roman" panose="02020603050405020304" pitchFamily="18" charset="0"/>
            </a:endParaRPr>
          </a:p>
        </p:txBody>
      </p:sp>
      <p:cxnSp>
        <p:nvCxnSpPr>
          <p:cNvPr id="294" name="直線コネクタ 293"/>
          <p:cNvCxnSpPr/>
          <p:nvPr/>
        </p:nvCxnSpPr>
        <p:spPr>
          <a:xfrm>
            <a:off x="2227987" y="5411154"/>
            <a:ext cx="9387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6" name="テキスト ボックス 295"/>
          <p:cNvSpPr txBox="1"/>
          <p:nvPr/>
        </p:nvSpPr>
        <p:spPr>
          <a:xfrm>
            <a:off x="2224841" y="5343599"/>
            <a:ext cx="1161093" cy="461665"/>
          </a:xfrm>
          <a:prstGeom prst="rect">
            <a:avLst/>
          </a:prstGeom>
          <a:noFill/>
        </p:spPr>
        <p:txBody>
          <a:bodyPr wrap="square" rtlCol="0">
            <a:spAutoFit/>
          </a:bodyPr>
          <a:lstStyle/>
          <a:p>
            <a:pPr lvl="0"/>
            <a:r>
              <a:rPr lang="en-US" altLang="ja-JP" sz="2400" dirty="0" smtClean="0">
                <a:solidFill>
                  <a:srgbClr val="FF0000"/>
                </a:solidFill>
              </a:rPr>
              <a:t>R</a:t>
            </a:r>
            <a:r>
              <a:rPr lang="en-US" altLang="ja-JP" sz="1600" dirty="0" smtClean="0">
                <a:solidFill>
                  <a:srgbClr val="FF0000"/>
                </a:solidFill>
              </a:rPr>
              <a:t>AB</a:t>
            </a:r>
            <a:r>
              <a:rPr lang="ja-JP" altLang="en-US" dirty="0" smtClean="0">
                <a:solidFill>
                  <a:srgbClr val="FF0000"/>
                </a:solidFill>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97" name="テキスト ボックス 296"/>
          <p:cNvSpPr txBox="1"/>
          <p:nvPr/>
        </p:nvSpPr>
        <p:spPr>
          <a:xfrm>
            <a:off x="2437450" y="5028824"/>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98" name="テキスト ボックス 297"/>
          <p:cNvSpPr txBox="1"/>
          <p:nvPr/>
        </p:nvSpPr>
        <p:spPr>
          <a:xfrm>
            <a:off x="3213584" y="5180321"/>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299" name="テキスト ボックス 298"/>
          <p:cNvSpPr txBox="1"/>
          <p:nvPr/>
        </p:nvSpPr>
        <p:spPr>
          <a:xfrm>
            <a:off x="1761607" y="5126823"/>
            <a:ext cx="959550"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endParaRPr lang="ja-JP" altLang="ja-JP" sz="1600" dirty="0">
              <a:solidFill>
                <a:srgbClr val="FF0000"/>
              </a:solidFill>
              <a:cs typeface="Times New Roman" panose="02020603050405020304" pitchFamily="18" charset="0"/>
            </a:endParaRPr>
          </a:p>
        </p:txBody>
      </p:sp>
      <p:sp>
        <p:nvSpPr>
          <p:cNvPr id="197" name="テキスト ボックス 196"/>
          <p:cNvSpPr txBox="1"/>
          <p:nvPr/>
        </p:nvSpPr>
        <p:spPr>
          <a:xfrm>
            <a:off x="667958" y="2382256"/>
            <a:ext cx="1338828" cy="369332"/>
          </a:xfrm>
          <a:prstGeom prst="rect">
            <a:avLst/>
          </a:prstGeom>
          <a:noFill/>
        </p:spPr>
        <p:txBody>
          <a:bodyPr wrap="none" rtlCol="0">
            <a:spAutoFit/>
          </a:bodyPr>
          <a:lstStyle/>
          <a:p>
            <a:r>
              <a:rPr lang="ja-JP" altLang="en-US" dirty="0"/>
              <a:t>電流</a:t>
            </a:r>
            <a:r>
              <a:rPr kumimoji="1" lang="ja-JP" altLang="en-US" dirty="0" smtClean="0"/>
              <a:t>増幅度</a:t>
            </a:r>
            <a:endParaRPr kumimoji="1" lang="ja-JP" altLang="en-US" dirty="0"/>
          </a:p>
        </p:txBody>
      </p:sp>
      <p:cxnSp>
        <p:nvCxnSpPr>
          <p:cNvPr id="198" name="直線コネクタ 197"/>
          <p:cNvCxnSpPr>
            <a:stCxn id="360" idx="2"/>
            <a:endCxn id="292" idx="6"/>
          </p:cNvCxnSpPr>
          <p:nvPr/>
        </p:nvCxnSpPr>
        <p:spPr>
          <a:xfrm flipH="1">
            <a:off x="869740" y="2228940"/>
            <a:ext cx="6701933" cy="0"/>
          </a:xfrm>
          <a:prstGeom prst="line">
            <a:avLst/>
          </a:prstGeom>
        </p:spPr>
        <p:style>
          <a:lnRef idx="2">
            <a:schemeClr val="dk1"/>
          </a:lnRef>
          <a:fillRef idx="1">
            <a:schemeClr val="lt1"/>
          </a:fillRef>
          <a:effectRef idx="0">
            <a:schemeClr val="dk1"/>
          </a:effectRef>
          <a:fontRef idx="minor">
            <a:schemeClr val="dk1"/>
          </a:fontRef>
        </p:style>
      </p:cxnSp>
      <p:sp>
        <p:nvSpPr>
          <p:cNvPr id="199" name="テキスト ボックス 198"/>
          <p:cNvSpPr txBox="1"/>
          <p:nvPr/>
        </p:nvSpPr>
        <p:spPr>
          <a:xfrm>
            <a:off x="6254048" y="989844"/>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00" name="直線コネクタ 199"/>
          <p:cNvCxnSpPr>
            <a:stCxn id="319" idx="0"/>
            <a:endCxn id="201" idx="6"/>
          </p:cNvCxnSpPr>
          <p:nvPr/>
        </p:nvCxnSpPr>
        <p:spPr>
          <a:xfrm flipH="1" flipV="1">
            <a:off x="869740" y="368455"/>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1" name="円/楕円 200"/>
          <p:cNvSpPr/>
          <p:nvPr/>
        </p:nvSpPr>
        <p:spPr>
          <a:xfrm>
            <a:off x="725724" y="29315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2" name="円/楕円 291"/>
          <p:cNvSpPr/>
          <p:nvPr/>
        </p:nvSpPr>
        <p:spPr>
          <a:xfrm>
            <a:off x="725724" y="215364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3" name="Line 6"/>
          <p:cNvSpPr>
            <a:spLocks noChangeShapeType="1"/>
          </p:cNvSpPr>
          <p:nvPr/>
        </p:nvSpPr>
        <p:spPr bwMode="auto">
          <a:xfrm rot="10800000">
            <a:off x="791920" y="5495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テキスト ボックス 304"/>
          <p:cNvSpPr txBox="1"/>
          <p:nvPr/>
        </p:nvSpPr>
        <p:spPr>
          <a:xfrm>
            <a:off x="667958" y="1131718"/>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06" name="テキスト ボックス 305"/>
          <p:cNvSpPr txBox="1"/>
          <p:nvPr/>
        </p:nvSpPr>
        <p:spPr>
          <a:xfrm>
            <a:off x="7186142" y="97057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7" name="テキスト ボックス 306"/>
          <p:cNvSpPr txBox="1"/>
          <p:nvPr/>
        </p:nvSpPr>
        <p:spPr>
          <a:xfrm>
            <a:off x="7157181" y="1330613"/>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308" name="テキスト ボックス 307"/>
          <p:cNvSpPr txBox="1"/>
          <p:nvPr/>
        </p:nvSpPr>
        <p:spPr>
          <a:xfrm>
            <a:off x="6061538" y="1337877"/>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grpSp>
        <p:nvGrpSpPr>
          <p:cNvPr id="309" name="グループ化 308"/>
          <p:cNvGrpSpPr/>
          <p:nvPr/>
        </p:nvGrpSpPr>
        <p:grpSpPr>
          <a:xfrm>
            <a:off x="3660275" y="986571"/>
            <a:ext cx="225618" cy="677030"/>
            <a:chOff x="539552" y="3429001"/>
            <a:chExt cx="299722" cy="899401"/>
          </a:xfrm>
        </p:grpSpPr>
        <p:sp>
          <p:nvSpPr>
            <p:cNvPr id="31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9" name="Line 4"/>
          <p:cNvSpPr>
            <a:spLocks noChangeShapeType="1"/>
          </p:cNvSpPr>
          <p:nvPr/>
        </p:nvSpPr>
        <p:spPr bwMode="auto">
          <a:xfrm>
            <a:off x="3771181" y="373203"/>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Line 4"/>
          <p:cNvSpPr>
            <a:spLocks noChangeShapeType="1"/>
          </p:cNvSpPr>
          <p:nvPr/>
        </p:nvSpPr>
        <p:spPr bwMode="auto">
          <a:xfrm flipV="1">
            <a:off x="3771181" y="1663601"/>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22" name="直線コネクタ 321"/>
          <p:cNvCxnSpPr>
            <a:stCxn id="337" idx="4"/>
          </p:cNvCxnSpPr>
          <p:nvPr/>
        </p:nvCxnSpPr>
        <p:spPr>
          <a:xfrm flipH="1">
            <a:off x="4693704" y="1665360"/>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23" name="直線コネクタ 322"/>
          <p:cNvCxnSpPr>
            <a:endCxn id="337" idx="0"/>
          </p:cNvCxnSpPr>
          <p:nvPr/>
        </p:nvCxnSpPr>
        <p:spPr>
          <a:xfrm>
            <a:off x="4702548" y="370829"/>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324" name="グループ化 323"/>
          <p:cNvGrpSpPr/>
          <p:nvPr/>
        </p:nvGrpSpPr>
        <p:grpSpPr>
          <a:xfrm>
            <a:off x="4513178" y="1269309"/>
            <a:ext cx="378739" cy="396051"/>
            <a:chOff x="4835148" y="3561421"/>
            <a:chExt cx="378739" cy="396051"/>
          </a:xfrm>
        </p:grpSpPr>
        <p:sp>
          <p:nvSpPr>
            <p:cNvPr id="334"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円/楕円 336"/>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338" name="直線コネクタ 337"/>
          <p:cNvCxnSpPr>
            <a:stCxn id="359" idx="2"/>
          </p:cNvCxnSpPr>
          <p:nvPr/>
        </p:nvCxnSpPr>
        <p:spPr>
          <a:xfrm flipH="1">
            <a:off x="4715629" y="368455"/>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39" name="Line 4"/>
          <p:cNvSpPr>
            <a:spLocks noChangeShapeType="1"/>
          </p:cNvSpPr>
          <p:nvPr/>
        </p:nvSpPr>
        <p:spPr bwMode="auto">
          <a:xfrm flipV="1">
            <a:off x="6719357" y="1663601"/>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0" name="グループ化 339"/>
          <p:cNvGrpSpPr/>
          <p:nvPr/>
        </p:nvGrpSpPr>
        <p:grpSpPr>
          <a:xfrm>
            <a:off x="6603313" y="986571"/>
            <a:ext cx="225618" cy="677030"/>
            <a:chOff x="539552" y="3429001"/>
            <a:chExt cx="299722" cy="899401"/>
          </a:xfrm>
        </p:grpSpPr>
        <p:sp>
          <p:nvSpPr>
            <p:cNvPr id="34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8" name="Line 4"/>
          <p:cNvSpPr>
            <a:spLocks noChangeShapeType="1"/>
          </p:cNvSpPr>
          <p:nvPr/>
        </p:nvSpPr>
        <p:spPr bwMode="auto">
          <a:xfrm>
            <a:off x="6714219" y="373203"/>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Line 4"/>
          <p:cNvSpPr>
            <a:spLocks noChangeShapeType="1"/>
          </p:cNvSpPr>
          <p:nvPr/>
        </p:nvSpPr>
        <p:spPr bwMode="auto">
          <a:xfrm flipV="1">
            <a:off x="7645247" y="1663601"/>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0" name="グループ化 349"/>
          <p:cNvGrpSpPr/>
          <p:nvPr/>
        </p:nvGrpSpPr>
        <p:grpSpPr>
          <a:xfrm>
            <a:off x="7529203" y="986571"/>
            <a:ext cx="225618" cy="677030"/>
            <a:chOff x="539552" y="3429001"/>
            <a:chExt cx="299722" cy="899401"/>
          </a:xfrm>
        </p:grpSpPr>
        <p:sp>
          <p:nvSpPr>
            <p:cNvPr id="35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58" name="Line 4"/>
          <p:cNvSpPr>
            <a:spLocks noChangeShapeType="1"/>
          </p:cNvSpPr>
          <p:nvPr/>
        </p:nvSpPr>
        <p:spPr bwMode="auto">
          <a:xfrm>
            <a:off x="7640109" y="373203"/>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円/楕円 358"/>
          <p:cNvSpPr/>
          <p:nvPr/>
        </p:nvSpPr>
        <p:spPr>
          <a:xfrm>
            <a:off x="7571673" y="29315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0" name="円/楕円 359"/>
          <p:cNvSpPr/>
          <p:nvPr/>
        </p:nvSpPr>
        <p:spPr>
          <a:xfrm>
            <a:off x="7571673" y="215364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1" name="Line 6"/>
          <p:cNvSpPr>
            <a:spLocks noChangeShapeType="1"/>
          </p:cNvSpPr>
          <p:nvPr/>
        </p:nvSpPr>
        <p:spPr bwMode="auto">
          <a:xfrm rot="10800000">
            <a:off x="8051515" y="5495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テキスト ボックス 361"/>
          <p:cNvSpPr txBox="1"/>
          <p:nvPr/>
        </p:nvSpPr>
        <p:spPr>
          <a:xfrm>
            <a:off x="7855428" y="107626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63" name="テキスト ボックス 362"/>
          <p:cNvSpPr txBox="1"/>
          <p:nvPr/>
        </p:nvSpPr>
        <p:spPr>
          <a:xfrm>
            <a:off x="4686214" y="1563450"/>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64" name="Line 6"/>
          <p:cNvSpPr>
            <a:spLocks noChangeShapeType="1"/>
          </p:cNvSpPr>
          <p:nvPr/>
        </p:nvSpPr>
        <p:spPr bwMode="auto">
          <a:xfrm rot="10800000" flipH="1">
            <a:off x="943784" y="228570"/>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5" name="テキスト ボックス 364"/>
          <p:cNvSpPr txBox="1"/>
          <p:nvPr/>
        </p:nvSpPr>
        <p:spPr>
          <a:xfrm>
            <a:off x="1041395" y="287315"/>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366" name="テキスト ボックス 365"/>
          <p:cNvSpPr txBox="1"/>
          <p:nvPr/>
        </p:nvSpPr>
        <p:spPr>
          <a:xfrm>
            <a:off x="6929370" y="287315"/>
            <a:ext cx="8038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endParaRPr lang="ja-JP" altLang="ja-JP" sz="1600" dirty="0">
              <a:solidFill>
                <a:srgbClr val="FF0000"/>
              </a:solidFill>
              <a:cs typeface="Times New Roman" panose="02020603050405020304" pitchFamily="18" charset="0"/>
            </a:endParaRPr>
          </a:p>
        </p:txBody>
      </p:sp>
      <p:sp>
        <p:nvSpPr>
          <p:cNvPr id="367" name="Line 6"/>
          <p:cNvSpPr>
            <a:spLocks noChangeShapeType="1"/>
          </p:cNvSpPr>
          <p:nvPr/>
        </p:nvSpPr>
        <p:spPr bwMode="auto">
          <a:xfrm rot="10800000">
            <a:off x="6888923"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テキスト ボックス 367"/>
          <p:cNvSpPr txBox="1"/>
          <p:nvPr/>
        </p:nvSpPr>
        <p:spPr>
          <a:xfrm>
            <a:off x="1979712" y="1000174"/>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69" name="テキスト ボックス 368"/>
          <p:cNvSpPr txBox="1"/>
          <p:nvPr/>
        </p:nvSpPr>
        <p:spPr>
          <a:xfrm>
            <a:off x="1798050" y="1335106"/>
            <a:ext cx="850336" cy="338554"/>
          </a:xfrm>
          <a:prstGeom prst="rect">
            <a:avLst/>
          </a:prstGeom>
          <a:noFill/>
        </p:spPr>
        <p:txBody>
          <a:bodyPr wrap="square" rtlCol="0">
            <a:spAutoFit/>
          </a:bodyPr>
          <a:lstStyle/>
          <a:p>
            <a:r>
              <a:rPr lang="en-US" altLang="ja-JP" sz="1600" dirty="0" smtClean="0">
                <a:solidFill>
                  <a:srgbClr val="FF0000"/>
                </a:solidFill>
              </a:rPr>
              <a:t>5.98kΩ</a:t>
            </a:r>
            <a:endParaRPr lang="ja-JP" altLang="ja-JP" sz="1600" dirty="0">
              <a:solidFill>
                <a:srgbClr val="FF0000"/>
              </a:solidFill>
            </a:endParaRPr>
          </a:p>
        </p:txBody>
      </p:sp>
      <p:sp>
        <p:nvSpPr>
          <p:cNvPr id="370" name="Line 4"/>
          <p:cNvSpPr>
            <a:spLocks noChangeShapeType="1"/>
          </p:cNvSpPr>
          <p:nvPr/>
        </p:nvSpPr>
        <p:spPr bwMode="auto">
          <a:xfrm flipV="1">
            <a:off x="2555341" y="1675879"/>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71" name="グループ化 370"/>
          <p:cNvGrpSpPr/>
          <p:nvPr/>
        </p:nvGrpSpPr>
        <p:grpSpPr>
          <a:xfrm>
            <a:off x="2439297" y="998849"/>
            <a:ext cx="225618" cy="677030"/>
            <a:chOff x="539552" y="3429001"/>
            <a:chExt cx="299722" cy="899401"/>
          </a:xfrm>
        </p:grpSpPr>
        <p:sp>
          <p:nvSpPr>
            <p:cNvPr id="3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9" name="Line 4"/>
          <p:cNvSpPr>
            <a:spLocks noChangeShapeType="1"/>
          </p:cNvSpPr>
          <p:nvPr/>
        </p:nvSpPr>
        <p:spPr bwMode="auto">
          <a:xfrm>
            <a:off x="2550203" y="385481"/>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テキスト ボックス 379"/>
          <p:cNvSpPr txBox="1"/>
          <p:nvPr/>
        </p:nvSpPr>
        <p:spPr>
          <a:xfrm>
            <a:off x="3251193" y="324402"/>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81" name="Line 6"/>
          <p:cNvSpPr>
            <a:spLocks noChangeShapeType="1"/>
          </p:cNvSpPr>
          <p:nvPr/>
        </p:nvSpPr>
        <p:spPr bwMode="auto">
          <a:xfrm rot="10800000" flipH="1">
            <a:off x="3201856" y="251130"/>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テキスト ボックス 381"/>
          <p:cNvSpPr txBox="1"/>
          <p:nvPr/>
        </p:nvSpPr>
        <p:spPr>
          <a:xfrm>
            <a:off x="3251193" y="1206765"/>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83" name="テキスト ボックス 382"/>
          <p:cNvSpPr txBox="1"/>
          <p:nvPr/>
        </p:nvSpPr>
        <p:spPr>
          <a:xfrm>
            <a:off x="3213589" y="1566805"/>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384" name="正方形/長方形 383"/>
          <p:cNvSpPr/>
          <p:nvPr/>
        </p:nvSpPr>
        <p:spPr>
          <a:xfrm>
            <a:off x="3146300" y="93937"/>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Line 6"/>
          <p:cNvSpPr>
            <a:spLocks noChangeShapeType="1"/>
          </p:cNvSpPr>
          <p:nvPr/>
        </p:nvSpPr>
        <p:spPr bwMode="auto">
          <a:xfrm rot="10800000">
            <a:off x="5144702"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テキスト ボックス 385"/>
          <p:cNvSpPr txBox="1"/>
          <p:nvPr/>
        </p:nvSpPr>
        <p:spPr>
          <a:xfrm>
            <a:off x="5264847" y="381098"/>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endParaRPr lang="ja-JP" altLang="ja-JP" sz="1600" dirty="0">
              <a:solidFill>
                <a:srgbClr val="FF0000"/>
              </a:solidFill>
              <a:cs typeface="Times New Roman" panose="02020603050405020304" pitchFamily="18" charset="0"/>
            </a:endParaRPr>
          </a:p>
        </p:txBody>
      </p:sp>
      <p:cxnSp>
        <p:nvCxnSpPr>
          <p:cNvPr id="389" name="直線コネクタ 388"/>
          <p:cNvCxnSpPr/>
          <p:nvPr/>
        </p:nvCxnSpPr>
        <p:spPr>
          <a:xfrm>
            <a:off x="5202183" y="3501008"/>
            <a:ext cx="26999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0" name="直線コネクタ 389"/>
          <p:cNvCxnSpPr/>
          <p:nvPr/>
        </p:nvCxnSpPr>
        <p:spPr>
          <a:xfrm>
            <a:off x="5214654" y="3123466"/>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1" name="テキスト ボックス 390"/>
          <p:cNvSpPr txBox="1"/>
          <p:nvPr/>
        </p:nvSpPr>
        <p:spPr>
          <a:xfrm>
            <a:off x="5278415" y="3039977"/>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92" name="テキスト ボックス 391"/>
          <p:cNvSpPr txBox="1"/>
          <p:nvPr/>
        </p:nvSpPr>
        <p:spPr>
          <a:xfrm>
            <a:off x="5444463" y="2762752"/>
            <a:ext cx="50272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C</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93" name="直線コネクタ 392"/>
          <p:cNvCxnSpPr/>
          <p:nvPr/>
        </p:nvCxnSpPr>
        <p:spPr>
          <a:xfrm>
            <a:off x="6467117" y="3161623"/>
            <a:ext cx="9387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4" name="テキスト ボックス 393"/>
          <p:cNvSpPr txBox="1"/>
          <p:nvPr/>
        </p:nvSpPr>
        <p:spPr>
          <a:xfrm>
            <a:off x="6463971" y="3094068"/>
            <a:ext cx="1161093" cy="461665"/>
          </a:xfrm>
          <a:prstGeom prst="rect">
            <a:avLst/>
          </a:prstGeom>
          <a:noFill/>
        </p:spPr>
        <p:txBody>
          <a:bodyPr wrap="square" rtlCol="0">
            <a:spAutoFit/>
          </a:bodyPr>
          <a:lstStyle/>
          <a:p>
            <a:pPr lvl="0"/>
            <a:r>
              <a:rPr lang="en-US" altLang="ja-JP" sz="2400" dirty="0" smtClean="0">
                <a:solidFill>
                  <a:srgbClr val="FF0000"/>
                </a:solidFill>
              </a:rPr>
              <a:t>R</a:t>
            </a:r>
            <a:r>
              <a:rPr lang="en-US" altLang="ja-JP" sz="1600" dirty="0" smtClean="0">
                <a:solidFill>
                  <a:srgbClr val="FF0000"/>
                </a:solidFill>
              </a:rPr>
              <a:t>AB</a:t>
            </a:r>
            <a:r>
              <a:rPr lang="ja-JP" altLang="en-US" dirty="0" smtClean="0">
                <a:solidFill>
                  <a:srgbClr val="FF0000"/>
                </a:solidFill>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95" name="テキスト ボックス 394"/>
          <p:cNvSpPr txBox="1"/>
          <p:nvPr/>
        </p:nvSpPr>
        <p:spPr>
          <a:xfrm>
            <a:off x="7452714" y="2930790"/>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396" name="テキスト ボックス 395"/>
          <p:cNvSpPr txBox="1"/>
          <p:nvPr/>
        </p:nvSpPr>
        <p:spPr>
          <a:xfrm>
            <a:off x="6000737" y="2877292"/>
            <a:ext cx="959550"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endParaRPr lang="ja-JP" altLang="ja-JP" sz="1600" dirty="0">
              <a:solidFill>
                <a:srgbClr val="FF0000"/>
              </a:solidFill>
              <a:cs typeface="Times New Roman" panose="02020603050405020304" pitchFamily="18" charset="0"/>
            </a:endParaRPr>
          </a:p>
        </p:txBody>
      </p:sp>
      <p:sp>
        <p:nvSpPr>
          <p:cNvPr id="397" name="テキスト ボックス 396"/>
          <p:cNvSpPr txBox="1"/>
          <p:nvPr/>
        </p:nvSpPr>
        <p:spPr>
          <a:xfrm>
            <a:off x="6632343" y="2798787"/>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98" name="テキスト ボックス 397"/>
          <p:cNvSpPr txBox="1"/>
          <p:nvPr/>
        </p:nvSpPr>
        <p:spPr>
          <a:xfrm>
            <a:off x="6238234" y="3399383"/>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399" name="テキスト ボックス 398"/>
          <p:cNvSpPr txBox="1"/>
          <p:nvPr/>
        </p:nvSpPr>
        <p:spPr>
          <a:xfrm>
            <a:off x="4716016" y="4365104"/>
            <a:ext cx="468128"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latin typeface="Times New Roman" panose="02020603050405020304" pitchFamily="18" charset="0"/>
                <a:cs typeface="Times New Roman" panose="02020603050405020304" pitchFamily="18" charset="0"/>
              </a:rPr>
              <a:t>=</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cxnSp>
        <p:nvCxnSpPr>
          <p:cNvPr id="401" name="直線コネクタ 400"/>
          <p:cNvCxnSpPr/>
          <p:nvPr/>
        </p:nvCxnSpPr>
        <p:spPr>
          <a:xfrm>
            <a:off x="5214654" y="4525022"/>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2" name="テキスト ボックス 401"/>
          <p:cNvSpPr txBox="1"/>
          <p:nvPr/>
        </p:nvSpPr>
        <p:spPr>
          <a:xfrm>
            <a:off x="5278415" y="4412449"/>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03" name="テキスト ボックス 402"/>
          <p:cNvSpPr txBox="1"/>
          <p:nvPr/>
        </p:nvSpPr>
        <p:spPr>
          <a:xfrm>
            <a:off x="5444463" y="4135224"/>
            <a:ext cx="50272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C</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04" name="直線コネクタ 403"/>
          <p:cNvCxnSpPr/>
          <p:nvPr/>
        </p:nvCxnSpPr>
        <p:spPr>
          <a:xfrm>
            <a:off x="6467117" y="4534095"/>
            <a:ext cx="9387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5" name="テキスト ボックス 404"/>
          <p:cNvSpPr txBox="1"/>
          <p:nvPr/>
        </p:nvSpPr>
        <p:spPr>
          <a:xfrm>
            <a:off x="6463971" y="4466540"/>
            <a:ext cx="1161093" cy="461665"/>
          </a:xfrm>
          <a:prstGeom prst="rect">
            <a:avLst/>
          </a:prstGeom>
          <a:noFill/>
        </p:spPr>
        <p:txBody>
          <a:bodyPr wrap="square" rtlCol="0">
            <a:spAutoFit/>
          </a:bodyPr>
          <a:lstStyle/>
          <a:p>
            <a:pPr lvl="0"/>
            <a:r>
              <a:rPr lang="en-US" altLang="ja-JP" sz="2400" dirty="0" smtClean="0">
                <a:solidFill>
                  <a:srgbClr val="FF0000"/>
                </a:solidFill>
              </a:rPr>
              <a:t>R</a:t>
            </a:r>
            <a:r>
              <a:rPr lang="en-US" altLang="ja-JP" sz="1600" dirty="0" smtClean="0">
                <a:solidFill>
                  <a:srgbClr val="FF0000"/>
                </a:solidFill>
              </a:rPr>
              <a:t>AB</a:t>
            </a:r>
            <a:r>
              <a:rPr lang="ja-JP" altLang="en-US" dirty="0" smtClean="0">
                <a:solidFill>
                  <a:srgbClr val="FF0000"/>
                </a:solidFill>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07" name="テキスト ボックス 406"/>
          <p:cNvSpPr txBox="1"/>
          <p:nvPr/>
        </p:nvSpPr>
        <p:spPr>
          <a:xfrm>
            <a:off x="6000737" y="4249764"/>
            <a:ext cx="959550"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endParaRPr lang="ja-JP" altLang="ja-JP" sz="1600" dirty="0">
              <a:solidFill>
                <a:srgbClr val="FF0000"/>
              </a:solidFill>
              <a:cs typeface="Times New Roman" panose="02020603050405020304" pitchFamily="18" charset="0"/>
            </a:endParaRPr>
          </a:p>
        </p:txBody>
      </p:sp>
      <p:sp>
        <p:nvSpPr>
          <p:cNvPr id="408" name="テキスト ボックス 407"/>
          <p:cNvSpPr txBox="1"/>
          <p:nvPr/>
        </p:nvSpPr>
        <p:spPr>
          <a:xfrm>
            <a:off x="6632343" y="4171259"/>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Tree>
    <p:extLst>
      <p:ext uri="{BB962C8B-B14F-4D97-AF65-F5344CB8AC3E}">
        <p14:creationId xmlns:p14="http://schemas.microsoft.com/office/powerpoint/2010/main" val="414106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39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メモ 123"/>
          <p:cNvSpPr/>
          <p:nvPr/>
        </p:nvSpPr>
        <p:spPr>
          <a:xfrm>
            <a:off x="667958" y="3068960"/>
            <a:ext cx="3215895" cy="661216"/>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テキスト ボックス 196"/>
          <p:cNvSpPr txBox="1"/>
          <p:nvPr/>
        </p:nvSpPr>
        <p:spPr>
          <a:xfrm>
            <a:off x="674272" y="2629511"/>
            <a:ext cx="1338828" cy="369332"/>
          </a:xfrm>
          <a:prstGeom prst="rect">
            <a:avLst/>
          </a:prstGeom>
          <a:noFill/>
        </p:spPr>
        <p:txBody>
          <a:bodyPr wrap="none" rtlCol="0">
            <a:spAutoFit/>
          </a:bodyPr>
          <a:lstStyle/>
          <a:p>
            <a:r>
              <a:rPr lang="ja-JP" altLang="en-US" dirty="0"/>
              <a:t>電流</a:t>
            </a:r>
            <a:r>
              <a:rPr kumimoji="1" lang="ja-JP" altLang="en-US" dirty="0" smtClean="0"/>
              <a:t>増幅度</a:t>
            </a:r>
            <a:endParaRPr kumimoji="1" lang="ja-JP" altLang="en-US" dirty="0"/>
          </a:p>
        </p:txBody>
      </p:sp>
      <p:cxnSp>
        <p:nvCxnSpPr>
          <p:cNvPr id="198" name="直線コネクタ 197"/>
          <p:cNvCxnSpPr>
            <a:stCxn id="360" idx="2"/>
            <a:endCxn id="292" idx="6"/>
          </p:cNvCxnSpPr>
          <p:nvPr/>
        </p:nvCxnSpPr>
        <p:spPr>
          <a:xfrm flipH="1">
            <a:off x="869740" y="2228940"/>
            <a:ext cx="6701933" cy="0"/>
          </a:xfrm>
          <a:prstGeom prst="line">
            <a:avLst/>
          </a:prstGeom>
        </p:spPr>
        <p:style>
          <a:lnRef idx="2">
            <a:schemeClr val="dk1"/>
          </a:lnRef>
          <a:fillRef idx="1">
            <a:schemeClr val="lt1"/>
          </a:fillRef>
          <a:effectRef idx="0">
            <a:schemeClr val="dk1"/>
          </a:effectRef>
          <a:fontRef idx="minor">
            <a:schemeClr val="dk1"/>
          </a:fontRef>
        </p:style>
      </p:cxnSp>
      <p:sp>
        <p:nvSpPr>
          <p:cNvPr id="199" name="テキスト ボックス 198"/>
          <p:cNvSpPr txBox="1"/>
          <p:nvPr/>
        </p:nvSpPr>
        <p:spPr>
          <a:xfrm>
            <a:off x="6254048" y="989844"/>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00" name="直線コネクタ 199"/>
          <p:cNvCxnSpPr>
            <a:stCxn id="319" idx="0"/>
            <a:endCxn id="201" idx="6"/>
          </p:cNvCxnSpPr>
          <p:nvPr/>
        </p:nvCxnSpPr>
        <p:spPr>
          <a:xfrm flipH="1" flipV="1">
            <a:off x="869740" y="368455"/>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1" name="円/楕円 200"/>
          <p:cNvSpPr/>
          <p:nvPr/>
        </p:nvSpPr>
        <p:spPr>
          <a:xfrm>
            <a:off x="725724" y="29315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2" name="円/楕円 291"/>
          <p:cNvSpPr/>
          <p:nvPr/>
        </p:nvSpPr>
        <p:spPr>
          <a:xfrm>
            <a:off x="725724" y="215364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3" name="Line 6"/>
          <p:cNvSpPr>
            <a:spLocks noChangeShapeType="1"/>
          </p:cNvSpPr>
          <p:nvPr/>
        </p:nvSpPr>
        <p:spPr bwMode="auto">
          <a:xfrm rot="10800000">
            <a:off x="791920" y="5495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テキスト ボックス 304"/>
          <p:cNvSpPr txBox="1"/>
          <p:nvPr/>
        </p:nvSpPr>
        <p:spPr>
          <a:xfrm>
            <a:off x="667958" y="1131718"/>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06" name="テキスト ボックス 305"/>
          <p:cNvSpPr txBox="1"/>
          <p:nvPr/>
        </p:nvSpPr>
        <p:spPr>
          <a:xfrm>
            <a:off x="7186142" y="97057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7" name="テキスト ボックス 306"/>
          <p:cNvSpPr txBox="1"/>
          <p:nvPr/>
        </p:nvSpPr>
        <p:spPr>
          <a:xfrm>
            <a:off x="7157181" y="1330613"/>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308" name="テキスト ボックス 307"/>
          <p:cNvSpPr txBox="1"/>
          <p:nvPr/>
        </p:nvSpPr>
        <p:spPr>
          <a:xfrm>
            <a:off x="6061538" y="1337877"/>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grpSp>
        <p:nvGrpSpPr>
          <p:cNvPr id="309" name="グループ化 308"/>
          <p:cNvGrpSpPr/>
          <p:nvPr/>
        </p:nvGrpSpPr>
        <p:grpSpPr>
          <a:xfrm>
            <a:off x="3660275" y="986571"/>
            <a:ext cx="225618" cy="677030"/>
            <a:chOff x="539552" y="3429001"/>
            <a:chExt cx="299722" cy="899401"/>
          </a:xfrm>
        </p:grpSpPr>
        <p:sp>
          <p:nvSpPr>
            <p:cNvPr id="31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9" name="Line 4"/>
          <p:cNvSpPr>
            <a:spLocks noChangeShapeType="1"/>
          </p:cNvSpPr>
          <p:nvPr/>
        </p:nvSpPr>
        <p:spPr bwMode="auto">
          <a:xfrm>
            <a:off x="3771181" y="373203"/>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Line 4"/>
          <p:cNvSpPr>
            <a:spLocks noChangeShapeType="1"/>
          </p:cNvSpPr>
          <p:nvPr/>
        </p:nvSpPr>
        <p:spPr bwMode="auto">
          <a:xfrm flipV="1">
            <a:off x="3771181" y="1663601"/>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22" name="直線コネクタ 321"/>
          <p:cNvCxnSpPr>
            <a:stCxn id="337" idx="4"/>
          </p:cNvCxnSpPr>
          <p:nvPr/>
        </p:nvCxnSpPr>
        <p:spPr>
          <a:xfrm flipH="1">
            <a:off x="4693704" y="1665360"/>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23" name="直線コネクタ 322"/>
          <p:cNvCxnSpPr>
            <a:endCxn id="337" idx="0"/>
          </p:cNvCxnSpPr>
          <p:nvPr/>
        </p:nvCxnSpPr>
        <p:spPr>
          <a:xfrm>
            <a:off x="4702548" y="370829"/>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324" name="グループ化 323"/>
          <p:cNvGrpSpPr/>
          <p:nvPr/>
        </p:nvGrpSpPr>
        <p:grpSpPr>
          <a:xfrm>
            <a:off x="4513178" y="1269309"/>
            <a:ext cx="378739" cy="396051"/>
            <a:chOff x="4835148" y="3561421"/>
            <a:chExt cx="378739" cy="396051"/>
          </a:xfrm>
        </p:grpSpPr>
        <p:sp>
          <p:nvSpPr>
            <p:cNvPr id="334"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円/楕円 336"/>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338" name="直線コネクタ 337"/>
          <p:cNvCxnSpPr>
            <a:stCxn id="359" idx="2"/>
          </p:cNvCxnSpPr>
          <p:nvPr/>
        </p:nvCxnSpPr>
        <p:spPr>
          <a:xfrm flipH="1">
            <a:off x="4715629" y="368455"/>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39" name="Line 4"/>
          <p:cNvSpPr>
            <a:spLocks noChangeShapeType="1"/>
          </p:cNvSpPr>
          <p:nvPr/>
        </p:nvSpPr>
        <p:spPr bwMode="auto">
          <a:xfrm flipV="1">
            <a:off x="6719357" y="1663601"/>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0" name="グループ化 339"/>
          <p:cNvGrpSpPr/>
          <p:nvPr/>
        </p:nvGrpSpPr>
        <p:grpSpPr>
          <a:xfrm>
            <a:off x="6603313" y="986571"/>
            <a:ext cx="225618" cy="677030"/>
            <a:chOff x="539552" y="3429001"/>
            <a:chExt cx="299722" cy="899401"/>
          </a:xfrm>
        </p:grpSpPr>
        <p:sp>
          <p:nvSpPr>
            <p:cNvPr id="34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8" name="Line 4"/>
          <p:cNvSpPr>
            <a:spLocks noChangeShapeType="1"/>
          </p:cNvSpPr>
          <p:nvPr/>
        </p:nvSpPr>
        <p:spPr bwMode="auto">
          <a:xfrm>
            <a:off x="6714219" y="373203"/>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Line 4"/>
          <p:cNvSpPr>
            <a:spLocks noChangeShapeType="1"/>
          </p:cNvSpPr>
          <p:nvPr/>
        </p:nvSpPr>
        <p:spPr bwMode="auto">
          <a:xfrm flipV="1">
            <a:off x="7645247" y="1663601"/>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0" name="グループ化 349"/>
          <p:cNvGrpSpPr/>
          <p:nvPr/>
        </p:nvGrpSpPr>
        <p:grpSpPr>
          <a:xfrm>
            <a:off x="7529203" y="986571"/>
            <a:ext cx="225618" cy="677030"/>
            <a:chOff x="539552" y="3429001"/>
            <a:chExt cx="299722" cy="899401"/>
          </a:xfrm>
        </p:grpSpPr>
        <p:sp>
          <p:nvSpPr>
            <p:cNvPr id="35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58" name="Line 4"/>
          <p:cNvSpPr>
            <a:spLocks noChangeShapeType="1"/>
          </p:cNvSpPr>
          <p:nvPr/>
        </p:nvSpPr>
        <p:spPr bwMode="auto">
          <a:xfrm>
            <a:off x="7640109" y="373203"/>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円/楕円 358"/>
          <p:cNvSpPr/>
          <p:nvPr/>
        </p:nvSpPr>
        <p:spPr>
          <a:xfrm>
            <a:off x="7571673" y="29315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0" name="円/楕円 359"/>
          <p:cNvSpPr/>
          <p:nvPr/>
        </p:nvSpPr>
        <p:spPr>
          <a:xfrm>
            <a:off x="7571673" y="215364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1" name="Line 6"/>
          <p:cNvSpPr>
            <a:spLocks noChangeShapeType="1"/>
          </p:cNvSpPr>
          <p:nvPr/>
        </p:nvSpPr>
        <p:spPr bwMode="auto">
          <a:xfrm rot="10800000">
            <a:off x="8051515" y="5495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テキスト ボックス 361"/>
          <p:cNvSpPr txBox="1"/>
          <p:nvPr/>
        </p:nvSpPr>
        <p:spPr>
          <a:xfrm>
            <a:off x="7855428" y="107626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63" name="テキスト ボックス 362"/>
          <p:cNvSpPr txBox="1"/>
          <p:nvPr/>
        </p:nvSpPr>
        <p:spPr>
          <a:xfrm>
            <a:off x="4686214" y="1563450"/>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64" name="Line 6"/>
          <p:cNvSpPr>
            <a:spLocks noChangeShapeType="1"/>
          </p:cNvSpPr>
          <p:nvPr/>
        </p:nvSpPr>
        <p:spPr bwMode="auto">
          <a:xfrm rot="10800000" flipH="1">
            <a:off x="943784" y="228570"/>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5" name="テキスト ボックス 364"/>
          <p:cNvSpPr txBox="1"/>
          <p:nvPr/>
        </p:nvSpPr>
        <p:spPr>
          <a:xfrm>
            <a:off x="1041395" y="287315"/>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366" name="テキスト ボックス 365"/>
          <p:cNvSpPr txBox="1"/>
          <p:nvPr/>
        </p:nvSpPr>
        <p:spPr>
          <a:xfrm>
            <a:off x="6929370" y="287315"/>
            <a:ext cx="8038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endParaRPr lang="ja-JP" altLang="ja-JP" sz="1600" dirty="0">
              <a:solidFill>
                <a:srgbClr val="FF0000"/>
              </a:solidFill>
              <a:cs typeface="Times New Roman" panose="02020603050405020304" pitchFamily="18" charset="0"/>
            </a:endParaRPr>
          </a:p>
        </p:txBody>
      </p:sp>
      <p:sp>
        <p:nvSpPr>
          <p:cNvPr id="367" name="Line 6"/>
          <p:cNvSpPr>
            <a:spLocks noChangeShapeType="1"/>
          </p:cNvSpPr>
          <p:nvPr/>
        </p:nvSpPr>
        <p:spPr bwMode="auto">
          <a:xfrm rot="10800000">
            <a:off x="6888923"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テキスト ボックス 367"/>
          <p:cNvSpPr txBox="1"/>
          <p:nvPr/>
        </p:nvSpPr>
        <p:spPr>
          <a:xfrm>
            <a:off x="1979712" y="1000174"/>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69" name="テキスト ボックス 368"/>
          <p:cNvSpPr txBox="1"/>
          <p:nvPr/>
        </p:nvSpPr>
        <p:spPr>
          <a:xfrm>
            <a:off x="1798050" y="1335106"/>
            <a:ext cx="850336" cy="338554"/>
          </a:xfrm>
          <a:prstGeom prst="rect">
            <a:avLst/>
          </a:prstGeom>
          <a:noFill/>
        </p:spPr>
        <p:txBody>
          <a:bodyPr wrap="square" rtlCol="0">
            <a:spAutoFit/>
          </a:bodyPr>
          <a:lstStyle/>
          <a:p>
            <a:r>
              <a:rPr lang="en-US" altLang="ja-JP" sz="1600" dirty="0" smtClean="0">
                <a:solidFill>
                  <a:srgbClr val="FF0000"/>
                </a:solidFill>
              </a:rPr>
              <a:t>5.98kΩ</a:t>
            </a:r>
            <a:endParaRPr lang="ja-JP" altLang="ja-JP" sz="1600" dirty="0">
              <a:solidFill>
                <a:srgbClr val="FF0000"/>
              </a:solidFill>
            </a:endParaRPr>
          </a:p>
        </p:txBody>
      </p:sp>
      <p:sp>
        <p:nvSpPr>
          <p:cNvPr id="370" name="Line 4"/>
          <p:cNvSpPr>
            <a:spLocks noChangeShapeType="1"/>
          </p:cNvSpPr>
          <p:nvPr/>
        </p:nvSpPr>
        <p:spPr bwMode="auto">
          <a:xfrm flipV="1">
            <a:off x="2555341" y="1675879"/>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71" name="グループ化 370"/>
          <p:cNvGrpSpPr/>
          <p:nvPr/>
        </p:nvGrpSpPr>
        <p:grpSpPr>
          <a:xfrm>
            <a:off x="2439297" y="998849"/>
            <a:ext cx="225618" cy="677030"/>
            <a:chOff x="539552" y="3429001"/>
            <a:chExt cx="299722" cy="899401"/>
          </a:xfrm>
        </p:grpSpPr>
        <p:sp>
          <p:nvSpPr>
            <p:cNvPr id="3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9" name="Line 4"/>
          <p:cNvSpPr>
            <a:spLocks noChangeShapeType="1"/>
          </p:cNvSpPr>
          <p:nvPr/>
        </p:nvSpPr>
        <p:spPr bwMode="auto">
          <a:xfrm>
            <a:off x="2550203" y="385481"/>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テキスト ボックス 379"/>
          <p:cNvSpPr txBox="1"/>
          <p:nvPr/>
        </p:nvSpPr>
        <p:spPr>
          <a:xfrm>
            <a:off x="3251193" y="324402"/>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81" name="Line 6"/>
          <p:cNvSpPr>
            <a:spLocks noChangeShapeType="1"/>
          </p:cNvSpPr>
          <p:nvPr/>
        </p:nvSpPr>
        <p:spPr bwMode="auto">
          <a:xfrm rot="10800000" flipH="1">
            <a:off x="3201856" y="251130"/>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テキスト ボックス 381"/>
          <p:cNvSpPr txBox="1"/>
          <p:nvPr/>
        </p:nvSpPr>
        <p:spPr>
          <a:xfrm>
            <a:off x="3251193" y="1206765"/>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83" name="テキスト ボックス 382"/>
          <p:cNvSpPr txBox="1"/>
          <p:nvPr/>
        </p:nvSpPr>
        <p:spPr>
          <a:xfrm>
            <a:off x="3213589" y="1566805"/>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384" name="正方形/長方形 383"/>
          <p:cNvSpPr/>
          <p:nvPr/>
        </p:nvSpPr>
        <p:spPr>
          <a:xfrm>
            <a:off x="3146300" y="93937"/>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Line 6"/>
          <p:cNvSpPr>
            <a:spLocks noChangeShapeType="1"/>
          </p:cNvSpPr>
          <p:nvPr/>
        </p:nvSpPr>
        <p:spPr bwMode="auto">
          <a:xfrm rot="10800000">
            <a:off x="5144702"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テキスト ボックス 385"/>
          <p:cNvSpPr txBox="1"/>
          <p:nvPr/>
        </p:nvSpPr>
        <p:spPr>
          <a:xfrm>
            <a:off x="5264847" y="381098"/>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endParaRPr lang="ja-JP" altLang="ja-JP" sz="1600" dirty="0">
              <a:solidFill>
                <a:srgbClr val="FF0000"/>
              </a:solidFill>
              <a:cs typeface="Times New Roman" panose="02020603050405020304" pitchFamily="18" charset="0"/>
            </a:endParaRPr>
          </a:p>
        </p:txBody>
      </p:sp>
      <p:sp>
        <p:nvSpPr>
          <p:cNvPr id="399" name="テキスト ボックス 398"/>
          <p:cNvSpPr txBox="1"/>
          <p:nvPr/>
        </p:nvSpPr>
        <p:spPr>
          <a:xfrm>
            <a:off x="845048" y="3184300"/>
            <a:ext cx="468128"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latin typeface="Times New Roman" panose="02020603050405020304" pitchFamily="18" charset="0"/>
                <a:cs typeface="Times New Roman" panose="02020603050405020304" pitchFamily="18" charset="0"/>
              </a:rPr>
              <a:t>=</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cxnSp>
        <p:nvCxnSpPr>
          <p:cNvPr id="401" name="直線コネクタ 400"/>
          <p:cNvCxnSpPr/>
          <p:nvPr/>
        </p:nvCxnSpPr>
        <p:spPr>
          <a:xfrm>
            <a:off x="1343686" y="3344218"/>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2" name="テキスト ボックス 401"/>
          <p:cNvSpPr txBox="1"/>
          <p:nvPr/>
        </p:nvSpPr>
        <p:spPr>
          <a:xfrm>
            <a:off x="1407447" y="3231645"/>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03" name="テキスト ボックス 402"/>
          <p:cNvSpPr txBox="1"/>
          <p:nvPr/>
        </p:nvSpPr>
        <p:spPr>
          <a:xfrm>
            <a:off x="1573495" y="2954420"/>
            <a:ext cx="50272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C</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04" name="直線コネクタ 403"/>
          <p:cNvCxnSpPr/>
          <p:nvPr/>
        </p:nvCxnSpPr>
        <p:spPr>
          <a:xfrm>
            <a:off x="2596149" y="3353291"/>
            <a:ext cx="9387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5" name="テキスト ボックス 404"/>
          <p:cNvSpPr txBox="1"/>
          <p:nvPr/>
        </p:nvSpPr>
        <p:spPr>
          <a:xfrm>
            <a:off x="2593003" y="3285736"/>
            <a:ext cx="1161093" cy="461665"/>
          </a:xfrm>
          <a:prstGeom prst="rect">
            <a:avLst/>
          </a:prstGeom>
          <a:noFill/>
        </p:spPr>
        <p:txBody>
          <a:bodyPr wrap="square" rtlCol="0">
            <a:spAutoFit/>
          </a:bodyPr>
          <a:lstStyle/>
          <a:p>
            <a:pPr lvl="0"/>
            <a:r>
              <a:rPr lang="en-US" altLang="ja-JP" sz="2400" dirty="0" smtClean="0">
                <a:solidFill>
                  <a:srgbClr val="FF0000"/>
                </a:solidFill>
              </a:rPr>
              <a:t>R</a:t>
            </a:r>
            <a:r>
              <a:rPr lang="en-US" altLang="ja-JP" sz="1600" dirty="0" smtClean="0">
                <a:solidFill>
                  <a:srgbClr val="FF0000"/>
                </a:solidFill>
              </a:rPr>
              <a:t>AB</a:t>
            </a:r>
            <a:r>
              <a:rPr lang="ja-JP" altLang="en-US" dirty="0" smtClean="0">
                <a:solidFill>
                  <a:srgbClr val="FF0000"/>
                </a:solidFill>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07" name="テキスト ボックス 406"/>
          <p:cNvSpPr txBox="1"/>
          <p:nvPr/>
        </p:nvSpPr>
        <p:spPr>
          <a:xfrm>
            <a:off x="2129769" y="3068960"/>
            <a:ext cx="959550"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endParaRPr lang="ja-JP" altLang="ja-JP" sz="1600" dirty="0">
              <a:solidFill>
                <a:srgbClr val="FF0000"/>
              </a:solidFill>
              <a:cs typeface="Times New Roman" panose="02020603050405020304" pitchFamily="18" charset="0"/>
            </a:endParaRPr>
          </a:p>
        </p:txBody>
      </p:sp>
      <p:sp>
        <p:nvSpPr>
          <p:cNvPr id="408" name="テキスト ボックス 407"/>
          <p:cNvSpPr txBox="1"/>
          <p:nvPr/>
        </p:nvSpPr>
        <p:spPr>
          <a:xfrm>
            <a:off x="2761375" y="2990455"/>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23" name="テキスト ボックス 122"/>
          <p:cNvSpPr txBox="1"/>
          <p:nvPr/>
        </p:nvSpPr>
        <p:spPr>
          <a:xfrm>
            <a:off x="4837520" y="3285736"/>
            <a:ext cx="832478"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a:solidFill>
                  <a:srgbClr val="FF0000"/>
                </a:solidFill>
                <a:latin typeface="+mj-ea"/>
                <a:ea typeface="+mj-ea"/>
                <a:cs typeface="Times New Roman" panose="02020603050405020304" pitchFamily="18" charset="0"/>
              </a:rPr>
              <a:t>23</a:t>
            </a:r>
            <a:endParaRPr lang="ja-JP" altLang="ja-JP" sz="2400" dirty="0">
              <a:solidFill>
                <a:srgbClr val="FF0000"/>
              </a:solidFill>
              <a:latin typeface="+mj-ea"/>
              <a:ea typeface="+mj-ea"/>
              <a:cs typeface="Times New Roman" panose="02020603050405020304" pitchFamily="18" charset="0"/>
            </a:endParaRPr>
          </a:p>
        </p:txBody>
      </p:sp>
      <p:sp>
        <p:nvSpPr>
          <p:cNvPr id="126" name="テキスト ボックス 125"/>
          <p:cNvSpPr txBox="1"/>
          <p:nvPr/>
        </p:nvSpPr>
        <p:spPr>
          <a:xfrm>
            <a:off x="4778439" y="4509120"/>
            <a:ext cx="126903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-6.15</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127" name="テキスト ボックス 126"/>
          <p:cNvSpPr txBox="1"/>
          <p:nvPr/>
        </p:nvSpPr>
        <p:spPr>
          <a:xfrm>
            <a:off x="737390" y="3993892"/>
            <a:ext cx="1338828" cy="369332"/>
          </a:xfrm>
          <a:prstGeom prst="rect">
            <a:avLst/>
          </a:prstGeom>
          <a:noFill/>
        </p:spPr>
        <p:txBody>
          <a:bodyPr wrap="none" rtlCol="0">
            <a:spAutoFit/>
          </a:bodyPr>
          <a:lstStyle/>
          <a:p>
            <a:r>
              <a:rPr lang="ja-JP" altLang="en-US" dirty="0"/>
              <a:t>電圧</a:t>
            </a:r>
            <a:r>
              <a:rPr kumimoji="1" lang="ja-JP" altLang="en-US" dirty="0" smtClean="0"/>
              <a:t>増幅度</a:t>
            </a:r>
            <a:endParaRPr kumimoji="1" lang="ja-JP" altLang="en-US" dirty="0"/>
          </a:p>
        </p:txBody>
      </p:sp>
      <p:sp>
        <p:nvSpPr>
          <p:cNvPr id="128" name="テキスト ボックス 127"/>
          <p:cNvSpPr txBox="1"/>
          <p:nvPr/>
        </p:nvSpPr>
        <p:spPr>
          <a:xfrm>
            <a:off x="771508" y="4472949"/>
            <a:ext cx="1764404" cy="461665"/>
          </a:xfrm>
          <a:prstGeom prst="rect">
            <a:avLst/>
          </a:prstGeom>
          <a:noFill/>
        </p:spPr>
        <p:txBody>
          <a:bodyPr wrap="square" rtlCol="0">
            <a:spAutoFit/>
          </a:bodyPr>
          <a:lstStyle/>
          <a:p>
            <a:pPr lvl="0"/>
            <a:r>
              <a:rPr lang="ja-JP" altLang="en-US" sz="2400" dirty="0">
                <a:solidFill>
                  <a:srgbClr val="FF0000"/>
                </a:solidFill>
                <a:cs typeface="Times New Roman" panose="02020603050405020304" pitchFamily="18" charset="0"/>
              </a:rPr>
              <a:t>　</a:t>
            </a:r>
            <a:r>
              <a:rPr lang="ja-JP" altLang="en-US" sz="2400" dirty="0" smtClean="0">
                <a:solidFill>
                  <a:srgbClr val="FF0000"/>
                </a:solidFill>
                <a:cs typeface="Times New Roman" panose="02020603050405020304" pitchFamily="18" charset="0"/>
              </a:rPr>
              <a:t>      </a:t>
            </a:r>
            <a:r>
              <a:rPr lang="en-US" altLang="ja-JP" sz="1600" dirty="0">
                <a:solidFill>
                  <a:srgbClr val="FF0000"/>
                </a:solidFill>
                <a:latin typeface="Times New Roman" panose="02020603050405020304" pitchFamily="18" charset="0"/>
                <a:cs typeface="Times New Roman" panose="02020603050405020304" pitchFamily="18" charset="0"/>
              </a:rPr>
              <a:t> </a:t>
            </a:r>
            <a:r>
              <a:rPr lang="en-US" altLang="ja-JP" sz="1600" dirty="0" smtClean="0">
                <a:solidFill>
                  <a:srgbClr val="FF0000"/>
                </a:solidFill>
                <a:latin typeface="Times New Roman" panose="02020603050405020304" pitchFamily="18" charset="0"/>
                <a:cs typeface="Times New Roman" panose="02020603050405020304" pitchFamily="18" charset="0"/>
              </a:rPr>
              <a:t>             ×</a:t>
            </a:r>
            <a:endParaRPr lang="ja-JP" altLang="ja-JP" sz="1600" dirty="0">
              <a:solidFill>
                <a:srgbClr val="FF0000"/>
              </a:solidFill>
              <a:cs typeface="Times New Roman" panose="02020603050405020304" pitchFamily="18" charset="0"/>
            </a:endParaRPr>
          </a:p>
        </p:txBody>
      </p:sp>
      <p:cxnSp>
        <p:nvCxnSpPr>
          <p:cNvPr id="129" name="直線コネクタ 128"/>
          <p:cNvCxnSpPr/>
          <p:nvPr/>
        </p:nvCxnSpPr>
        <p:spPr>
          <a:xfrm>
            <a:off x="1699349" y="4744209"/>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1738624" y="4349329"/>
            <a:ext cx="460988" cy="369332"/>
          </a:xfrm>
          <a:prstGeom prst="rect">
            <a:avLst/>
          </a:prstGeom>
          <a:noFill/>
        </p:spPr>
        <p:txBody>
          <a:bodyPr wrap="square" lIns="0" tIns="0" rIns="0" bIns="0" rtlCol="0">
            <a:spAutoFit/>
          </a:bodyPr>
          <a:lstStyle/>
          <a:p>
            <a:r>
              <a:rPr lang="en-US" altLang="ja-JP" sz="2400" i="1" dirty="0" err="1">
                <a:solidFill>
                  <a:srgbClr val="FF0000"/>
                </a:solidFill>
                <a:latin typeface="Times New Roman" panose="02020603050405020304" pitchFamily="18" charset="0"/>
                <a:cs typeface="Times New Roman" panose="02020603050405020304" pitchFamily="18" charset="0"/>
              </a:rPr>
              <a:t>h</a:t>
            </a:r>
            <a:r>
              <a:rPr lang="en-US" altLang="ja-JP" sz="1600" i="1" dirty="0" err="1">
                <a:solidFill>
                  <a:srgbClr val="FF0000"/>
                </a:solidFill>
                <a:latin typeface="Times New Roman" panose="02020603050405020304" pitchFamily="18" charset="0"/>
                <a:cs typeface="Times New Roman" panose="02020603050405020304" pitchFamily="18" charset="0"/>
              </a:rPr>
              <a:t>fe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a:off x="1660775" y="4661006"/>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32" name="直線コネクタ 131"/>
          <p:cNvCxnSpPr/>
          <p:nvPr/>
        </p:nvCxnSpPr>
        <p:spPr>
          <a:xfrm>
            <a:off x="2347425" y="4723938"/>
            <a:ext cx="8624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2411186" y="4640449"/>
            <a:ext cx="95981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34" name="テキスト ボックス 133"/>
          <p:cNvSpPr txBox="1"/>
          <p:nvPr/>
        </p:nvSpPr>
        <p:spPr>
          <a:xfrm>
            <a:off x="2388372" y="4363224"/>
            <a:ext cx="1331159"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000" dirty="0">
                <a:solidFill>
                  <a:srgbClr val="FF0000"/>
                </a:solidFill>
              </a:rPr>
              <a:t>×</a:t>
            </a:r>
            <a:r>
              <a:rPr lang="en-US" altLang="ja-JP" sz="2400" dirty="0" smtClean="0">
                <a:solidFill>
                  <a:srgbClr val="FF0000"/>
                </a:solidFill>
              </a:rPr>
              <a:t>R</a:t>
            </a:r>
            <a:r>
              <a:rPr lang="en-US" altLang="ja-JP" sz="1600" dirty="0" smtClean="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35" name="テキスト ボックス 134"/>
          <p:cNvSpPr txBox="1"/>
          <p:nvPr/>
        </p:nvSpPr>
        <p:spPr>
          <a:xfrm>
            <a:off x="1032768" y="4573111"/>
            <a:ext cx="766653"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136" name="メモ 135"/>
          <p:cNvSpPr/>
          <p:nvPr/>
        </p:nvSpPr>
        <p:spPr>
          <a:xfrm>
            <a:off x="717485" y="4404859"/>
            <a:ext cx="3053696" cy="661216"/>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746680" y="5373216"/>
            <a:ext cx="1338828" cy="369332"/>
          </a:xfrm>
          <a:prstGeom prst="rect">
            <a:avLst/>
          </a:prstGeom>
          <a:noFill/>
        </p:spPr>
        <p:txBody>
          <a:bodyPr wrap="none" rtlCol="0">
            <a:spAutoFit/>
          </a:bodyPr>
          <a:lstStyle/>
          <a:p>
            <a:r>
              <a:rPr lang="ja-JP" altLang="en-US" dirty="0"/>
              <a:t>電力</a:t>
            </a:r>
            <a:r>
              <a:rPr kumimoji="1" lang="ja-JP" altLang="en-US" dirty="0" smtClean="0"/>
              <a:t>増幅度</a:t>
            </a:r>
            <a:endParaRPr kumimoji="1" lang="ja-JP" altLang="en-US" dirty="0"/>
          </a:p>
        </p:txBody>
      </p:sp>
      <p:sp>
        <p:nvSpPr>
          <p:cNvPr id="138" name="メモ 137"/>
          <p:cNvSpPr/>
          <p:nvPr/>
        </p:nvSpPr>
        <p:spPr>
          <a:xfrm>
            <a:off x="737390" y="5805264"/>
            <a:ext cx="2513803" cy="661216"/>
          </a:xfrm>
          <a:prstGeom prst="foldedCorner">
            <a:avLst/>
          </a:prstGeom>
          <a:solidFill>
            <a:srgbClr val="FFC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テキスト ボックス 140"/>
          <p:cNvSpPr txBox="1"/>
          <p:nvPr/>
        </p:nvSpPr>
        <p:spPr>
          <a:xfrm>
            <a:off x="943784" y="5951206"/>
            <a:ext cx="2202516"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A</a:t>
            </a:r>
            <a:r>
              <a:rPr lang="en-US" altLang="ja-JP" sz="2000" i="1" dirty="0" err="1" smtClean="0">
                <a:solidFill>
                  <a:srgbClr val="FF0000"/>
                </a:solidFill>
                <a:latin typeface="Times New Roman" panose="02020603050405020304" pitchFamily="18" charset="0"/>
                <a:cs typeface="Times New Roman" panose="02020603050405020304" pitchFamily="18" charset="0"/>
              </a:rPr>
              <a:t>p</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000" dirty="0" smtClean="0">
                <a:solidFill>
                  <a:srgbClr val="FF0000"/>
                </a:solidFill>
                <a:latin typeface="Times New Roman" panose="02020603050405020304" pitchFamily="18" charset="0"/>
                <a:cs typeface="Times New Roman" panose="02020603050405020304" pitchFamily="18" charset="0"/>
              </a:rPr>
              <a:t>×</a:t>
            </a:r>
            <a:r>
              <a:rPr lang="en-US" altLang="ja-JP" sz="2400" i="1" dirty="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ja-JP" altLang="en-US" sz="20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142" name="テキスト ボックス 141"/>
          <p:cNvSpPr txBox="1"/>
          <p:nvPr/>
        </p:nvSpPr>
        <p:spPr>
          <a:xfrm>
            <a:off x="4679633" y="5951206"/>
            <a:ext cx="1649219"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A</a:t>
            </a:r>
            <a:r>
              <a:rPr lang="en-US" altLang="ja-JP" sz="2000" i="1" dirty="0" err="1" smtClean="0">
                <a:solidFill>
                  <a:srgbClr val="FF0000"/>
                </a:solidFill>
                <a:latin typeface="Times New Roman" panose="02020603050405020304" pitchFamily="18" charset="0"/>
                <a:cs typeface="Times New Roman" panose="02020603050405020304" pitchFamily="18" charset="0"/>
              </a:rPr>
              <a:t>p</a:t>
            </a:r>
            <a:r>
              <a:rPr lang="en-US" altLang="ja-JP" sz="2400" dirty="0" smtClean="0">
                <a:solidFill>
                  <a:srgbClr val="FF0000"/>
                </a:solidFill>
                <a:latin typeface="Times New Roman" panose="02020603050405020304" pitchFamily="18" charset="0"/>
                <a:cs typeface="Times New Roman" panose="02020603050405020304" pitchFamily="18" charset="0"/>
              </a:rPr>
              <a:t>=141</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9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p:bldP spid="123" grpId="0"/>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ｐｎ接合</a:t>
            </a:r>
            <a:endParaRPr kumimoji="1" lang="ja-JP" altLang="en-US" dirty="0"/>
          </a:p>
        </p:txBody>
      </p:sp>
      <p:sp>
        <p:nvSpPr>
          <p:cNvPr id="4" name="テキスト ボックス 3"/>
          <p:cNvSpPr txBox="1"/>
          <p:nvPr/>
        </p:nvSpPr>
        <p:spPr>
          <a:xfrm>
            <a:off x="395536" y="4581128"/>
            <a:ext cx="8568952" cy="1938992"/>
          </a:xfrm>
          <a:prstGeom prst="rect">
            <a:avLst/>
          </a:prstGeom>
          <a:noFill/>
        </p:spPr>
        <p:txBody>
          <a:bodyPr wrap="square" rtlCol="0">
            <a:spAutoFit/>
          </a:bodyPr>
          <a:lstStyle/>
          <a:p>
            <a:r>
              <a:rPr lang="ja-JP" altLang="ja-JP" sz="2400" dirty="0" smtClean="0"/>
              <a:t>空乏層の幅</a:t>
            </a:r>
            <a:r>
              <a:rPr lang="ja-JP" altLang="en-US" sz="2400" dirty="0" smtClean="0"/>
              <a:t>は</a:t>
            </a:r>
            <a:r>
              <a:rPr lang="ja-JP" altLang="ja-JP" sz="2400" dirty="0" smtClean="0"/>
              <a:t>、拡散によりどんどん大きくなるように思うかもしれ</a:t>
            </a:r>
            <a:r>
              <a:rPr lang="ja-JP" altLang="en-US" sz="2400" dirty="0" smtClean="0"/>
              <a:t>ないが</a:t>
            </a:r>
            <a:r>
              <a:rPr lang="ja-JP" altLang="ja-JP" sz="2400" dirty="0" smtClean="0"/>
              <a:t>、実は自由電子と正孔の移動により、</a:t>
            </a:r>
            <a:r>
              <a:rPr lang="ja-JP" altLang="ja-JP" sz="2400" dirty="0" err="1" smtClean="0"/>
              <a:t>ｐ</a:t>
            </a:r>
            <a:r>
              <a:rPr lang="ja-JP" altLang="ja-JP" sz="2400" dirty="0" smtClean="0"/>
              <a:t>形半導体の領域は負にｎ形半導体の領域は正に帯電し、空乏層にキャリアの移動を抑制する方向の電界が発生</a:t>
            </a:r>
            <a:r>
              <a:rPr lang="ja-JP" altLang="en-US" sz="2400" dirty="0" smtClean="0"/>
              <a:t>する</a:t>
            </a:r>
            <a:r>
              <a:rPr lang="ja-JP" altLang="ja-JP" sz="2400" dirty="0"/>
              <a:t>。</a:t>
            </a:r>
            <a:r>
              <a:rPr lang="ja-JP" altLang="ja-JP" sz="2400" dirty="0" smtClean="0"/>
              <a:t>この</a:t>
            </a:r>
            <a:r>
              <a:rPr lang="ja-JP" altLang="en-US" sz="2400" dirty="0" smtClean="0"/>
              <a:t>電界の力と</a:t>
            </a:r>
            <a:r>
              <a:rPr lang="ja-JP" altLang="ja-JP" sz="2400" dirty="0" smtClean="0"/>
              <a:t>キャリアが拡散しようとする力とがちょうどつり合ったところで、拡散はとま</a:t>
            </a:r>
            <a:r>
              <a:rPr lang="ja-JP" altLang="en-US" sz="2400" dirty="0" smtClean="0"/>
              <a:t>る</a:t>
            </a:r>
            <a:r>
              <a:rPr lang="ja-JP" altLang="ja-JP" sz="2400" dirty="0" smtClean="0"/>
              <a:t>。</a:t>
            </a:r>
            <a:endParaRPr lang="ja-JP" altLang="ja-JP" sz="2400" dirty="0"/>
          </a:p>
        </p:txBody>
      </p:sp>
      <p:sp>
        <p:nvSpPr>
          <p:cNvPr id="6" name="正方形/長方形 5"/>
          <p:cNvSpPr/>
          <p:nvPr/>
        </p:nvSpPr>
        <p:spPr>
          <a:xfrm>
            <a:off x="4502305" y="1753766"/>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円/楕円 17"/>
          <p:cNvSpPr/>
          <p:nvPr/>
        </p:nvSpPr>
        <p:spPr>
          <a:xfrm>
            <a:off x="5376604" y="22499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9" name="円/楕円 18"/>
          <p:cNvSpPr/>
          <p:nvPr/>
        </p:nvSpPr>
        <p:spPr>
          <a:xfrm>
            <a:off x="5376604" y="2787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0" name="円/楕円 19"/>
          <p:cNvSpPr/>
          <p:nvPr/>
        </p:nvSpPr>
        <p:spPr>
          <a:xfrm>
            <a:off x="5376604" y="333011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1" name="円/楕円 20"/>
          <p:cNvSpPr/>
          <p:nvPr/>
        </p:nvSpPr>
        <p:spPr>
          <a:xfrm>
            <a:off x="5376604" y="383417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2" name="円/楕円 21"/>
          <p:cNvSpPr/>
          <p:nvPr/>
        </p:nvSpPr>
        <p:spPr>
          <a:xfrm>
            <a:off x="5944779" y="195551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3" name="円/楕円 22"/>
          <p:cNvSpPr/>
          <p:nvPr/>
        </p:nvSpPr>
        <p:spPr>
          <a:xfrm>
            <a:off x="5944779" y="24795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4" name="円/楕円 23"/>
          <p:cNvSpPr/>
          <p:nvPr/>
        </p:nvSpPr>
        <p:spPr>
          <a:xfrm>
            <a:off x="5944779" y="301663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5" name="円/楕円 24"/>
          <p:cNvSpPr/>
          <p:nvPr/>
        </p:nvSpPr>
        <p:spPr>
          <a:xfrm>
            <a:off x="5944779" y="355967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6" name="円/楕円 25"/>
          <p:cNvSpPr/>
          <p:nvPr/>
        </p:nvSpPr>
        <p:spPr>
          <a:xfrm>
            <a:off x="5944779" y="40637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32" name="正方形/長方形 31"/>
          <p:cNvSpPr/>
          <p:nvPr/>
        </p:nvSpPr>
        <p:spPr>
          <a:xfrm>
            <a:off x="2051720" y="1751808"/>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3988613" y="19560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3973864" y="247955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5" name="円/楕円 34"/>
          <p:cNvSpPr/>
          <p:nvPr/>
        </p:nvSpPr>
        <p:spPr>
          <a:xfrm>
            <a:off x="3972262" y="301663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6" name="円/楕円 35"/>
          <p:cNvSpPr/>
          <p:nvPr/>
        </p:nvSpPr>
        <p:spPr>
          <a:xfrm>
            <a:off x="3973864" y="355967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7" name="円/楕円 36"/>
          <p:cNvSpPr/>
          <p:nvPr/>
        </p:nvSpPr>
        <p:spPr>
          <a:xfrm>
            <a:off x="3988613" y="406372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9" name="円/楕円 38"/>
          <p:cNvSpPr/>
          <p:nvPr/>
        </p:nvSpPr>
        <p:spPr>
          <a:xfrm>
            <a:off x="3405123" y="226352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0" name="円/楕円 39"/>
          <p:cNvSpPr/>
          <p:nvPr/>
        </p:nvSpPr>
        <p:spPr>
          <a:xfrm>
            <a:off x="3397171" y="280060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1" name="円/楕円 40"/>
          <p:cNvSpPr/>
          <p:nvPr/>
        </p:nvSpPr>
        <p:spPr>
          <a:xfrm>
            <a:off x="3405123" y="334364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2" name="円/楕円 41"/>
          <p:cNvSpPr/>
          <p:nvPr/>
        </p:nvSpPr>
        <p:spPr>
          <a:xfrm>
            <a:off x="3419872" y="384770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3" name="円/楕円 42"/>
          <p:cNvSpPr/>
          <p:nvPr/>
        </p:nvSpPr>
        <p:spPr>
          <a:xfrm>
            <a:off x="2843808" y="19560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4" name="円/楕円 43"/>
          <p:cNvSpPr/>
          <p:nvPr/>
        </p:nvSpPr>
        <p:spPr>
          <a:xfrm>
            <a:off x="2829059" y="247955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5" name="円/楕円 44"/>
          <p:cNvSpPr/>
          <p:nvPr/>
        </p:nvSpPr>
        <p:spPr>
          <a:xfrm>
            <a:off x="2821107" y="301663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6" name="円/楕円 45"/>
          <p:cNvSpPr/>
          <p:nvPr/>
        </p:nvSpPr>
        <p:spPr>
          <a:xfrm>
            <a:off x="2829059" y="355967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7" name="円/楕円 46"/>
          <p:cNvSpPr/>
          <p:nvPr/>
        </p:nvSpPr>
        <p:spPr>
          <a:xfrm>
            <a:off x="2843808" y="406372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56" name="円/楕円 55"/>
          <p:cNvSpPr/>
          <p:nvPr/>
        </p:nvSpPr>
        <p:spPr>
          <a:xfrm>
            <a:off x="6516216" y="22499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7" name="円/楕円 56"/>
          <p:cNvSpPr/>
          <p:nvPr/>
        </p:nvSpPr>
        <p:spPr>
          <a:xfrm>
            <a:off x="6516216" y="2787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8" name="円/楕円 57"/>
          <p:cNvSpPr/>
          <p:nvPr/>
        </p:nvSpPr>
        <p:spPr>
          <a:xfrm>
            <a:off x="6516216" y="333011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9" name="円/楕円 58"/>
          <p:cNvSpPr/>
          <p:nvPr/>
        </p:nvSpPr>
        <p:spPr>
          <a:xfrm>
            <a:off x="6516216" y="383417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64" name="円/楕円 63"/>
          <p:cNvSpPr/>
          <p:nvPr/>
        </p:nvSpPr>
        <p:spPr>
          <a:xfrm>
            <a:off x="2252995" y="219900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5" name="円/楕円 64"/>
          <p:cNvSpPr/>
          <p:nvPr/>
        </p:nvSpPr>
        <p:spPr>
          <a:xfrm>
            <a:off x="2245043" y="273608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6" name="円/楕円 65"/>
          <p:cNvSpPr/>
          <p:nvPr/>
        </p:nvSpPr>
        <p:spPr>
          <a:xfrm>
            <a:off x="2252995" y="32791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7" name="円/楕円 66"/>
          <p:cNvSpPr/>
          <p:nvPr/>
        </p:nvSpPr>
        <p:spPr>
          <a:xfrm>
            <a:off x="2267744" y="378317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8" name="テキスト ボックス 67"/>
          <p:cNvSpPr txBox="1"/>
          <p:nvPr/>
        </p:nvSpPr>
        <p:spPr>
          <a:xfrm>
            <a:off x="5315807" y="1289279"/>
            <a:ext cx="1637083" cy="461665"/>
          </a:xfrm>
          <a:prstGeom prst="rect">
            <a:avLst/>
          </a:prstGeom>
          <a:noFill/>
        </p:spPr>
        <p:txBody>
          <a:bodyPr wrap="square" rtlCol="0">
            <a:spAutoFit/>
          </a:bodyPr>
          <a:lstStyle/>
          <a:p>
            <a:r>
              <a:rPr lang="ja-JP" altLang="ja-JP" sz="2400" dirty="0" smtClean="0"/>
              <a:t>ｎ形半導体</a:t>
            </a:r>
            <a:endParaRPr lang="ja-JP" altLang="ja-JP" sz="2400" dirty="0"/>
          </a:p>
        </p:txBody>
      </p:sp>
      <p:sp>
        <p:nvSpPr>
          <p:cNvPr id="69" name="テキスト ボックス 68"/>
          <p:cNvSpPr txBox="1"/>
          <p:nvPr/>
        </p:nvSpPr>
        <p:spPr>
          <a:xfrm>
            <a:off x="2057763" y="1267153"/>
            <a:ext cx="1637083" cy="461665"/>
          </a:xfrm>
          <a:prstGeom prst="rect">
            <a:avLst/>
          </a:prstGeom>
          <a:noFill/>
        </p:spPr>
        <p:txBody>
          <a:bodyPr wrap="square" rtlCol="0">
            <a:spAutoFit/>
          </a:bodyPr>
          <a:lstStyle/>
          <a:p>
            <a:r>
              <a:rPr lang="ja-JP" altLang="en-US" sz="2400" dirty="0" err="1" smtClean="0"/>
              <a:t>ｐ</a:t>
            </a:r>
            <a:r>
              <a:rPr lang="ja-JP" altLang="ja-JP" sz="2400" dirty="0" smtClean="0"/>
              <a:t>形半導体</a:t>
            </a:r>
            <a:endParaRPr lang="ja-JP" altLang="ja-JP" sz="2400" dirty="0"/>
          </a:p>
        </p:txBody>
      </p:sp>
      <p:sp>
        <p:nvSpPr>
          <p:cNvPr id="7" name="円/楕円 6"/>
          <p:cNvSpPr/>
          <p:nvPr/>
        </p:nvSpPr>
        <p:spPr>
          <a:xfrm>
            <a:off x="4792651" y="195551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 name="円/楕円 7"/>
          <p:cNvSpPr/>
          <p:nvPr/>
        </p:nvSpPr>
        <p:spPr>
          <a:xfrm>
            <a:off x="4792651" y="24795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 name="円/楕円 8"/>
          <p:cNvSpPr/>
          <p:nvPr/>
        </p:nvSpPr>
        <p:spPr>
          <a:xfrm>
            <a:off x="4792651" y="301663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 name="円/楕円 9"/>
          <p:cNvSpPr/>
          <p:nvPr/>
        </p:nvSpPr>
        <p:spPr>
          <a:xfrm>
            <a:off x="4792651" y="355967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 name="円/楕円 10"/>
          <p:cNvSpPr/>
          <p:nvPr/>
        </p:nvSpPr>
        <p:spPr>
          <a:xfrm>
            <a:off x="4792651" y="40637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8" name="正方形/長方形 47"/>
          <p:cNvSpPr/>
          <p:nvPr/>
        </p:nvSpPr>
        <p:spPr>
          <a:xfrm>
            <a:off x="3972261" y="1752641"/>
            <a:ext cx="1108421" cy="28803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306034" y="2444307"/>
            <a:ext cx="553998" cy="1432679"/>
          </a:xfrm>
          <a:prstGeom prst="rect">
            <a:avLst/>
          </a:prstGeom>
          <a:noFill/>
        </p:spPr>
        <p:txBody>
          <a:bodyPr vert="eaVert" wrap="square" rtlCol="0">
            <a:spAutoFit/>
          </a:bodyPr>
          <a:lstStyle/>
          <a:p>
            <a:r>
              <a:rPr lang="ja-JP" altLang="en-US" sz="2400" dirty="0" smtClean="0">
                <a:solidFill>
                  <a:srgbClr val="FF0000"/>
                </a:solidFill>
              </a:rPr>
              <a:t>空　乏　層</a:t>
            </a:r>
            <a:endParaRPr kumimoji="1" lang="ja-JP" altLang="en-US" sz="2400" dirty="0">
              <a:solidFill>
                <a:srgbClr val="FF0000"/>
              </a:solidFill>
            </a:endParaRPr>
          </a:p>
        </p:txBody>
      </p:sp>
      <p:sp>
        <p:nvSpPr>
          <p:cNvPr id="50" name="テキスト ボックス 49"/>
          <p:cNvSpPr txBox="1"/>
          <p:nvPr/>
        </p:nvSpPr>
        <p:spPr>
          <a:xfrm>
            <a:off x="3773368" y="1334906"/>
            <a:ext cx="553998" cy="1432679"/>
          </a:xfrm>
          <a:prstGeom prst="rect">
            <a:avLst/>
          </a:prstGeom>
          <a:noFill/>
        </p:spPr>
        <p:txBody>
          <a:bodyPr vert="eaVert" wrap="square" rtlCol="0">
            <a:spAutoFit/>
          </a:bodyPr>
          <a:lstStyle/>
          <a:p>
            <a:r>
              <a:rPr lang="ja-JP" altLang="en-US" sz="2400" dirty="0">
                <a:solidFill>
                  <a:srgbClr val="FF0000"/>
                </a:solidFill>
              </a:rPr>
              <a:t>－</a:t>
            </a:r>
            <a:r>
              <a:rPr lang="ja-JP" altLang="en-US" sz="2400" dirty="0" smtClean="0">
                <a:solidFill>
                  <a:srgbClr val="FF0000"/>
                </a:solidFill>
              </a:rPr>
              <a:t>　</a:t>
            </a:r>
            <a:endParaRPr kumimoji="1" lang="ja-JP" altLang="en-US" sz="2400" dirty="0">
              <a:solidFill>
                <a:srgbClr val="FF0000"/>
              </a:solidFill>
            </a:endParaRPr>
          </a:p>
        </p:txBody>
      </p:sp>
      <p:sp>
        <p:nvSpPr>
          <p:cNvPr id="52" name="テキスト ボックス 51"/>
          <p:cNvSpPr txBox="1"/>
          <p:nvPr/>
        </p:nvSpPr>
        <p:spPr>
          <a:xfrm>
            <a:off x="4860032" y="1334906"/>
            <a:ext cx="432048" cy="461665"/>
          </a:xfrm>
          <a:prstGeom prst="rect">
            <a:avLst/>
          </a:prstGeom>
          <a:noFill/>
        </p:spPr>
        <p:txBody>
          <a:bodyPr wrap="square" rtlCol="0">
            <a:spAutoFit/>
          </a:bodyPr>
          <a:lstStyle/>
          <a:p>
            <a:r>
              <a:rPr kumimoji="1" lang="ja-JP" altLang="en-US" sz="2400" dirty="0" smtClean="0">
                <a:solidFill>
                  <a:srgbClr val="FF0000"/>
                </a:solidFill>
              </a:rPr>
              <a:t>＋</a:t>
            </a:r>
            <a:endParaRPr kumimoji="1" lang="ja-JP" altLang="en-US" sz="2400" dirty="0">
              <a:solidFill>
                <a:srgbClr val="FF0000"/>
              </a:solidFill>
            </a:endParaRPr>
          </a:p>
        </p:txBody>
      </p:sp>
    </p:spTree>
    <p:extLst>
      <p:ext uri="{BB962C8B-B14F-4D97-AF65-F5344CB8AC3E}">
        <p14:creationId xmlns:p14="http://schemas.microsoft.com/office/powerpoint/2010/main" val="281643866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8" name="直線コネクタ 197"/>
          <p:cNvCxnSpPr>
            <a:stCxn id="360" idx="2"/>
            <a:endCxn id="292" idx="6"/>
          </p:cNvCxnSpPr>
          <p:nvPr/>
        </p:nvCxnSpPr>
        <p:spPr>
          <a:xfrm flipH="1">
            <a:off x="869740" y="2228940"/>
            <a:ext cx="6701933" cy="0"/>
          </a:xfrm>
          <a:prstGeom prst="line">
            <a:avLst/>
          </a:prstGeom>
        </p:spPr>
        <p:style>
          <a:lnRef idx="2">
            <a:schemeClr val="dk1"/>
          </a:lnRef>
          <a:fillRef idx="1">
            <a:schemeClr val="lt1"/>
          </a:fillRef>
          <a:effectRef idx="0">
            <a:schemeClr val="dk1"/>
          </a:effectRef>
          <a:fontRef idx="minor">
            <a:schemeClr val="dk1"/>
          </a:fontRef>
        </p:style>
      </p:cxnSp>
      <p:sp>
        <p:nvSpPr>
          <p:cNvPr id="199" name="テキスト ボックス 198"/>
          <p:cNvSpPr txBox="1"/>
          <p:nvPr/>
        </p:nvSpPr>
        <p:spPr>
          <a:xfrm>
            <a:off x="6254048" y="989844"/>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200" name="直線コネクタ 199"/>
          <p:cNvCxnSpPr>
            <a:stCxn id="319" idx="0"/>
            <a:endCxn id="201" idx="6"/>
          </p:cNvCxnSpPr>
          <p:nvPr/>
        </p:nvCxnSpPr>
        <p:spPr>
          <a:xfrm flipH="1" flipV="1">
            <a:off x="869740" y="368455"/>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1" name="円/楕円 200"/>
          <p:cNvSpPr/>
          <p:nvPr/>
        </p:nvSpPr>
        <p:spPr>
          <a:xfrm>
            <a:off x="725724" y="29315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2" name="円/楕円 291"/>
          <p:cNvSpPr/>
          <p:nvPr/>
        </p:nvSpPr>
        <p:spPr>
          <a:xfrm>
            <a:off x="725724" y="215364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3" name="Line 6"/>
          <p:cNvSpPr>
            <a:spLocks noChangeShapeType="1"/>
          </p:cNvSpPr>
          <p:nvPr/>
        </p:nvSpPr>
        <p:spPr bwMode="auto">
          <a:xfrm rot="10800000">
            <a:off x="791920" y="5495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テキスト ボックス 304"/>
          <p:cNvSpPr txBox="1"/>
          <p:nvPr/>
        </p:nvSpPr>
        <p:spPr>
          <a:xfrm>
            <a:off x="667958" y="1131718"/>
            <a:ext cx="951714"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r>
              <a:rPr lang="en-US" altLang="ja-JP" sz="2000" dirty="0" smtClean="0">
                <a:solidFill>
                  <a:srgbClr val="FF0000"/>
                </a:solidFill>
                <a:latin typeface="Times New Roman" panose="02020603050405020304" pitchFamily="18" charset="0"/>
                <a:cs typeface="Times New Roman" panose="02020603050405020304" pitchFamily="18" charset="0"/>
              </a:rPr>
              <a:t>=1V</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306" name="テキスト ボックス 305"/>
          <p:cNvSpPr txBox="1"/>
          <p:nvPr/>
        </p:nvSpPr>
        <p:spPr>
          <a:xfrm>
            <a:off x="7186142" y="97057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7" name="テキスト ボックス 306"/>
          <p:cNvSpPr txBox="1"/>
          <p:nvPr/>
        </p:nvSpPr>
        <p:spPr>
          <a:xfrm>
            <a:off x="7157181" y="1330613"/>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308" name="テキスト ボックス 307"/>
          <p:cNvSpPr txBox="1"/>
          <p:nvPr/>
        </p:nvSpPr>
        <p:spPr>
          <a:xfrm>
            <a:off x="6061538" y="1337877"/>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grpSp>
        <p:nvGrpSpPr>
          <p:cNvPr id="309" name="グループ化 308"/>
          <p:cNvGrpSpPr/>
          <p:nvPr/>
        </p:nvGrpSpPr>
        <p:grpSpPr>
          <a:xfrm>
            <a:off x="3660275" y="986571"/>
            <a:ext cx="225618" cy="677030"/>
            <a:chOff x="539552" y="3429001"/>
            <a:chExt cx="299722" cy="899401"/>
          </a:xfrm>
        </p:grpSpPr>
        <p:sp>
          <p:nvSpPr>
            <p:cNvPr id="31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9" name="Line 4"/>
          <p:cNvSpPr>
            <a:spLocks noChangeShapeType="1"/>
          </p:cNvSpPr>
          <p:nvPr/>
        </p:nvSpPr>
        <p:spPr bwMode="auto">
          <a:xfrm>
            <a:off x="3771181" y="373203"/>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Line 4"/>
          <p:cNvSpPr>
            <a:spLocks noChangeShapeType="1"/>
          </p:cNvSpPr>
          <p:nvPr/>
        </p:nvSpPr>
        <p:spPr bwMode="auto">
          <a:xfrm flipV="1">
            <a:off x="3771181" y="1663601"/>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22" name="直線コネクタ 321"/>
          <p:cNvCxnSpPr>
            <a:stCxn id="337" idx="4"/>
          </p:cNvCxnSpPr>
          <p:nvPr/>
        </p:nvCxnSpPr>
        <p:spPr>
          <a:xfrm flipH="1">
            <a:off x="4693704" y="1665360"/>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23" name="直線コネクタ 322"/>
          <p:cNvCxnSpPr>
            <a:endCxn id="337" idx="0"/>
          </p:cNvCxnSpPr>
          <p:nvPr/>
        </p:nvCxnSpPr>
        <p:spPr>
          <a:xfrm>
            <a:off x="4702548" y="370829"/>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324" name="グループ化 323"/>
          <p:cNvGrpSpPr/>
          <p:nvPr/>
        </p:nvGrpSpPr>
        <p:grpSpPr>
          <a:xfrm>
            <a:off x="4513178" y="1269309"/>
            <a:ext cx="378739" cy="396051"/>
            <a:chOff x="4835148" y="3561421"/>
            <a:chExt cx="378739" cy="396051"/>
          </a:xfrm>
        </p:grpSpPr>
        <p:sp>
          <p:nvSpPr>
            <p:cNvPr id="334"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円/楕円 336"/>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338" name="直線コネクタ 337"/>
          <p:cNvCxnSpPr>
            <a:stCxn id="359" idx="2"/>
          </p:cNvCxnSpPr>
          <p:nvPr/>
        </p:nvCxnSpPr>
        <p:spPr>
          <a:xfrm flipH="1">
            <a:off x="4715629" y="368455"/>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39" name="Line 4"/>
          <p:cNvSpPr>
            <a:spLocks noChangeShapeType="1"/>
          </p:cNvSpPr>
          <p:nvPr/>
        </p:nvSpPr>
        <p:spPr bwMode="auto">
          <a:xfrm flipV="1">
            <a:off x="6719357" y="1663601"/>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0" name="グループ化 339"/>
          <p:cNvGrpSpPr/>
          <p:nvPr/>
        </p:nvGrpSpPr>
        <p:grpSpPr>
          <a:xfrm>
            <a:off x="6603313" y="986571"/>
            <a:ext cx="225618" cy="677030"/>
            <a:chOff x="539552" y="3429001"/>
            <a:chExt cx="299722" cy="899401"/>
          </a:xfrm>
        </p:grpSpPr>
        <p:sp>
          <p:nvSpPr>
            <p:cNvPr id="34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8" name="Line 4"/>
          <p:cNvSpPr>
            <a:spLocks noChangeShapeType="1"/>
          </p:cNvSpPr>
          <p:nvPr/>
        </p:nvSpPr>
        <p:spPr bwMode="auto">
          <a:xfrm>
            <a:off x="6714219" y="373203"/>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Line 4"/>
          <p:cNvSpPr>
            <a:spLocks noChangeShapeType="1"/>
          </p:cNvSpPr>
          <p:nvPr/>
        </p:nvSpPr>
        <p:spPr bwMode="auto">
          <a:xfrm flipV="1">
            <a:off x="7645247" y="1663601"/>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0" name="グループ化 349"/>
          <p:cNvGrpSpPr/>
          <p:nvPr/>
        </p:nvGrpSpPr>
        <p:grpSpPr>
          <a:xfrm>
            <a:off x="7529203" y="986571"/>
            <a:ext cx="225618" cy="677030"/>
            <a:chOff x="539552" y="3429001"/>
            <a:chExt cx="299722" cy="899401"/>
          </a:xfrm>
        </p:grpSpPr>
        <p:sp>
          <p:nvSpPr>
            <p:cNvPr id="35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58" name="Line 4"/>
          <p:cNvSpPr>
            <a:spLocks noChangeShapeType="1"/>
          </p:cNvSpPr>
          <p:nvPr/>
        </p:nvSpPr>
        <p:spPr bwMode="auto">
          <a:xfrm>
            <a:off x="7640109" y="373203"/>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円/楕円 358"/>
          <p:cNvSpPr/>
          <p:nvPr/>
        </p:nvSpPr>
        <p:spPr>
          <a:xfrm>
            <a:off x="7571673" y="29315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0" name="円/楕円 359"/>
          <p:cNvSpPr/>
          <p:nvPr/>
        </p:nvSpPr>
        <p:spPr>
          <a:xfrm>
            <a:off x="7571673" y="215364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1" name="Line 6"/>
          <p:cNvSpPr>
            <a:spLocks noChangeShapeType="1"/>
          </p:cNvSpPr>
          <p:nvPr/>
        </p:nvSpPr>
        <p:spPr bwMode="auto">
          <a:xfrm rot="10800000">
            <a:off x="8051515" y="5495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テキスト ボックス 361"/>
          <p:cNvSpPr txBox="1"/>
          <p:nvPr/>
        </p:nvSpPr>
        <p:spPr>
          <a:xfrm>
            <a:off x="7855428" y="1076267"/>
            <a:ext cx="139709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out</a:t>
            </a:r>
            <a:r>
              <a:rPr lang="en-US" altLang="ja-JP" sz="2000" dirty="0" smtClean="0">
                <a:solidFill>
                  <a:srgbClr val="FF0000"/>
                </a:solidFill>
                <a:latin typeface="+mj-lt"/>
                <a:cs typeface="Times New Roman" panose="02020603050405020304" pitchFamily="18" charset="0"/>
              </a:rPr>
              <a:t>=-6.15V</a:t>
            </a:r>
            <a:endParaRPr lang="ja-JP" altLang="ja-JP" sz="1600" dirty="0">
              <a:solidFill>
                <a:srgbClr val="FF0000"/>
              </a:solidFill>
              <a:latin typeface="+mj-lt"/>
              <a:cs typeface="Times New Roman" panose="02020603050405020304" pitchFamily="18" charset="0"/>
            </a:endParaRPr>
          </a:p>
        </p:txBody>
      </p:sp>
      <p:sp>
        <p:nvSpPr>
          <p:cNvPr id="363" name="テキスト ボックス 362"/>
          <p:cNvSpPr txBox="1"/>
          <p:nvPr/>
        </p:nvSpPr>
        <p:spPr>
          <a:xfrm>
            <a:off x="4686214" y="1563450"/>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364" name="Line 6"/>
          <p:cNvSpPr>
            <a:spLocks noChangeShapeType="1"/>
          </p:cNvSpPr>
          <p:nvPr/>
        </p:nvSpPr>
        <p:spPr bwMode="auto">
          <a:xfrm rot="10800000" flipH="1">
            <a:off x="943784" y="228570"/>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6" name="テキスト ボックス 365"/>
          <p:cNvSpPr txBox="1"/>
          <p:nvPr/>
        </p:nvSpPr>
        <p:spPr>
          <a:xfrm>
            <a:off x="6929370" y="287315"/>
            <a:ext cx="8038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endParaRPr lang="ja-JP" altLang="ja-JP" sz="1600" dirty="0">
              <a:solidFill>
                <a:srgbClr val="FF0000"/>
              </a:solidFill>
              <a:cs typeface="Times New Roman" panose="02020603050405020304" pitchFamily="18" charset="0"/>
            </a:endParaRPr>
          </a:p>
        </p:txBody>
      </p:sp>
      <p:sp>
        <p:nvSpPr>
          <p:cNvPr id="367" name="Line 6"/>
          <p:cNvSpPr>
            <a:spLocks noChangeShapeType="1"/>
          </p:cNvSpPr>
          <p:nvPr/>
        </p:nvSpPr>
        <p:spPr bwMode="auto">
          <a:xfrm rot="10800000">
            <a:off x="6888923"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テキスト ボックス 367"/>
          <p:cNvSpPr txBox="1"/>
          <p:nvPr/>
        </p:nvSpPr>
        <p:spPr>
          <a:xfrm>
            <a:off x="1979712" y="1000174"/>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69" name="テキスト ボックス 368"/>
          <p:cNvSpPr txBox="1"/>
          <p:nvPr/>
        </p:nvSpPr>
        <p:spPr>
          <a:xfrm>
            <a:off x="1798050" y="1335106"/>
            <a:ext cx="850336" cy="338554"/>
          </a:xfrm>
          <a:prstGeom prst="rect">
            <a:avLst/>
          </a:prstGeom>
          <a:noFill/>
        </p:spPr>
        <p:txBody>
          <a:bodyPr wrap="square" rtlCol="0">
            <a:spAutoFit/>
          </a:bodyPr>
          <a:lstStyle/>
          <a:p>
            <a:r>
              <a:rPr lang="en-US" altLang="ja-JP" sz="1600" dirty="0" smtClean="0">
                <a:solidFill>
                  <a:srgbClr val="FF0000"/>
                </a:solidFill>
              </a:rPr>
              <a:t>5.98kΩ</a:t>
            </a:r>
            <a:endParaRPr lang="ja-JP" altLang="ja-JP" sz="1600" dirty="0">
              <a:solidFill>
                <a:srgbClr val="FF0000"/>
              </a:solidFill>
            </a:endParaRPr>
          </a:p>
        </p:txBody>
      </p:sp>
      <p:sp>
        <p:nvSpPr>
          <p:cNvPr id="370" name="Line 4"/>
          <p:cNvSpPr>
            <a:spLocks noChangeShapeType="1"/>
          </p:cNvSpPr>
          <p:nvPr/>
        </p:nvSpPr>
        <p:spPr bwMode="auto">
          <a:xfrm flipV="1">
            <a:off x="2555341" y="1675879"/>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71" name="グループ化 370"/>
          <p:cNvGrpSpPr/>
          <p:nvPr/>
        </p:nvGrpSpPr>
        <p:grpSpPr>
          <a:xfrm>
            <a:off x="2439297" y="998849"/>
            <a:ext cx="225618" cy="677030"/>
            <a:chOff x="539552" y="3429001"/>
            <a:chExt cx="299722" cy="899401"/>
          </a:xfrm>
        </p:grpSpPr>
        <p:sp>
          <p:nvSpPr>
            <p:cNvPr id="3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9" name="Line 4"/>
          <p:cNvSpPr>
            <a:spLocks noChangeShapeType="1"/>
          </p:cNvSpPr>
          <p:nvPr/>
        </p:nvSpPr>
        <p:spPr bwMode="auto">
          <a:xfrm>
            <a:off x="2550203" y="385481"/>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テキスト ボックス 379"/>
          <p:cNvSpPr txBox="1"/>
          <p:nvPr/>
        </p:nvSpPr>
        <p:spPr>
          <a:xfrm>
            <a:off x="2771800" y="375047"/>
            <a:ext cx="126198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B=0.1</a:t>
            </a:r>
            <a:r>
              <a:rPr lang="ja-JP" altLang="en-US" sz="1600" dirty="0" err="1" smtClean="0">
                <a:solidFill>
                  <a:srgbClr val="FF0000"/>
                </a:solidFill>
                <a:cs typeface="Times New Roman" panose="02020603050405020304" pitchFamily="18" charset="0"/>
              </a:rPr>
              <a:t>ｍ</a:t>
            </a:r>
            <a:r>
              <a:rPr lang="en-US" altLang="ja-JP" sz="1600" dirty="0" smtClean="0">
                <a:solidFill>
                  <a:srgbClr val="FF0000"/>
                </a:solidFill>
                <a:cs typeface="Times New Roman" panose="02020603050405020304" pitchFamily="18" charset="0"/>
              </a:rPr>
              <a:t>A</a:t>
            </a:r>
            <a:endParaRPr lang="ja-JP" altLang="ja-JP" sz="1600" dirty="0">
              <a:solidFill>
                <a:srgbClr val="FF0000"/>
              </a:solidFill>
              <a:cs typeface="Times New Roman" panose="02020603050405020304" pitchFamily="18" charset="0"/>
            </a:endParaRPr>
          </a:p>
        </p:txBody>
      </p:sp>
      <p:sp>
        <p:nvSpPr>
          <p:cNvPr id="381" name="Line 6"/>
          <p:cNvSpPr>
            <a:spLocks noChangeShapeType="1"/>
          </p:cNvSpPr>
          <p:nvPr/>
        </p:nvSpPr>
        <p:spPr bwMode="auto">
          <a:xfrm rot="10800000" flipH="1">
            <a:off x="3201856" y="251130"/>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テキスト ボックス 381"/>
          <p:cNvSpPr txBox="1"/>
          <p:nvPr/>
        </p:nvSpPr>
        <p:spPr>
          <a:xfrm>
            <a:off x="3251193" y="1206765"/>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83" name="テキスト ボックス 382"/>
          <p:cNvSpPr txBox="1"/>
          <p:nvPr/>
        </p:nvSpPr>
        <p:spPr>
          <a:xfrm>
            <a:off x="3213589" y="1566805"/>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384" name="正方形/長方形 383"/>
          <p:cNvSpPr/>
          <p:nvPr/>
        </p:nvSpPr>
        <p:spPr>
          <a:xfrm>
            <a:off x="2771800" y="93937"/>
            <a:ext cx="30716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Line 6"/>
          <p:cNvSpPr>
            <a:spLocks noChangeShapeType="1"/>
          </p:cNvSpPr>
          <p:nvPr/>
        </p:nvSpPr>
        <p:spPr bwMode="auto">
          <a:xfrm rot="10800000">
            <a:off x="5144702"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テキスト ボックス 385"/>
          <p:cNvSpPr txBox="1"/>
          <p:nvPr/>
        </p:nvSpPr>
        <p:spPr>
          <a:xfrm>
            <a:off x="4828686" y="332656"/>
            <a:ext cx="967450"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C=10mA</a:t>
            </a:r>
            <a:endParaRPr lang="ja-JP" altLang="ja-JP" sz="1600" dirty="0">
              <a:solidFill>
                <a:srgbClr val="FF0000"/>
              </a:solidFill>
              <a:cs typeface="Times New Roman" panose="02020603050405020304" pitchFamily="18" charset="0"/>
            </a:endParaRPr>
          </a:p>
        </p:txBody>
      </p:sp>
      <p:sp>
        <p:nvSpPr>
          <p:cNvPr id="103" name="テキスト ボックス 102"/>
          <p:cNvSpPr txBox="1"/>
          <p:nvPr/>
        </p:nvSpPr>
        <p:spPr>
          <a:xfrm>
            <a:off x="667957" y="2564904"/>
            <a:ext cx="4596890"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000" dirty="0" smtClean="0">
                <a:solidFill>
                  <a:srgbClr val="FF0000"/>
                </a:solidFill>
                <a:latin typeface="Times New Roman" panose="02020603050405020304" pitchFamily="18" charset="0"/>
                <a:cs typeface="Times New Roman" panose="02020603050405020304" pitchFamily="18" charset="0"/>
              </a:rPr>
              <a:t>1V</a:t>
            </a:r>
            <a:r>
              <a:rPr lang="ja-JP" altLang="en-US" sz="2000" dirty="0" smtClean="0">
                <a:solidFill>
                  <a:srgbClr val="FF0000"/>
                </a:solidFill>
                <a:latin typeface="Times New Roman" panose="02020603050405020304" pitchFamily="18" charset="0"/>
                <a:cs typeface="Times New Roman" panose="02020603050405020304" pitchFamily="18" charset="0"/>
              </a:rPr>
              <a:t>と想定して出力電圧を計算する。</a:t>
            </a:r>
            <a:endParaRPr lang="ja-JP" altLang="ja-JP" sz="1400" dirty="0">
              <a:solidFill>
                <a:srgbClr val="FF0000"/>
              </a:solidFill>
              <a:latin typeface="Times New Roman" panose="02020603050405020304" pitchFamily="18" charset="0"/>
              <a:cs typeface="Times New Roman" panose="02020603050405020304" pitchFamily="18" charset="0"/>
            </a:endParaRPr>
          </a:p>
        </p:txBody>
      </p:sp>
      <p:sp>
        <p:nvSpPr>
          <p:cNvPr id="104" name="円/楕円 103"/>
          <p:cNvSpPr/>
          <p:nvPr/>
        </p:nvSpPr>
        <p:spPr>
          <a:xfrm>
            <a:off x="6034416" y="748980"/>
            <a:ext cx="1821012" cy="1336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6372200" y="2204864"/>
            <a:ext cx="142877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CL</a:t>
            </a:r>
            <a:r>
              <a:rPr lang="en-US" altLang="ja-JP" sz="2000" dirty="0" smtClean="0">
                <a:solidFill>
                  <a:srgbClr val="FF0000"/>
                </a:solidFill>
              </a:rPr>
              <a:t>=615Ω</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07" name="テキスト ボックス 106"/>
          <p:cNvSpPr txBox="1"/>
          <p:nvPr/>
        </p:nvSpPr>
        <p:spPr>
          <a:xfrm>
            <a:off x="5052909" y="2627620"/>
            <a:ext cx="126903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-6.15</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cxnSp>
        <p:nvCxnSpPr>
          <p:cNvPr id="108" name="直線コネクタ 107"/>
          <p:cNvCxnSpPr>
            <a:stCxn id="172" idx="2"/>
            <a:endCxn id="112" idx="6"/>
          </p:cNvCxnSpPr>
          <p:nvPr/>
        </p:nvCxnSpPr>
        <p:spPr>
          <a:xfrm flipH="1">
            <a:off x="841469" y="5373216"/>
            <a:ext cx="6701933" cy="0"/>
          </a:xfrm>
          <a:prstGeom prst="line">
            <a:avLst/>
          </a:prstGeom>
        </p:spPr>
        <p:style>
          <a:lnRef idx="2">
            <a:schemeClr val="dk1"/>
          </a:lnRef>
          <a:fillRef idx="1">
            <a:schemeClr val="lt1"/>
          </a:fillRef>
          <a:effectRef idx="0">
            <a:schemeClr val="dk1"/>
          </a:effectRef>
          <a:fontRef idx="minor">
            <a:schemeClr val="dk1"/>
          </a:fontRef>
        </p:style>
      </p:cxnSp>
      <p:sp>
        <p:nvSpPr>
          <p:cNvPr id="109" name="テキスト ボックス 108"/>
          <p:cNvSpPr txBox="1"/>
          <p:nvPr/>
        </p:nvSpPr>
        <p:spPr>
          <a:xfrm>
            <a:off x="6225777" y="413412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10" name="直線コネクタ 109"/>
          <p:cNvCxnSpPr>
            <a:stCxn id="143" idx="0"/>
            <a:endCxn id="111" idx="6"/>
          </p:cNvCxnSpPr>
          <p:nvPr/>
        </p:nvCxnSpPr>
        <p:spPr>
          <a:xfrm flipH="1" flipV="1">
            <a:off x="841469" y="3512731"/>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11" name="円/楕円 110"/>
          <p:cNvSpPr/>
          <p:nvPr/>
        </p:nvSpPr>
        <p:spPr>
          <a:xfrm>
            <a:off x="697453" y="34374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2" name="円/楕円 111"/>
          <p:cNvSpPr/>
          <p:nvPr/>
        </p:nvSpPr>
        <p:spPr>
          <a:xfrm>
            <a:off x="697453" y="52979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3" name="Line 6"/>
          <p:cNvSpPr>
            <a:spLocks noChangeShapeType="1"/>
          </p:cNvSpPr>
          <p:nvPr/>
        </p:nvSpPr>
        <p:spPr bwMode="auto">
          <a:xfrm rot="10800000">
            <a:off x="763649" y="3693806"/>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テキスト ボックス 113"/>
          <p:cNvSpPr txBox="1"/>
          <p:nvPr/>
        </p:nvSpPr>
        <p:spPr>
          <a:xfrm>
            <a:off x="639687" y="4275994"/>
            <a:ext cx="951714"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r>
              <a:rPr lang="en-US" altLang="ja-JP" sz="2000" dirty="0" smtClean="0">
                <a:solidFill>
                  <a:srgbClr val="FF0000"/>
                </a:solidFill>
                <a:latin typeface="Times New Roman" panose="02020603050405020304" pitchFamily="18" charset="0"/>
                <a:cs typeface="Times New Roman" panose="02020603050405020304" pitchFamily="18" charset="0"/>
              </a:rPr>
              <a:t>=1V</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15" name="テキスト ボックス 114"/>
          <p:cNvSpPr txBox="1"/>
          <p:nvPr/>
        </p:nvSpPr>
        <p:spPr>
          <a:xfrm>
            <a:off x="7157871" y="411484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16" name="テキスト ボックス 115"/>
          <p:cNvSpPr txBox="1"/>
          <p:nvPr/>
        </p:nvSpPr>
        <p:spPr>
          <a:xfrm>
            <a:off x="7128910" y="4474889"/>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17" name="テキスト ボックス 116"/>
          <p:cNvSpPr txBox="1"/>
          <p:nvPr/>
        </p:nvSpPr>
        <p:spPr>
          <a:xfrm>
            <a:off x="6033267" y="4482153"/>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grpSp>
        <p:nvGrpSpPr>
          <p:cNvPr id="118" name="グループ化 117"/>
          <p:cNvGrpSpPr/>
          <p:nvPr/>
        </p:nvGrpSpPr>
        <p:grpSpPr>
          <a:xfrm>
            <a:off x="3632004" y="4130847"/>
            <a:ext cx="225618" cy="677030"/>
            <a:chOff x="539552" y="3429001"/>
            <a:chExt cx="299722" cy="899401"/>
          </a:xfrm>
        </p:grpSpPr>
        <p:sp>
          <p:nvSpPr>
            <p:cNvPr id="11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3" name="Line 4"/>
          <p:cNvSpPr>
            <a:spLocks noChangeShapeType="1"/>
          </p:cNvSpPr>
          <p:nvPr/>
        </p:nvSpPr>
        <p:spPr bwMode="auto">
          <a:xfrm>
            <a:off x="3742910" y="3517479"/>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4"/>
          <p:cNvSpPr>
            <a:spLocks noChangeShapeType="1"/>
          </p:cNvSpPr>
          <p:nvPr/>
        </p:nvSpPr>
        <p:spPr bwMode="auto">
          <a:xfrm flipV="1">
            <a:off x="3742910" y="4807877"/>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5" name="直線コネクタ 144"/>
          <p:cNvCxnSpPr>
            <a:stCxn id="149" idx="4"/>
          </p:cNvCxnSpPr>
          <p:nvPr/>
        </p:nvCxnSpPr>
        <p:spPr>
          <a:xfrm flipH="1">
            <a:off x="4665433" y="4809636"/>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46" name="直線コネクタ 145"/>
          <p:cNvCxnSpPr>
            <a:endCxn id="149" idx="0"/>
          </p:cNvCxnSpPr>
          <p:nvPr/>
        </p:nvCxnSpPr>
        <p:spPr>
          <a:xfrm>
            <a:off x="4674277" y="3515105"/>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147" name="グループ化 146"/>
          <p:cNvGrpSpPr/>
          <p:nvPr/>
        </p:nvGrpSpPr>
        <p:grpSpPr>
          <a:xfrm>
            <a:off x="4484907" y="4413585"/>
            <a:ext cx="378739" cy="396051"/>
            <a:chOff x="4835148" y="3561421"/>
            <a:chExt cx="378739" cy="396051"/>
          </a:xfrm>
        </p:grpSpPr>
        <p:sp>
          <p:nvSpPr>
            <p:cNvPr id="148"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円/楕円 148"/>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150" name="直線コネクタ 149"/>
          <p:cNvCxnSpPr>
            <a:stCxn id="171" idx="2"/>
          </p:cNvCxnSpPr>
          <p:nvPr/>
        </p:nvCxnSpPr>
        <p:spPr>
          <a:xfrm flipH="1">
            <a:off x="4687358" y="3512731"/>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51" name="Line 4"/>
          <p:cNvSpPr>
            <a:spLocks noChangeShapeType="1"/>
          </p:cNvSpPr>
          <p:nvPr/>
        </p:nvSpPr>
        <p:spPr bwMode="auto">
          <a:xfrm flipV="1">
            <a:off x="6691086" y="4807877"/>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2" name="グループ化 151"/>
          <p:cNvGrpSpPr/>
          <p:nvPr/>
        </p:nvGrpSpPr>
        <p:grpSpPr>
          <a:xfrm>
            <a:off x="6575042" y="4130847"/>
            <a:ext cx="225618" cy="677030"/>
            <a:chOff x="539552" y="3429001"/>
            <a:chExt cx="299722" cy="899401"/>
          </a:xfrm>
        </p:grpSpPr>
        <p:sp>
          <p:nvSpPr>
            <p:cNvPr id="153"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0" name="Line 4"/>
          <p:cNvSpPr>
            <a:spLocks noChangeShapeType="1"/>
          </p:cNvSpPr>
          <p:nvPr/>
        </p:nvSpPr>
        <p:spPr bwMode="auto">
          <a:xfrm>
            <a:off x="6685948" y="3517479"/>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4"/>
          <p:cNvSpPr>
            <a:spLocks noChangeShapeType="1"/>
          </p:cNvSpPr>
          <p:nvPr/>
        </p:nvSpPr>
        <p:spPr bwMode="auto">
          <a:xfrm flipV="1">
            <a:off x="7616976" y="4807877"/>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グループ化 161"/>
          <p:cNvGrpSpPr/>
          <p:nvPr/>
        </p:nvGrpSpPr>
        <p:grpSpPr>
          <a:xfrm>
            <a:off x="7500932" y="4130847"/>
            <a:ext cx="225618" cy="677030"/>
            <a:chOff x="539552" y="3429001"/>
            <a:chExt cx="299722" cy="899401"/>
          </a:xfrm>
        </p:grpSpPr>
        <p:sp>
          <p:nvSpPr>
            <p:cNvPr id="163"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0" name="Line 4"/>
          <p:cNvSpPr>
            <a:spLocks noChangeShapeType="1"/>
          </p:cNvSpPr>
          <p:nvPr/>
        </p:nvSpPr>
        <p:spPr bwMode="auto">
          <a:xfrm>
            <a:off x="7611838" y="3517479"/>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円/楕円 170"/>
          <p:cNvSpPr/>
          <p:nvPr/>
        </p:nvSpPr>
        <p:spPr>
          <a:xfrm>
            <a:off x="7543402" y="343743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2" name="円/楕円 171"/>
          <p:cNvSpPr/>
          <p:nvPr/>
        </p:nvSpPr>
        <p:spPr>
          <a:xfrm>
            <a:off x="7543402" y="52979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3" name="Line 6"/>
          <p:cNvSpPr>
            <a:spLocks noChangeShapeType="1"/>
          </p:cNvSpPr>
          <p:nvPr/>
        </p:nvSpPr>
        <p:spPr bwMode="auto">
          <a:xfrm rot="10800000">
            <a:off x="8023244" y="3693806"/>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テキスト ボックス 173"/>
          <p:cNvSpPr txBox="1"/>
          <p:nvPr/>
        </p:nvSpPr>
        <p:spPr>
          <a:xfrm>
            <a:off x="7827157" y="4220543"/>
            <a:ext cx="139709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out</a:t>
            </a:r>
            <a:r>
              <a:rPr lang="en-US" altLang="ja-JP" sz="2000" dirty="0" smtClean="0">
                <a:solidFill>
                  <a:srgbClr val="FF0000"/>
                </a:solidFill>
                <a:latin typeface="+mj-lt"/>
                <a:cs typeface="Times New Roman" panose="02020603050405020304" pitchFamily="18" charset="0"/>
              </a:rPr>
              <a:t>=-6.15V</a:t>
            </a:r>
            <a:endParaRPr lang="ja-JP" altLang="ja-JP" sz="1600" dirty="0">
              <a:solidFill>
                <a:srgbClr val="FF0000"/>
              </a:solidFill>
              <a:latin typeface="+mj-lt"/>
              <a:cs typeface="Times New Roman" panose="02020603050405020304" pitchFamily="18" charset="0"/>
            </a:endParaRPr>
          </a:p>
        </p:txBody>
      </p:sp>
      <p:sp>
        <p:nvSpPr>
          <p:cNvPr id="175" name="テキスト ボックス 174"/>
          <p:cNvSpPr txBox="1"/>
          <p:nvPr/>
        </p:nvSpPr>
        <p:spPr>
          <a:xfrm>
            <a:off x="4657943" y="4707726"/>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176" name="Line 6"/>
          <p:cNvSpPr>
            <a:spLocks noChangeShapeType="1"/>
          </p:cNvSpPr>
          <p:nvPr/>
        </p:nvSpPr>
        <p:spPr bwMode="auto">
          <a:xfrm rot="10800000" flipH="1">
            <a:off x="915513" y="3372846"/>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テキスト ボックス 176"/>
          <p:cNvSpPr txBox="1"/>
          <p:nvPr/>
        </p:nvSpPr>
        <p:spPr>
          <a:xfrm>
            <a:off x="6611794" y="3501008"/>
            <a:ext cx="188089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r>
              <a:rPr lang="ja-JP" altLang="en-US" sz="1600" dirty="0" smtClean="0">
                <a:solidFill>
                  <a:srgbClr val="FF0000"/>
                </a:solidFill>
                <a:cs typeface="Times New Roman" panose="02020603050405020304" pitchFamily="18" charset="0"/>
              </a:rPr>
              <a:t>＝</a:t>
            </a:r>
            <a:r>
              <a:rPr lang="en-US" altLang="ja-JP" sz="1600" dirty="0" smtClean="0">
                <a:solidFill>
                  <a:srgbClr val="FF0000"/>
                </a:solidFill>
                <a:cs typeface="Times New Roman" panose="02020603050405020304" pitchFamily="18" charset="0"/>
              </a:rPr>
              <a:t>6.15</a:t>
            </a:r>
            <a:r>
              <a:rPr lang="ja-JP" altLang="en-US" sz="1600" dirty="0" err="1" smtClean="0">
                <a:solidFill>
                  <a:srgbClr val="FF0000"/>
                </a:solidFill>
                <a:cs typeface="Times New Roman" panose="02020603050405020304" pitchFamily="18" charset="0"/>
              </a:rPr>
              <a:t>ｍ</a:t>
            </a:r>
            <a:r>
              <a:rPr lang="en-US" altLang="ja-JP" sz="1600" dirty="0" smtClean="0">
                <a:solidFill>
                  <a:srgbClr val="FF0000"/>
                </a:solidFill>
                <a:cs typeface="Times New Roman" panose="02020603050405020304" pitchFamily="18" charset="0"/>
              </a:rPr>
              <a:t>A</a:t>
            </a:r>
            <a:endParaRPr lang="ja-JP" altLang="ja-JP" sz="1600" dirty="0">
              <a:solidFill>
                <a:srgbClr val="FF0000"/>
              </a:solidFill>
              <a:cs typeface="Times New Roman" panose="02020603050405020304" pitchFamily="18" charset="0"/>
            </a:endParaRPr>
          </a:p>
        </p:txBody>
      </p:sp>
      <p:sp>
        <p:nvSpPr>
          <p:cNvPr id="178" name="Line 6"/>
          <p:cNvSpPr>
            <a:spLocks noChangeShapeType="1"/>
          </p:cNvSpPr>
          <p:nvPr/>
        </p:nvSpPr>
        <p:spPr bwMode="auto">
          <a:xfrm rot="10800000">
            <a:off x="6860652" y="3401219"/>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テキスト ボックス 178"/>
          <p:cNvSpPr txBox="1"/>
          <p:nvPr/>
        </p:nvSpPr>
        <p:spPr>
          <a:xfrm>
            <a:off x="1951441" y="4144450"/>
            <a:ext cx="65588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0" name="テキスト ボックス 179"/>
          <p:cNvSpPr txBox="1"/>
          <p:nvPr/>
        </p:nvSpPr>
        <p:spPr>
          <a:xfrm>
            <a:off x="1769779" y="4479382"/>
            <a:ext cx="850336" cy="338554"/>
          </a:xfrm>
          <a:prstGeom prst="rect">
            <a:avLst/>
          </a:prstGeom>
          <a:noFill/>
        </p:spPr>
        <p:txBody>
          <a:bodyPr wrap="square" rtlCol="0">
            <a:spAutoFit/>
          </a:bodyPr>
          <a:lstStyle/>
          <a:p>
            <a:r>
              <a:rPr lang="en-US" altLang="ja-JP" sz="1600" dirty="0" smtClean="0">
                <a:solidFill>
                  <a:srgbClr val="FF0000"/>
                </a:solidFill>
              </a:rPr>
              <a:t>5.98kΩ</a:t>
            </a:r>
            <a:endParaRPr lang="ja-JP" altLang="ja-JP" sz="1600" dirty="0">
              <a:solidFill>
                <a:srgbClr val="FF0000"/>
              </a:solidFill>
            </a:endParaRPr>
          </a:p>
        </p:txBody>
      </p:sp>
      <p:sp>
        <p:nvSpPr>
          <p:cNvPr id="181" name="Line 4"/>
          <p:cNvSpPr>
            <a:spLocks noChangeShapeType="1"/>
          </p:cNvSpPr>
          <p:nvPr/>
        </p:nvSpPr>
        <p:spPr bwMode="auto">
          <a:xfrm flipV="1">
            <a:off x="2527070" y="4820155"/>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2" name="グループ化 181"/>
          <p:cNvGrpSpPr/>
          <p:nvPr/>
        </p:nvGrpSpPr>
        <p:grpSpPr>
          <a:xfrm>
            <a:off x="2411026" y="4143125"/>
            <a:ext cx="225618" cy="677030"/>
            <a:chOff x="539552" y="3429001"/>
            <a:chExt cx="299722" cy="899401"/>
          </a:xfrm>
        </p:grpSpPr>
        <p:sp>
          <p:nvSpPr>
            <p:cNvPr id="183"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0" name="Line 4"/>
          <p:cNvSpPr>
            <a:spLocks noChangeShapeType="1"/>
          </p:cNvSpPr>
          <p:nvPr/>
        </p:nvSpPr>
        <p:spPr bwMode="auto">
          <a:xfrm>
            <a:off x="2521932" y="3529757"/>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テキスト ボックス 190"/>
          <p:cNvSpPr txBox="1"/>
          <p:nvPr/>
        </p:nvSpPr>
        <p:spPr>
          <a:xfrm>
            <a:off x="3141834" y="3502680"/>
            <a:ext cx="441789"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192" name="Line 6"/>
          <p:cNvSpPr>
            <a:spLocks noChangeShapeType="1"/>
          </p:cNvSpPr>
          <p:nvPr/>
        </p:nvSpPr>
        <p:spPr bwMode="auto">
          <a:xfrm rot="10800000" flipH="1">
            <a:off x="3173585" y="3395406"/>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テキスト ボックス 192"/>
          <p:cNvSpPr txBox="1"/>
          <p:nvPr/>
        </p:nvSpPr>
        <p:spPr>
          <a:xfrm>
            <a:off x="3222922" y="4351041"/>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94" name="テキスト ボックス 193"/>
          <p:cNvSpPr txBox="1"/>
          <p:nvPr/>
        </p:nvSpPr>
        <p:spPr>
          <a:xfrm>
            <a:off x="3185318" y="4711081"/>
            <a:ext cx="683473" cy="338554"/>
          </a:xfrm>
          <a:prstGeom prst="rect">
            <a:avLst/>
          </a:prstGeom>
          <a:noFill/>
        </p:spPr>
        <p:txBody>
          <a:bodyPr wrap="square" rtlCol="0">
            <a:spAutoFit/>
          </a:bodyPr>
          <a:lstStyle/>
          <a:p>
            <a:r>
              <a:rPr lang="en-US" altLang="ja-JP" sz="1600" dirty="0">
                <a:solidFill>
                  <a:srgbClr val="FF0000"/>
                </a:solidFill>
              </a:rPr>
              <a:t>10</a:t>
            </a:r>
            <a:r>
              <a:rPr lang="en-US" altLang="ja-JP" sz="1600" dirty="0" smtClean="0">
                <a:solidFill>
                  <a:srgbClr val="FF0000"/>
                </a:solidFill>
              </a:rPr>
              <a:t>kΩ</a:t>
            </a:r>
            <a:endParaRPr lang="ja-JP" altLang="ja-JP" sz="1600" dirty="0">
              <a:solidFill>
                <a:srgbClr val="FF0000"/>
              </a:solidFill>
            </a:endParaRPr>
          </a:p>
        </p:txBody>
      </p:sp>
      <p:sp>
        <p:nvSpPr>
          <p:cNvPr id="195" name="正方形/長方形 194"/>
          <p:cNvSpPr/>
          <p:nvPr/>
        </p:nvSpPr>
        <p:spPr>
          <a:xfrm>
            <a:off x="2743529" y="3238213"/>
            <a:ext cx="30716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Line 6"/>
          <p:cNvSpPr>
            <a:spLocks noChangeShapeType="1"/>
          </p:cNvSpPr>
          <p:nvPr/>
        </p:nvSpPr>
        <p:spPr bwMode="auto">
          <a:xfrm rot="10800000">
            <a:off x="5116431" y="3401219"/>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テキスト ボックス 201"/>
          <p:cNvSpPr txBox="1"/>
          <p:nvPr/>
        </p:nvSpPr>
        <p:spPr>
          <a:xfrm>
            <a:off x="5175433" y="3489479"/>
            <a:ext cx="511996"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a:t>
            </a:r>
            <a:endParaRPr lang="ja-JP" altLang="ja-JP" sz="1600" dirty="0">
              <a:solidFill>
                <a:srgbClr val="FF0000"/>
              </a:solidFill>
              <a:cs typeface="Times New Roman" panose="02020603050405020304" pitchFamily="18" charset="0"/>
            </a:endParaRPr>
          </a:p>
        </p:txBody>
      </p:sp>
      <p:sp>
        <p:nvSpPr>
          <p:cNvPr id="205" name="円/楕円 204"/>
          <p:cNvSpPr/>
          <p:nvPr/>
        </p:nvSpPr>
        <p:spPr>
          <a:xfrm>
            <a:off x="1822291" y="3946858"/>
            <a:ext cx="2341874" cy="1273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テキスト ボックス 205"/>
          <p:cNvSpPr txBox="1"/>
          <p:nvPr/>
        </p:nvSpPr>
        <p:spPr>
          <a:xfrm>
            <a:off x="2411027" y="5373216"/>
            <a:ext cx="1781408"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ABI</a:t>
            </a:r>
            <a:r>
              <a:rPr lang="en-US" altLang="ja-JP" sz="2000" dirty="0" smtClean="0">
                <a:solidFill>
                  <a:srgbClr val="FF0000"/>
                </a:solidFill>
              </a:rPr>
              <a:t>=3742Ω</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07" name="テキスト ボックス 206"/>
          <p:cNvSpPr txBox="1"/>
          <p:nvPr/>
        </p:nvSpPr>
        <p:spPr>
          <a:xfrm>
            <a:off x="1041395" y="287315"/>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208" name="テキスト ボックス 207"/>
          <p:cNvSpPr txBox="1"/>
          <p:nvPr/>
        </p:nvSpPr>
        <p:spPr>
          <a:xfrm>
            <a:off x="990589" y="3429000"/>
            <a:ext cx="1301600"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IN</a:t>
            </a:r>
            <a:r>
              <a:rPr lang="ja-JP" altLang="en-US" sz="1600" dirty="0" smtClean="0">
                <a:solidFill>
                  <a:srgbClr val="FF0000"/>
                </a:solidFill>
                <a:cs typeface="Times New Roman" panose="02020603050405020304" pitchFamily="18" charset="0"/>
              </a:rPr>
              <a:t>＝</a:t>
            </a:r>
            <a:r>
              <a:rPr lang="en-US" altLang="ja-JP" sz="1600" dirty="0" smtClean="0">
                <a:solidFill>
                  <a:srgbClr val="FF0000"/>
                </a:solidFill>
                <a:cs typeface="Times New Roman" panose="02020603050405020304" pitchFamily="18" charset="0"/>
              </a:rPr>
              <a:t>267</a:t>
            </a:r>
            <a:r>
              <a:rPr lang="en-US" altLang="ja-JP" sz="1600" i="1" dirty="0" smtClean="0">
                <a:solidFill>
                  <a:srgbClr val="FF0000"/>
                </a:solidFill>
                <a:latin typeface="Times New Roman" panose="02020603050405020304" pitchFamily="18" charset="0"/>
                <a:cs typeface="Times New Roman" panose="02020603050405020304" pitchFamily="18" charset="0"/>
              </a:rPr>
              <a:t>μ</a:t>
            </a:r>
            <a:r>
              <a:rPr lang="en-US" altLang="ja-JP" sz="1600" dirty="0" smtClean="0">
                <a:solidFill>
                  <a:srgbClr val="FF0000"/>
                </a:solidFill>
                <a:cs typeface="Times New Roman" panose="02020603050405020304" pitchFamily="18" charset="0"/>
              </a:rPr>
              <a:t>A</a:t>
            </a:r>
            <a:endParaRPr lang="ja-JP" altLang="ja-JP" sz="1600" dirty="0">
              <a:solidFill>
                <a:srgbClr val="FF0000"/>
              </a:solidFill>
              <a:cs typeface="Times New Roman" panose="02020603050405020304" pitchFamily="18" charset="0"/>
            </a:endParaRPr>
          </a:p>
        </p:txBody>
      </p:sp>
      <p:sp>
        <p:nvSpPr>
          <p:cNvPr id="209" name="テキスト ボックス 208"/>
          <p:cNvSpPr txBox="1"/>
          <p:nvPr/>
        </p:nvSpPr>
        <p:spPr>
          <a:xfrm>
            <a:off x="473355" y="5805264"/>
            <a:ext cx="5034750" cy="369332"/>
          </a:xfrm>
          <a:prstGeom prst="rect">
            <a:avLst/>
          </a:prstGeom>
          <a:solidFill>
            <a:schemeClr val="bg1"/>
          </a:solidFill>
        </p:spPr>
        <p:txBody>
          <a:bodyPr wrap="square" lIns="0" tIns="0" rIns="0" bIns="0" rtlCol="0">
            <a:spAutoFit/>
          </a:bodyPr>
          <a:lstStyle/>
          <a:p>
            <a:pPr lvl="0"/>
            <a:r>
              <a:rPr lang="ja-JP" altLang="en-US" sz="2000" dirty="0" smtClean="0">
                <a:solidFill>
                  <a:srgbClr val="FF0000"/>
                </a:solidFill>
                <a:latin typeface="Times New Roman" panose="02020603050405020304" pitchFamily="18" charset="0"/>
                <a:cs typeface="Times New Roman" panose="02020603050405020304" pitchFamily="18" charset="0"/>
              </a:rPr>
              <a:t>この時の入力電流</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IN</a:t>
            </a:r>
            <a:r>
              <a:rPr lang="ja-JP" altLang="en-US" sz="2000" dirty="0" smtClean="0">
                <a:solidFill>
                  <a:srgbClr val="FF0000"/>
                </a:solidFill>
                <a:latin typeface="Times New Roman" panose="02020603050405020304" pitchFamily="18" charset="0"/>
                <a:cs typeface="Times New Roman" panose="02020603050405020304" pitchFamily="18" charset="0"/>
              </a:rPr>
              <a:t>と出力電流</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r>
              <a:rPr lang="ja-JP" altLang="en-US" sz="2000" dirty="0" smtClean="0">
                <a:solidFill>
                  <a:srgbClr val="FF0000"/>
                </a:solidFill>
                <a:cs typeface="Times New Roman" panose="02020603050405020304" pitchFamily="18" charset="0"/>
              </a:rPr>
              <a:t>を</a:t>
            </a:r>
            <a:r>
              <a:rPr lang="ja-JP" altLang="en-US" sz="2000" dirty="0" smtClean="0">
                <a:solidFill>
                  <a:srgbClr val="FF0000"/>
                </a:solidFill>
                <a:latin typeface="Times New Roman" panose="02020603050405020304" pitchFamily="18" charset="0"/>
                <a:cs typeface="Times New Roman" panose="02020603050405020304" pitchFamily="18" charset="0"/>
              </a:rPr>
              <a:t>求める。</a:t>
            </a:r>
            <a:endParaRPr lang="ja-JP" altLang="ja-JP" sz="1400" dirty="0">
              <a:solidFill>
                <a:srgbClr val="FF0000"/>
              </a:solidFill>
              <a:latin typeface="Times New Roman" panose="02020603050405020304" pitchFamily="18" charset="0"/>
              <a:cs typeface="Times New Roman" panose="02020603050405020304" pitchFamily="18" charset="0"/>
            </a:endParaRPr>
          </a:p>
        </p:txBody>
      </p:sp>
      <p:sp>
        <p:nvSpPr>
          <p:cNvPr id="211" name="テキスト ボックス 210"/>
          <p:cNvSpPr txBox="1"/>
          <p:nvPr/>
        </p:nvSpPr>
        <p:spPr>
          <a:xfrm>
            <a:off x="5751232" y="5820343"/>
            <a:ext cx="126903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cs typeface="Times New Roman" panose="02020603050405020304" pitchFamily="18" charset="0"/>
              </a:rPr>
              <a:t>=</a:t>
            </a:r>
            <a:r>
              <a:rPr lang="en-US" altLang="ja-JP" sz="2000" dirty="0" smtClean="0">
                <a:solidFill>
                  <a:srgbClr val="FF0000"/>
                </a:solidFill>
                <a:cs typeface="Times New Roman" panose="02020603050405020304" pitchFamily="18" charset="0"/>
              </a:rPr>
              <a:t>23</a:t>
            </a:r>
            <a:endParaRPr lang="ja-JP" altLang="ja-JP" sz="2400" dirty="0">
              <a:solidFill>
                <a:srgbClr val="FF0000"/>
              </a:solidFill>
              <a:cs typeface="Times New Roman" panose="02020603050405020304" pitchFamily="18" charset="0"/>
            </a:endParaRPr>
          </a:p>
        </p:txBody>
      </p:sp>
      <p:sp>
        <p:nvSpPr>
          <p:cNvPr id="213" name="テキスト ボックス 212"/>
          <p:cNvSpPr txBox="1"/>
          <p:nvPr/>
        </p:nvSpPr>
        <p:spPr>
          <a:xfrm>
            <a:off x="518413" y="6343643"/>
            <a:ext cx="5803535"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A</a:t>
            </a:r>
            <a:r>
              <a:rPr lang="en-US" altLang="ja-JP" sz="2000" i="1" dirty="0" err="1" smtClean="0">
                <a:solidFill>
                  <a:srgbClr val="FF0000"/>
                </a:solidFill>
                <a:latin typeface="Times New Roman" panose="02020603050405020304" pitchFamily="18" charset="0"/>
                <a:cs typeface="Times New Roman" panose="02020603050405020304" pitchFamily="18" charset="0"/>
              </a:rPr>
              <a:t>p</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000" dirty="0" smtClean="0">
                <a:solidFill>
                  <a:srgbClr val="FF0000"/>
                </a:solidFill>
                <a:latin typeface="Times New Roman" panose="02020603050405020304" pitchFamily="18" charset="0"/>
                <a:cs typeface="Times New Roman" panose="02020603050405020304" pitchFamily="18" charset="0"/>
              </a:rPr>
              <a:t>×</a:t>
            </a:r>
            <a:r>
              <a:rPr lang="en-US" altLang="ja-JP" sz="2400" i="1" dirty="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ja-JP" altLang="en-US" sz="20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ja-JP" altLang="en-US" sz="2400" dirty="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-6.15</a:t>
            </a:r>
            <a:r>
              <a:rPr lang="en-US" altLang="ja-JP" sz="20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latin typeface="+mj-lt"/>
                <a:cs typeface="Times New Roman" panose="02020603050405020304" pitchFamily="18" charset="0"/>
              </a:rPr>
              <a:t>23</a:t>
            </a:r>
            <a:r>
              <a:rPr lang="ja-JP" altLang="en-US" sz="20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rPr>
              <a:t> </a:t>
            </a:r>
            <a:r>
              <a:rPr lang="en-US" altLang="ja-JP" sz="2400"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latin typeface="+mj-lt"/>
                <a:cs typeface="Times New Roman" panose="02020603050405020304" pitchFamily="18" charset="0"/>
              </a:rPr>
              <a:t>141</a:t>
            </a:r>
            <a:endParaRPr lang="ja-JP" altLang="ja-JP" sz="2400"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59810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21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等価</a:t>
            </a:r>
            <a:r>
              <a:rPr lang="ja-JP" altLang="en-US" dirty="0" smtClean="0"/>
              <a:t>回路</a:t>
            </a:r>
            <a:r>
              <a:rPr lang="ja-JP" altLang="en-US" dirty="0"/>
              <a:t>の問題</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34151540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2168451" y="2148009"/>
            <a:ext cx="5349530" cy="3691408"/>
            <a:chOff x="50786" y="3122278"/>
            <a:chExt cx="5349530" cy="3691408"/>
          </a:xfrm>
        </p:grpSpPr>
        <p:sp>
          <p:nvSpPr>
            <p:cNvPr id="69" name="Line 4"/>
            <p:cNvSpPr>
              <a:spLocks noChangeShapeType="1"/>
            </p:cNvSpPr>
            <p:nvPr/>
          </p:nvSpPr>
          <p:spPr bwMode="auto">
            <a:xfrm>
              <a:off x="2585987" y="647437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5"/>
            <p:cNvSpPr>
              <a:spLocks noChangeShapeType="1"/>
            </p:cNvSpPr>
            <p:nvPr/>
          </p:nvSpPr>
          <p:spPr bwMode="auto">
            <a:xfrm>
              <a:off x="2226051" y="446028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6"/>
            <p:cNvSpPr>
              <a:spLocks noChangeShapeType="1"/>
            </p:cNvSpPr>
            <p:nvPr/>
          </p:nvSpPr>
          <p:spPr bwMode="auto">
            <a:xfrm>
              <a:off x="2226052" y="497585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8"/>
            <p:cNvSpPr>
              <a:spLocks noChangeShapeType="1"/>
            </p:cNvSpPr>
            <p:nvPr/>
          </p:nvSpPr>
          <p:spPr bwMode="auto">
            <a:xfrm flipV="1">
              <a:off x="2230426" y="445148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4"/>
            <p:cNvSpPr>
              <a:spLocks noChangeShapeType="1"/>
            </p:cNvSpPr>
            <p:nvPr/>
          </p:nvSpPr>
          <p:spPr bwMode="auto">
            <a:xfrm>
              <a:off x="2581715" y="313305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74" name="直線コネクタ 73"/>
            <p:cNvCxnSpPr/>
            <p:nvPr/>
          </p:nvCxnSpPr>
          <p:spPr>
            <a:xfrm>
              <a:off x="4427984" y="458791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75" name="直線コネクタ 74"/>
            <p:cNvCxnSpPr/>
            <p:nvPr/>
          </p:nvCxnSpPr>
          <p:spPr>
            <a:xfrm>
              <a:off x="4540468" y="472978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76" name="直線コネクタ 75"/>
            <p:cNvCxnSpPr/>
            <p:nvPr/>
          </p:nvCxnSpPr>
          <p:spPr>
            <a:xfrm>
              <a:off x="4713053" y="312227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4711525" y="504022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a:off x="4429353" y="489834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a:off x="4541837" y="504022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80" name="直線コネクタ 79"/>
            <p:cNvCxnSpPr>
              <a:endCxn id="103" idx="6"/>
            </p:cNvCxnSpPr>
            <p:nvPr/>
          </p:nvCxnSpPr>
          <p:spPr>
            <a:xfrm flipH="1">
              <a:off x="252568" y="6733452"/>
              <a:ext cx="4464838" cy="4935"/>
            </a:xfrm>
            <a:prstGeom prst="line">
              <a:avLst/>
            </a:prstGeom>
          </p:spPr>
          <p:style>
            <a:lnRef idx="2">
              <a:schemeClr val="dk1"/>
            </a:lnRef>
            <a:fillRef idx="1">
              <a:schemeClr val="lt1"/>
            </a:fillRef>
            <a:effectRef idx="0">
              <a:schemeClr val="dk1"/>
            </a:effectRef>
            <a:fontRef idx="minor">
              <a:schemeClr val="dk1"/>
            </a:fontRef>
          </p:style>
        </p:cxnSp>
        <p:grpSp>
          <p:nvGrpSpPr>
            <p:cNvPr id="81" name="グループ化 80"/>
            <p:cNvGrpSpPr/>
            <p:nvPr/>
          </p:nvGrpSpPr>
          <p:grpSpPr>
            <a:xfrm>
              <a:off x="2472764" y="3369518"/>
              <a:ext cx="225618" cy="677030"/>
              <a:chOff x="539552" y="3429001"/>
              <a:chExt cx="299722" cy="899401"/>
            </a:xfrm>
          </p:grpSpPr>
          <p:sp>
            <p:nvSpPr>
              <p:cNvPr id="16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2" name="Line 4"/>
            <p:cNvSpPr>
              <a:spLocks noChangeShapeType="1"/>
            </p:cNvSpPr>
            <p:nvPr/>
          </p:nvSpPr>
          <p:spPr bwMode="auto">
            <a:xfrm>
              <a:off x="2583670" y="404654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テキスト ボックス 82"/>
            <p:cNvSpPr txBox="1"/>
            <p:nvPr/>
          </p:nvSpPr>
          <p:spPr>
            <a:xfrm>
              <a:off x="2017270"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84" name="直線コネクタ 83"/>
            <p:cNvCxnSpPr/>
            <p:nvPr/>
          </p:nvCxnSpPr>
          <p:spPr>
            <a:xfrm flipH="1">
              <a:off x="1382633" y="488264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5" name="直線コネクタ 84"/>
            <p:cNvCxnSpPr>
              <a:endCxn id="86" idx="0"/>
            </p:cNvCxnSpPr>
            <p:nvPr/>
          </p:nvCxnSpPr>
          <p:spPr>
            <a:xfrm flipH="1">
              <a:off x="1378361" y="3133053"/>
              <a:ext cx="3350028" cy="0"/>
            </a:xfrm>
            <a:prstGeom prst="line">
              <a:avLst/>
            </a:prstGeom>
          </p:spPr>
          <p:style>
            <a:lnRef idx="2">
              <a:schemeClr val="dk1"/>
            </a:lnRef>
            <a:fillRef idx="1">
              <a:schemeClr val="lt1"/>
            </a:fillRef>
            <a:effectRef idx="0">
              <a:schemeClr val="dk1"/>
            </a:effectRef>
            <a:fontRef idx="minor">
              <a:schemeClr val="dk1"/>
            </a:fontRef>
          </p:style>
        </p:cxnSp>
        <p:sp>
          <p:nvSpPr>
            <p:cNvPr id="86" name="Line 4"/>
            <p:cNvSpPr>
              <a:spLocks noChangeShapeType="1"/>
            </p:cNvSpPr>
            <p:nvPr/>
          </p:nvSpPr>
          <p:spPr bwMode="auto">
            <a:xfrm>
              <a:off x="1378361" y="313305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7" name="グループ化 86"/>
            <p:cNvGrpSpPr/>
            <p:nvPr/>
          </p:nvGrpSpPr>
          <p:grpSpPr>
            <a:xfrm>
              <a:off x="1269410" y="3369518"/>
              <a:ext cx="225618" cy="677030"/>
              <a:chOff x="539552" y="3429001"/>
              <a:chExt cx="299722" cy="899401"/>
            </a:xfrm>
          </p:grpSpPr>
          <p:sp>
            <p:nvSpPr>
              <p:cNvPr id="15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8" name="Line 4"/>
            <p:cNvSpPr>
              <a:spLocks noChangeShapeType="1"/>
            </p:cNvSpPr>
            <p:nvPr/>
          </p:nvSpPr>
          <p:spPr bwMode="auto">
            <a:xfrm>
              <a:off x="1380316" y="404654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テキスト ボックス 88"/>
            <p:cNvSpPr txBox="1"/>
            <p:nvPr/>
          </p:nvSpPr>
          <p:spPr>
            <a:xfrm>
              <a:off x="813916" y="325503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90" name="グループ化 89"/>
            <p:cNvGrpSpPr/>
            <p:nvPr/>
          </p:nvGrpSpPr>
          <p:grpSpPr>
            <a:xfrm>
              <a:off x="2472764" y="5797347"/>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1" name="テキスト ボックス 90"/>
            <p:cNvSpPr txBox="1"/>
            <p:nvPr/>
          </p:nvSpPr>
          <p:spPr>
            <a:xfrm>
              <a:off x="2017270" y="575577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92" name="Line 4"/>
            <p:cNvSpPr>
              <a:spLocks noChangeShapeType="1"/>
            </p:cNvSpPr>
            <p:nvPr/>
          </p:nvSpPr>
          <p:spPr bwMode="auto">
            <a:xfrm>
              <a:off x="2583670" y="526257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円/楕円 96"/>
            <p:cNvSpPr/>
            <p:nvPr/>
          </p:nvSpPr>
          <p:spPr>
            <a:xfrm>
              <a:off x="108552" y="480260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8" name="直線コネクタ 97"/>
            <p:cNvCxnSpPr/>
            <p:nvPr/>
          </p:nvCxnSpPr>
          <p:spPr>
            <a:xfrm>
              <a:off x="748301" y="467556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99" name="直線コネクタ 98"/>
            <p:cNvCxnSpPr/>
            <p:nvPr/>
          </p:nvCxnSpPr>
          <p:spPr>
            <a:xfrm>
              <a:off x="879647" y="467556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00" name="直線コネクタ 99"/>
            <p:cNvCxnSpPr/>
            <p:nvPr/>
          </p:nvCxnSpPr>
          <p:spPr>
            <a:xfrm flipH="1">
              <a:off x="879648" y="487641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01" name="直線コネクタ 100"/>
            <p:cNvCxnSpPr/>
            <p:nvPr/>
          </p:nvCxnSpPr>
          <p:spPr>
            <a:xfrm flipH="1">
              <a:off x="253084" y="4876417"/>
              <a:ext cx="495217" cy="0"/>
            </a:xfrm>
            <a:prstGeom prst="line">
              <a:avLst/>
            </a:prstGeom>
          </p:spPr>
          <p:style>
            <a:lnRef idx="2">
              <a:schemeClr val="dk1"/>
            </a:lnRef>
            <a:fillRef idx="1">
              <a:schemeClr val="lt1"/>
            </a:fillRef>
            <a:effectRef idx="0">
              <a:schemeClr val="dk1"/>
            </a:effectRef>
            <a:fontRef idx="minor">
              <a:schemeClr val="dk1"/>
            </a:fontRef>
          </p:style>
        </p:cxnSp>
        <p:sp>
          <p:nvSpPr>
            <p:cNvPr id="103" name="円/楕円 102"/>
            <p:cNvSpPr/>
            <p:nvPr/>
          </p:nvSpPr>
          <p:spPr>
            <a:xfrm>
              <a:off x="108552" y="666308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Line 6"/>
            <p:cNvSpPr>
              <a:spLocks noChangeShapeType="1"/>
            </p:cNvSpPr>
            <p:nvPr/>
          </p:nvSpPr>
          <p:spPr bwMode="auto">
            <a:xfrm rot="10800000">
              <a:off x="174748" y="505897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テキスト ボックス 104"/>
            <p:cNvSpPr txBox="1"/>
            <p:nvPr/>
          </p:nvSpPr>
          <p:spPr>
            <a:xfrm>
              <a:off x="50786" y="564116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06" name="直線コネクタ 105"/>
            <p:cNvCxnSpPr/>
            <p:nvPr/>
          </p:nvCxnSpPr>
          <p:spPr>
            <a:xfrm>
              <a:off x="3087211" y="404859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07" name="直線コネクタ 106"/>
            <p:cNvCxnSpPr/>
            <p:nvPr/>
          </p:nvCxnSpPr>
          <p:spPr>
            <a:xfrm>
              <a:off x="3218557" y="4048596"/>
              <a:ext cx="0" cy="401702"/>
            </a:xfrm>
            <a:prstGeom prst="line">
              <a:avLst/>
            </a:prstGeom>
          </p:spPr>
          <p:style>
            <a:lnRef idx="2">
              <a:schemeClr val="dk1"/>
            </a:lnRef>
            <a:fillRef idx="1">
              <a:schemeClr val="lt1"/>
            </a:fillRef>
            <a:effectRef idx="0">
              <a:schemeClr val="dk1"/>
            </a:effectRef>
            <a:fontRef idx="minor">
              <a:schemeClr val="dk1"/>
            </a:fontRef>
          </p:style>
        </p:cxnSp>
        <p:sp>
          <p:nvSpPr>
            <p:cNvPr id="108" name="Line 6"/>
            <p:cNvSpPr>
              <a:spLocks noChangeShapeType="1"/>
            </p:cNvSpPr>
            <p:nvPr/>
          </p:nvSpPr>
          <p:spPr bwMode="auto">
            <a:xfrm rot="10800000">
              <a:off x="4114059" y="4675565"/>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テキスト ボックス 108"/>
            <p:cNvSpPr txBox="1"/>
            <p:nvPr/>
          </p:nvSpPr>
          <p:spPr>
            <a:xfrm>
              <a:off x="3923928" y="521366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10" name="直線コネクタ 109"/>
            <p:cNvCxnSpPr/>
            <p:nvPr/>
          </p:nvCxnSpPr>
          <p:spPr>
            <a:xfrm flipH="1">
              <a:off x="2599927" y="4249447"/>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11" name="直線コネクタ 110"/>
            <p:cNvCxnSpPr/>
            <p:nvPr/>
          </p:nvCxnSpPr>
          <p:spPr>
            <a:xfrm flipH="1">
              <a:off x="3208476" y="4249447"/>
              <a:ext cx="538305" cy="0"/>
            </a:xfrm>
            <a:prstGeom prst="line">
              <a:avLst/>
            </a:prstGeom>
          </p:spPr>
          <p:style>
            <a:lnRef idx="2">
              <a:schemeClr val="dk1"/>
            </a:lnRef>
            <a:fillRef idx="1">
              <a:schemeClr val="lt1"/>
            </a:fillRef>
            <a:effectRef idx="0">
              <a:schemeClr val="dk1"/>
            </a:effectRef>
            <a:fontRef idx="minor">
              <a:schemeClr val="dk1"/>
            </a:fontRef>
          </p:style>
        </p:cxnSp>
        <p:grpSp>
          <p:nvGrpSpPr>
            <p:cNvPr id="112" name="グループ化 111"/>
            <p:cNvGrpSpPr/>
            <p:nvPr/>
          </p:nvGrpSpPr>
          <p:grpSpPr>
            <a:xfrm rot="16200000">
              <a:off x="3021538" y="5967534"/>
              <a:ext cx="131346" cy="401702"/>
              <a:chOff x="6108385" y="4273379"/>
              <a:chExt cx="131346" cy="401702"/>
            </a:xfrm>
          </p:grpSpPr>
          <p:cxnSp>
            <p:nvCxnSpPr>
              <p:cNvPr id="139" name="直線コネクタ 138"/>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40" name="直線コネクタ 139"/>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113" name="直線コネクタ 112"/>
            <p:cNvCxnSpPr/>
            <p:nvPr/>
          </p:nvCxnSpPr>
          <p:spPr>
            <a:xfrm flipH="1">
              <a:off x="2591994" y="557055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114" name="Line 4"/>
            <p:cNvSpPr>
              <a:spLocks noChangeShapeType="1"/>
            </p:cNvSpPr>
            <p:nvPr/>
          </p:nvSpPr>
          <p:spPr bwMode="auto">
            <a:xfrm>
              <a:off x="3087211" y="623405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4"/>
            <p:cNvSpPr>
              <a:spLocks noChangeShapeType="1"/>
            </p:cNvSpPr>
            <p:nvPr/>
          </p:nvSpPr>
          <p:spPr bwMode="auto">
            <a:xfrm>
              <a:off x="3087211" y="557055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4"/>
            <p:cNvSpPr>
              <a:spLocks noChangeShapeType="1"/>
            </p:cNvSpPr>
            <p:nvPr/>
          </p:nvSpPr>
          <p:spPr bwMode="auto">
            <a:xfrm>
              <a:off x="3747193" y="567151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4"/>
            <p:cNvSpPr>
              <a:spLocks noChangeShapeType="1"/>
            </p:cNvSpPr>
            <p:nvPr/>
          </p:nvSpPr>
          <p:spPr bwMode="auto">
            <a:xfrm>
              <a:off x="3747193" y="424902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8" name="グループ化 117"/>
            <p:cNvGrpSpPr/>
            <p:nvPr/>
          </p:nvGrpSpPr>
          <p:grpSpPr>
            <a:xfrm>
              <a:off x="3634384" y="4994486"/>
              <a:ext cx="225618" cy="677030"/>
              <a:chOff x="539552" y="3429001"/>
              <a:chExt cx="299722" cy="899401"/>
            </a:xfrm>
          </p:grpSpPr>
          <p:sp>
            <p:nvSpPr>
              <p:cNvPr id="13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9" name="テキスト ボックス 118"/>
            <p:cNvSpPr txBox="1"/>
            <p:nvPr/>
          </p:nvSpPr>
          <p:spPr>
            <a:xfrm>
              <a:off x="3240891" y="513850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20" name="テキスト ボックス 119"/>
            <p:cNvSpPr txBox="1"/>
            <p:nvPr/>
          </p:nvSpPr>
          <p:spPr>
            <a:xfrm>
              <a:off x="3211930" y="549854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21" name="テキスト ボックス 120"/>
            <p:cNvSpPr txBox="1"/>
            <p:nvPr/>
          </p:nvSpPr>
          <p:spPr>
            <a:xfrm>
              <a:off x="1902305" y="6107750"/>
              <a:ext cx="661553"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122" name="テキスト ボックス 121"/>
            <p:cNvSpPr txBox="1"/>
            <p:nvPr/>
          </p:nvSpPr>
          <p:spPr>
            <a:xfrm>
              <a:off x="1797601" y="3675495"/>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cxnSp>
          <p:nvCxnSpPr>
            <p:cNvPr id="123" name="直線コネクタ 122"/>
            <p:cNvCxnSpPr/>
            <p:nvPr/>
          </p:nvCxnSpPr>
          <p:spPr>
            <a:xfrm flipH="1">
              <a:off x="1378361" y="3133053"/>
              <a:ext cx="3339045" cy="0"/>
            </a:xfrm>
            <a:prstGeom prst="line">
              <a:avLst/>
            </a:prstGeom>
          </p:spPr>
          <p:style>
            <a:lnRef idx="2">
              <a:schemeClr val="dk1"/>
            </a:lnRef>
            <a:fillRef idx="1">
              <a:schemeClr val="lt1"/>
            </a:fillRef>
            <a:effectRef idx="0">
              <a:schemeClr val="dk1"/>
            </a:effectRef>
            <a:fontRef idx="minor">
              <a:schemeClr val="dk1"/>
            </a:fontRef>
          </p:style>
        </p:cxnSp>
        <p:sp>
          <p:nvSpPr>
            <p:cNvPr id="128" name="テキスト ボックス 127"/>
            <p:cNvSpPr txBox="1"/>
            <p:nvPr/>
          </p:nvSpPr>
          <p:spPr>
            <a:xfrm>
              <a:off x="500693" y="3686862"/>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129" name="テキスト ボックス 128"/>
            <p:cNvSpPr txBox="1"/>
            <p:nvPr/>
          </p:nvSpPr>
          <p:spPr>
            <a:xfrm>
              <a:off x="4738763" y="406386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130" name="円/楕円 129"/>
            <p:cNvSpPr/>
            <p:nvPr/>
          </p:nvSpPr>
          <p:spPr>
            <a:xfrm>
              <a:off x="3662703" y="59703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1" name="円/楕円 130"/>
            <p:cNvSpPr/>
            <p:nvPr/>
          </p:nvSpPr>
          <p:spPr>
            <a:xfrm>
              <a:off x="3682194" y="454409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169" name="テキスト ボックス 168"/>
          <p:cNvSpPr txBox="1"/>
          <p:nvPr/>
        </p:nvSpPr>
        <p:spPr>
          <a:xfrm>
            <a:off x="7195057" y="3490721"/>
            <a:ext cx="661553" cy="338554"/>
          </a:xfrm>
          <a:prstGeom prst="rect">
            <a:avLst/>
          </a:prstGeom>
          <a:noFill/>
        </p:spPr>
        <p:txBody>
          <a:bodyPr wrap="square" rtlCol="0">
            <a:spAutoFit/>
          </a:bodyPr>
          <a:lstStyle/>
          <a:p>
            <a:r>
              <a:rPr lang="en-US" altLang="ja-JP" sz="1600" dirty="0">
                <a:solidFill>
                  <a:srgbClr val="FF0000"/>
                </a:solidFill>
              </a:rPr>
              <a:t>8</a:t>
            </a:r>
            <a:r>
              <a:rPr lang="en-US" altLang="ja-JP" sz="1600" dirty="0" smtClean="0">
                <a:solidFill>
                  <a:srgbClr val="FF0000"/>
                </a:solidFill>
              </a:rPr>
              <a:t>V</a:t>
            </a:r>
            <a:endParaRPr lang="ja-JP" altLang="ja-JP" sz="1600" dirty="0">
              <a:solidFill>
                <a:srgbClr val="FF0000"/>
              </a:solidFill>
            </a:endParaRPr>
          </a:p>
        </p:txBody>
      </p:sp>
      <p:sp>
        <p:nvSpPr>
          <p:cNvPr id="170" name="テキスト ボックス 169"/>
          <p:cNvSpPr txBox="1"/>
          <p:nvPr/>
        </p:nvSpPr>
        <p:spPr>
          <a:xfrm>
            <a:off x="511637" y="318912"/>
            <a:ext cx="7129598" cy="1569660"/>
          </a:xfrm>
          <a:prstGeom prst="rect">
            <a:avLst/>
          </a:prstGeom>
          <a:noFill/>
        </p:spPr>
        <p:txBody>
          <a:bodyPr wrap="square" rtlCol="0">
            <a:spAutoFit/>
          </a:bodyPr>
          <a:lstStyle/>
          <a:p>
            <a:r>
              <a:rPr lang="ja-JP" altLang="en-US" sz="2400" dirty="0" smtClean="0">
                <a:solidFill>
                  <a:srgbClr val="FF0000"/>
                </a:solidFill>
              </a:rPr>
              <a:t>＜</a:t>
            </a:r>
            <a:r>
              <a:rPr lang="ja-JP" altLang="en-US" sz="2400" dirty="0">
                <a:solidFill>
                  <a:srgbClr val="FF0000"/>
                </a:solidFill>
              </a:rPr>
              <a:t>問題</a:t>
            </a:r>
            <a:r>
              <a:rPr lang="ja-JP" altLang="en-US" sz="2400" dirty="0" smtClean="0">
                <a:solidFill>
                  <a:srgbClr val="FF0000"/>
                </a:solidFill>
              </a:rPr>
              <a:t>＞</a:t>
            </a:r>
            <a:endParaRPr lang="en-US" altLang="ja-JP" sz="2400" dirty="0" smtClean="0">
              <a:solidFill>
                <a:srgbClr val="FF0000"/>
              </a:solidFill>
            </a:endParaRPr>
          </a:p>
          <a:p>
            <a:r>
              <a:rPr lang="ja-JP" altLang="en-US" sz="2400" dirty="0" smtClean="0">
                <a:solidFill>
                  <a:srgbClr val="FF0000"/>
                </a:solidFill>
              </a:rPr>
              <a:t>電圧増幅度、電流増幅度、電力増幅度を求めよ。</a:t>
            </a:r>
            <a:endParaRPr lang="en-US" altLang="ja-JP" sz="2400" dirty="0" smtClean="0">
              <a:solidFill>
                <a:srgbClr val="FF0000"/>
              </a:solidFill>
            </a:endParaRPr>
          </a:p>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r>
              <a:rPr lang="ja-JP" altLang="en-US" sz="1600" dirty="0" smtClean="0">
                <a:solidFill>
                  <a:srgbClr val="FF0000"/>
                </a:solidFill>
                <a:latin typeface="Times New Roman" panose="02020603050405020304" pitchFamily="18" charset="0"/>
                <a:cs typeface="Times New Roman" panose="02020603050405020304" pitchFamily="18" charset="0"/>
              </a:rPr>
              <a:t>＝</a:t>
            </a:r>
            <a:r>
              <a:rPr lang="en-US" altLang="ja-JP" sz="2000" dirty="0">
                <a:solidFill>
                  <a:srgbClr val="FF0000"/>
                </a:solidFill>
                <a:latin typeface="Times New Roman" panose="02020603050405020304" pitchFamily="18" charset="0"/>
                <a:cs typeface="Times New Roman" panose="02020603050405020304" pitchFamily="18" charset="0"/>
              </a:rPr>
              <a:t>2</a:t>
            </a:r>
            <a:r>
              <a:rPr lang="ja-JP" altLang="en-US" sz="2000" dirty="0" err="1" smtClean="0">
                <a:solidFill>
                  <a:srgbClr val="FF0000"/>
                </a:solidFill>
                <a:latin typeface="Times New Roman" panose="02020603050405020304" pitchFamily="18" charset="0"/>
                <a:cs typeface="Times New Roman" panose="02020603050405020304" pitchFamily="18" charset="0"/>
              </a:rPr>
              <a:t>ｋ</a:t>
            </a:r>
            <a:r>
              <a:rPr lang="en-US" altLang="ja-JP" sz="2000" dirty="0" smtClean="0">
                <a:solidFill>
                  <a:srgbClr val="FF0000"/>
                </a:solidFill>
                <a:latin typeface="Times New Roman" panose="02020603050405020304" pitchFamily="18" charset="0"/>
                <a:cs typeface="Times New Roman" panose="02020603050405020304" pitchFamily="18" charset="0"/>
              </a:rPr>
              <a:t>Ω</a:t>
            </a:r>
            <a:r>
              <a:rPr lang="ja-JP" altLang="en-US" sz="2000" dirty="0" err="1">
                <a:solidFill>
                  <a:srgbClr val="FF0000"/>
                </a:solidFill>
                <a:latin typeface="Times New Roman" panose="02020603050405020304" pitchFamily="18" charset="0"/>
                <a:cs typeface="Times New Roman" panose="02020603050405020304" pitchFamily="18" charset="0"/>
              </a:rPr>
              <a:t>、</a:t>
            </a:r>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fe</a:t>
            </a:r>
            <a:r>
              <a:rPr lang="ja-JP" altLang="en-US" sz="1600" dirty="0" smtClean="0">
                <a:solidFill>
                  <a:srgbClr val="FF0000"/>
                </a:solidFill>
                <a:latin typeface="Times New Roman" panose="02020603050405020304" pitchFamily="18" charset="0"/>
                <a:cs typeface="Times New Roman" panose="02020603050405020304" pitchFamily="18" charset="0"/>
              </a:rPr>
              <a:t> ＝</a:t>
            </a:r>
            <a:r>
              <a:rPr lang="ja-JP" altLang="en-US" sz="2000" dirty="0" smtClean="0">
                <a:solidFill>
                  <a:srgbClr val="FF0000"/>
                </a:solidFill>
                <a:latin typeface="Times New Roman" panose="02020603050405020304" pitchFamily="18" charset="0"/>
                <a:cs typeface="Times New Roman" panose="02020603050405020304" pitchFamily="18" charset="0"/>
              </a:rPr>
              <a:t>１００</a:t>
            </a:r>
            <a:r>
              <a:rPr lang="ja-JP" altLang="en-US" sz="2400" dirty="0" smtClean="0">
                <a:solidFill>
                  <a:srgbClr val="FF0000"/>
                </a:solidFill>
              </a:rPr>
              <a:t>と</a:t>
            </a:r>
            <a:r>
              <a:rPr lang="ja-JP" altLang="en-US" sz="2400" dirty="0">
                <a:solidFill>
                  <a:srgbClr val="FF0000"/>
                </a:solidFill>
              </a:rPr>
              <a:t>する</a:t>
            </a:r>
            <a:r>
              <a:rPr lang="ja-JP" altLang="en-US" sz="2400" dirty="0" smtClean="0">
                <a:solidFill>
                  <a:srgbClr val="FF0000"/>
                </a:solidFill>
              </a:rPr>
              <a:t>。</a:t>
            </a:r>
            <a:endParaRPr lang="en-US" altLang="ja-JP" sz="2400" dirty="0" smtClean="0">
              <a:solidFill>
                <a:srgbClr val="FF0000"/>
              </a:solidFill>
            </a:endParaRPr>
          </a:p>
          <a:p>
            <a:r>
              <a:rPr lang="en-US" altLang="ja-JP" sz="2400" dirty="0" smtClean="0">
                <a:solidFill>
                  <a:srgbClr val="FF0000"/>
                </a:solidFill>
              </a:rPr>
              <a:t> </a:t>
            </a:r>
            <a:endParaRPr lang="ja-JP" altLang="ja-JP" sz="2400" dirty="0">
              <a:solidFill>
                <a:srgbClr val="FF0000"/>
              </a:solidFill>
            </a:endParaRPr>
          </a:p>
        </p:txBody>
      </p:sp>
    </p:spTree>
    <p:extLst>
      <p:ext uri="{BB962C8B-B14F-4D97-AF65-F5344CB8AC3E}">
        <p14:creationId xmlns:p14="http://schemas.microsoft.com/office/powerpoint/2010/main" val="39565323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等価</a:t>
            </a:r>
            <a:r>
              <a:rPr lang="ja-JP" altLang="en-US" dirty="0" smtClean="0"/>
              <a:t>回路</a:t>
            </a:r>
            <a:r>
              <a:rPr lang="ja-JP" altLang="en-US" dirty="0"/>
              <a:t>の</a:t>
            </a:r>
            <a:r>
              <a:rPr lang="ja-JP" altLang="en-US" dirty="0" smtClean="0"/>
              <a:t>問題（解答）</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25037175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Line 4"/>
          <p:cNvSpPr>
            <a:spLocks noChangeShapeType="1"/>
          </p:cNvSpPr>
          <p:nvPr/>
        </p:nvSpPr>
        <p:spPr bwMode="auto">
          <a:xfrm>
            <a:off x="4703652" y="4299440"/>
            <a:ext cx="0" cy="145974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5"/>
          <p:cNvSpPr>
            <a:spLocks noChangeShapeType="1"/>
          </p:cNvSpPr>
          <p:nvPr/>
        </p:nvSpPr>
        <p:spPr bwMode="auto">
          <a:xfrm>
            <a:off x="4343716" y="3486020"/>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6"/>
          <p:cNvSpPr>
            <a:spLocks noChangeShapeType="1"/>
          </p:cNvSpPr>
          <p:nvPr/>
        </p:nvSpPr>
        <p:spPr bwMode="auto">
          <a:xfrm>
            <a:off x="4343717" y="4001584"/>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8"/>
          <p:cNvSpPr>
            <a:spLocks noChangeShapeType="1"/>
          </p:cNvSpPr>
          <p:nvPr/>
        </p:nvSpPr>
        <p:spPr bwMode="auto">
          <a:xfrm flipV="1">
            <a:off x="4348091" y="3477220"/>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4"/>
          <p:cNvSpPr>
            <a:spLocks noChangeShapeType="1"/>
          </p:cNvSpPr>
          <p:nvPr/>
        </p:nvSpPr>
        <p:spPr bwMode="auto">
          <a:xfrm>
            <a:off x="4699380" y="2158784"/>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76" name="直線コネクタ 75"/>
          <p:cNvCxnSpPr/>
          <p:nvPr/>
        </p:nvCxnSpPr>
        <p:spPr>
          <a:xfrm>
            <a:off x="6830718" y="2148009"/>
            <a:ext cx="0" cy="3616109"/>
          </a:xfrm>
          <a:prstGeom prst="line">
            <a:avLst/>
          </a:prstGeom>
        </p:spPr>
        <p:style>
          <a:lnRef idx="2">
            <a:schemeClr val="dk1"/>
          </a:lnRef>
          <a:fillRef idx="1">
            <a:schemeClr val="lt1"/>
          </a:fillRef>
          <a:effectRef idx="0">
            <a:schemeClr val="dk1"/>
          </a:effectRef>
          <a:fontRef idx="minor">
            <a:schemeClr val="dk1"/>
          </a:fontRef>
        </p:style>
      </p:cxnSp>
      <p:cxnSp>
        <p:nvCxnSpPr>
          <p:cNvPr id="80" name="直線コネクタ 79"/>
          <p:cNvCxnSpPr>
            <a:endCxn id="103" idx="6"/>
          </p:cNvCxnSpPr>
          <p:nvPr/>
        </p:nvCxnSpPr>
        <p:spPr>
          <a:xfrm flipH="1">
            <a:off x="2370233" y="5759183"/>
            <a:ext cx="4464838" cy="4935"/>
          </a:xfrm>
          <a:prstGeom prst="line">
            <a:avLst/>
          </a:prstGeom>
        </p:spPr>
        <p:style>
          <a:lnRef idx="2">
            <a:schemeClr val="dk1"/>
          </a:lnRef>
          <a:fillRef idx="1">
            <a:schemeClr val="lt1"/>
          </a:fillRef>
          <a:effectRef idx="0">
            <a:schemeClr val="dk1"/>
          </a:effectRef>
          <a:fontRef idx="minor">
            <a:schemeClr val="dk1"/>
          </a:fontRef>
        </p:style>
      </p:cxnSp>
      <p:grpSp>
        <p:nvGrpSpPr>
          <p:cNvPr id="81" name="グループ化 80"/>
          <p:cNvGrpSpPr/>
          <p:nvPr/>
        </p:nvGrpSpPr>
        <p:grpSpPr>
          <a:xfrm>
            <a:off x="4590429" y="2395249"/>
            <a:ext cx="225618" cy="677030"/>
            <a:chOff x="539552" y="3429001"/>
            <a:chExt cx="299722" cy="899401"/>
          </a:xfrm>
        </p:grpSpPr>
        <p:sp>
          <p:nvSpPr>
            <p:cNvPr id="16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2" name="Line 4"/>
          <p:cNvSpPr>
            <a:spLocks noChangeShapeType="1"/>
          </p:cNvSpPr>
          <p:nvPr/>
        </p:nvSpPr>
        <p:spPr bwMode="auto">
          <a:xfrm>
            <a:off x="4701335" y="3072280"/>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テキスト ボックス 82"/>
          <p:cNvSpPr txBox="1"/>
          <p:nvPr/>
        </p:nvSpPr>
        <p:spPr>
          <a:xfrm>
            <a:off x="4134935" y="228076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84" name="直線コネクタ 83"/>
          <p:cNvCxnSpPr/>
          <p:nvPr/>
        </p:nvCxnSpPr>
        <p:spPr>
          <a:xfrm flipH="1">
            <a:off x="3500298" y="3908380"/>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85" name="直線コネクタ 84"/>
          <p:cNvCxnSpPr>
            <a:endCxn id="86" idx="0"/>
          </p:cNvCxnSpPr>
          <p:nvPr/>
        </p:nvCxnSpPr>
        <p:spPr>
          <a:xfrm flipH="1">
            <a:off x="3496026" y="2158784"/>
            <a:ext cx="3350028" cy="0"/>
          </a:xfrm>
          <a:prstGeom prst="line">
            <a:avLst/>
          </a:prstGeom>
        </p:spPr>
        <p:style>
          <a:lnRef idx="2">
            <a:schemeClr val="dk1"/>
          </a:lnRef>
          <a:fillRef idx="1">
            <a:schemeClr val="lt1"/>
          </a:fillRef>
          <a:effectRef idx="0">
            <a:schemeClr val="dk1"/>
          </a:effectRef>
          <a:fontRef idx="minor">
            <a:schemeClr val="dk1"/>
          </a:fontRef>
        </p:style>
      </p:cxnSp>
      <p:sp>
        <p:nvSpPr>
          <p:cNvPr id="86" name="Line 4"/>
          <p:cNvSpPr>
            <a:spLocks noChangeShapeType="1"/>
          </p:cNvSpPr>
          <p:nvPr/>
        </p:nvSpPr>
        <p:spPr bwMode="auto">
          <a:xfrm>
            <a:off x="3496026" y="2158784"/>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7" name="グループ化 86"/>
          <p:cNvGrpSpPr/>
          <p:nvPr/>
        </p:nvGrpSpPr>
        <p:grpSpPr>
          <a:xfrm>
            <a:off x="3387075" y="2395249"/>
            <a:ext cx="225618" cy="677030"/>
            <a:chOff x="539552" y="3429001"/>
            <a:chExt cx="299722" cy="899401"/>
          </a:xfrm>
        </p:grpSpPr>
        <p:sp>
          <p:nvSpPr>
            <p:cNvPr id="15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8" name="Line 4"/>
          <p:cNvSpPr>
            <a:spLocks noChangeShapeType="1"/>
          </p:cNvSpPr>
          <p:nvPr/>
        </p:nvSpPr>
        <p:spPr bwMode="auto">
          <a:xfrm>
            <a:off x="3497981" y="3072279"/>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テキスト ボックス 88"/>
          <p:cNvSpPr txBox="1"/>
          <p:nvPr/>
        </p:nvSpPr>
        <p:spPr>
          <a:xfrm>
            <a:off x="2931581" y="228076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97" name="円/楕円 96"/>
          <p:cNvSpPr/>
          <p:nvPr/>
        </p:nvSpPr>
        <p:spPr>
          <a:xfrm>
            <a:off x="2226217" y="382833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0" name="直線コネクタ 99"/>
          <p:cNvCxnSpPr>
            <a:endCxn id="97" idx="6"/>
          </p:cNvCxnSpPr>
          <p:nvPr/>
        </p:nvCxnSpPr>
        <p:spPr>
          <a:xfrm flipH="1">
            <a:off x="2370233" y="3902148"/>
            <a:ext cx="1122298" cy="1485"/>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03" name="円/楕円 102"/>
          <p:cNvSpPr/>
          <p:nvPr/>
        </p:nvSpPr>
        <p:spPr>
          <a:xfrm>
            <a:off x="2226217" y="568881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Line 6"/>
          <p:cNvSpPr>
            <a:spLocks noChangeShapeType="1"/>
          </p:cNvSpPr>
          <p:nvPr/>
        </p:nvSpPr>
        <p:spPr bwMode="auto">
          <a:xfrm rot="10800000">
            <a:off x="2292413" y="4084708"/>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テキスト ボックス 104"/>
          <p:cNvSpPr txBox="1"/>
          <p:nvPr/>
        </p:nvSpPr>
        <p:spPr>
          <a:xfrm>
            <a:off x="2168451" y="4666896"/>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8" name="Line 6"/>
          <p:cNvSpPr>
            <a:spLocks noChangeShapeType="1"/>
          </p:cNvSpPr>
          <p:nvPr/>
        </p:nvSpPr>
        <p:spPr bwMode="auto">
          <a:xfrm rot="10800000">
            <a:off x="6231724" y="3701296"/>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テキスト ボックス 108"/>
          <p:cNvSpPr txBox="1"/>
          <p:nvPr/>
        </p:nvSpPr>
        <p:spPr>
          <a:xfrm>
            <a:off x="6041593" y="4239398"/>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10" name="直線コネクタ 109"/>
          <p:cNvCxnSpPr>
            <a:stCxn id="117" idx="0"/>
          </p:cNvCxnSpPr>
          <p:nvPr/>
        </p:nvCxnSpPr>
        <p:spPr>
          <a:xfrm flipH="1">
            <a:off x="4717592" y="3274751"/>
            <a:ext cx="1147266" cy="427"/>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16" name="Line 4"/>
          <p:cNvSpPr>
            <a:spLocks noChangeShapeType="1"/>
          </p:cNvSpPr>
          <p:nvPr/>
        </p:nvSpPr>
        <p:spPr bwMode="auto">
          <a:xfrm>
            <a:off x="5864858" y="4697248"/>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4"/>
          <p:cNvSpPr>
            <a:spLocks noChangeShapeType="1"/>
          </p:cNvSpPr>
          <p:nvPr/>
        </p:nvSpPr>
        <p:spPr bwMode="auto">
          <a:xfrm>
            <a:off x="5864858" y="3274751"/>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8" name="グループ化 117"/>
          <p:cNvGrpSpPr/>
          <p:nvPr/>
        </p:nvGrpSpPr>
        <p:grpSpPr>
          <a:xfrm>
            <a:off x="5752049" y="4020217"/>
            <a:ext cx="225618" cy="677030"/>
            <a:chOff x="539552" y="3429001"/>
            <a:chExt cx="299722" cy="899401"/>
          </a:xfrm>
        </p:grpSpPr>
        <p:sp>
          <p:nvSpPr>
            <p:cNvPr id="13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9" name="テキスト ボックス 118"/>
          <p:cNvSpPr txBox="1"/>
          <p:nvPr/>
        </p:nvSpPr>
        <p:spPr>
          <a:xfrm>
            <a:off x="5358556" y="416423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20" name="テキスト ボックス 119"/>
          <p:cNvSpPr txBox="1"/>
          <p:nvPr/>
        </p:nvSpPr>
        <p:spPr>
          <a:xfrm>
            <a:off x="5329595" y="4524273"/>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22" name="テキスト ボックス 121"/>
          <p:cNvSpPr txBox="1"/>
          <p:nvPr/>
        </p:nvSpPr>
        <p:spPr>
          <a:xfrm>
            <a:off x="3915266" y="2701226"/>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cxnSp>
        <p:nvCxnSpPr>
          <p:cNvPr id="123" name="直線コネクタ 122"/>
          <p:cNvCxnSpPr/>
          <p:nvPr/>
        </p:nvCxnSpPr>
        <p:spPr>
          <a:xfrm flipH="1">
            <a:off x="3496026" y="2158784"/>
            <a:ext cx="3339045" cy="0"/>
          </a:xfrm>
          <a:prstGeom prst="line">
            <a:avLst/>
          </a:prstGeom>
        </p:spPr>
        <p:style>
          <a:lnRef idx="2">
            <a:schemeClr val="dk1"/>
          </a:lnRef>
          <a:fillRef idx="1">
            <a:schemeClr val="lt1"/>
          </a:fillRef>
          <a:effectRef idx="0">
            <a:schemeClr val="dk1"/>
          </a:effectRef>
          <a:fontRef idx="minor">
            <a:schemeClr val="dk1"/>
          </a:fontRef>
        </p:style>
      </p:cxnSp>
      <p:sp>
        <p:nvSpPr>
          <p:cNvPr id="128" name="テキスト ボックス 127"/>
          <p:cNvSpPr txBox="1"/>
          <p:nvPr/>
        </p:nvSpPr>
        <p:spPr>
          <a:xfrm>
            <a:off x="2618358" y="2712593"/>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130" name="円/楕円 129"/>
          <p:cNvSpPr/>
          <p:nvPr/>
        </p:nvSpPr>
        <p:spPr>
          <a:xfrm>
            <a:off x="5780368" y="499610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1" name="円/楕円 130"/>
          <p:cNvSpPr/>
          <p:nvPr/>
        </p:nvSpPr>
        <p:spPr>
          <a:xfrm>
            <a:off x="5799859" y="356982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0" name="テキスト ボックス 169"/>
          <p:cNvSpPr txBox="1"/>
          <p:nvPr/>
        </p:nvSpPr>
        <p:spPr>
          <a:xfrm>
            <a:off x="511637" y="318912"/>
            <a:ext cx="7129598" cy="461665"/>
          </a:xfrm>
          <a:prstGeom prst="rect">
            <a:avLst/>
          </a:prstGeom>
          <a:noFill/>
        </p:spPr>
        <p:txBody>
          <a:bodyPr wrap="square" rtlCol="0">
            <a:spAutoFit/>
          </a:bodyPr>
          <a:lstStyle/>
          <a:p>
            <a:r>
              <a:rPr lang="ja-JP" altLang="en-US" sz="2400" dirty="0" smtClean="0">
                <a:solidFill>
                  <a:srgbClr val="FF0000"/>
                </a:solidFill>
              </a:rPr>
              <a:t>コンデンサーと電源をショートする</a:t>
            </a:r>
            <a:endParaRPr lang="en-US" altLang="ja-JP" sz="2400" dirty="0" smtClean="0">
              <a:solidFill>
                <a:srgbClr val="FF0000"/>
              </a:solidFill>
            </a:endParaRPr>
          </a:p>
        </p:txBody>
      </p:sp>
    </p:spTree>
    <p:extLst>
      <p:ext uri="{BB962C8B-B14F-4D97-AF65-F5344CB8AC3E}">
        <p14:creationId xmlns:p14="http://schemas.microsoft.com/office/powerpoint/2010/main" val="25905975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5410838" y="5276557"/>
            <a:ext cx="0" cy="14708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5050902" y="447426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5050903" y="498983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8"/>
          <p:cNvSpPr>
            <a:spLocks noChangeShapeType="1"/>
          </p:cNvSpPr>
          <p:nvPr/>
        </p:nvSpPr>
        <p:spPr bwMode="auto">
          <a:xfrm flipV="1">
            <a:off x="5055277" y="446546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9" name="直線コネクタ 8"/>
          <p:cNvCxnSpPr>
            <a:stCxn id="64" idx="2"/>
            <a:endCxn id="25" idx="6"/>
          </p:cNvCxnSpPr>
          <p:nvPr/>
        </p:nvCxnSpPr>
        <p:spPr>
          <a:xfrm flipH="1">
            <a:off x="3447970" y="6741574"/>
            <a:ext cx="3572532" cy="10793"/>
          </a:xfrm>
          <a:prstGeom prst="line">
            <a:avLst/>
          </a:prstGeom>
        </p:spPr>
        <p:style>
          <a:lnRef idx="2">
            <a:schemeClr val="dk1"/>
          </a:lnRef>
          <a:fillRef idx="1">
            <a:schemeClr val="lt1"/>
          </a:fillRef>
          <a:effectRef idx="0">
            <a:schemeClr val="dk1"/>
          </a:effectRef>
          <a:fontRef idx="minor">
            <a:schemeClr val="dk1"/>
          </a:fontRef>
        </p:style>
      </p:cxnSp>
      <p:sp>
        <p:nvSpPr>
          <p:cNvPr id="10" name="Line 4"/>
          <p:cNvSpPr>
            <a:spLocks noChangeShapeType="1"/>
          </p:cNvSpPr>
          <p:nvPr/>
        </p:nvSpPr>
        <p:spPr bwMode="auto">
          <a:xfrm>
            <a:off x="5408521" y="406052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5720715" y="510838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2" name="直線コネクタ 11"/>
          <p:cNvCxnSpPr/>
          <p:nvPr/>
        </p:nvCxnSpPr>
        <p:spPr>
          <a:xfrm flipH="1">
            <a:off x="3476683" y="4891882"/>
            <a:ext cx="157421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3" name="テキスト ボックス 12"/>
          <p:cNvSpPr txBox="1"/>
          <p:nvPr/>
        </p:nvSpPr>
        <p:spPr>
          <a:xfrm>
            <a:off x="3986935" y="551132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4" name="円/楕円 23"/>
          <p:cNvSpPr/>
          <p:nvPr/>
        </p:nvSpPr>
        <p:spPr>
          <a:xfrm>
            <a:off x="3303954" y="481658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円/楕円 24"/>
          <p:cNvSpPr/>
          <p:nvPr/>
        </p:nvSpPr>
        <p:spPr>
          <a:xfrm>
            <a:off x="3303954" y="667706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Line 6"/>
          <p:cNvSpPr>
            <a:spLocks noChangeShapeType="1"/>
          </p:cNvSpPr>
          <p:nvPr/>
        </p:nvSpPr>
        <p:spPr bwMode="auto">
          <a:xfrm rot="10800000">
            <a:off x="3370150" y="507295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6"/>
          <p:cNvSpPr txBox="1"/>
          <p:nvPr/>
        </p:nvSpPr>
        <p:spPr>
          <a:xfrm>
            <a:off x="3246188" y="565514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8" name="Line 4"/>
          <p:cNvSpPr>
            <a:spLocks noChangeShapeType="1"/>
          </p:cNvSpPr>
          <p:nvPr/>
        </p:nvSpPr>
        <p:spPr bwMode="auto">
          <a:xfrm>
            <a:off x="7086687" y="5685497"/>
            <a:ext cx="0" cy="1058034"/>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4"/>
          <p:cNvSpPr>
            <a:spLocks noChangeShapeType="1"/>
          </p:cNvSpPr>
          <p:nvPr/>
        </p:nvSpPr>
        <p:spPr bwMode="auto">
          <a:xfrm>
            <a:off x="7086687" y="4076145"/>
            <a:ext cx="0" cy="9562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 name="グループ化 29"/>
          <p:cNvGrpSpPr/>
          <p:nvPr/>
        </p:nvGrpSpPr>
        <p:grpSpPr>
          <a:xfrm>
            <a:off x="6973878" y="5008466"/>
            <a:ext cx="225618" cy="677030"/>
            <a:chOff x="539552" y="3429001"/>
            <a:chExt cx="299722" cy="899401"/>
          </a:xfrm>
        </p:grpSpPr>
        <p:sp>
          <p:nvSpPr>
            <p:cNvPr id="3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 name="テキスト ボックス 37"/>
          <p:cNvSpPr txBox="1"/>
          <p:nvPr/>
        </p:nvSpPr>
        <p:spPr>
          <a:xfrm>
            <a:off x="6580385" y="515248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9" name="テキスト ボックス 38"/>
          <p:cNvSpPr txBox="1"/>
          <p:nvPr/>
        </p:nvSpPr>
        <p:spPr>
          <a:xfrm>
            <a:off x="6551424" y="551252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0" name="テキスト ボックス 39"/>
          <p:cNvSpPr txBox="1"/>
          <p:nvPr/>
        </p:nvSpPr>
        <p:spPr>
          <a:xfrm>
            <a:off x="5501046" y="5528839"/>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42" name="テキスト ボックス 41"/>
          <p:cNvSpPr txBox="1"/>
          <p:nvPr/>
        </p:nvSpPr>
        <p:spPr>
          <a:xfrm>
            <a:off x="3696489" y="5846255"/>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43" name="Line 4"/>
          <p:cNvSpPr>
            <a:spLocks noChangeShapeType="1"/>
          </p:cNvSpPr>
          <p:nvPr/>
        </p:nvSpPr>
        <p:spPr bwMode="auto">
          <a:xfrm>
            <a:off x="6236611" y="568549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4" name="グループ化 43"/>
          <p:cNvGrpSpPr/>
          <p:nvPr/>
        </p:nvGrpSpPr>
        <p:grpSpPr>
          <a:xfrm>
            <a:off x="6123802" y="5008466"/>
            <a:ext cx="225618" cy="677030"/>
            <a:chOff x="539552" y="3429001"/>
            <a:chExt cx="299722" cy="899401"/>
          </a:xfrm>
        </p:grpSpPr>
        <p:sp>
          <p:nvSpPr>
            <p:cNvPr id="4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52" name="直線コネクタ 51"/>
          <p:cNvCxnSpPr/>
          <p:nvPr/>
        </p:nvCxnSpPr>
        <p:spPr>
          <a:xfrm flipH="1">
            <a:off x="5420479" y="4076145"/>
            <a:ext cx="1665796" cy="0"/>
          </a:xfrm>
          <a:prstGeom prst="line">
            <a:avLst/>
          </a:prstGeom>
        </p:spPr>
        <p:style>
          <a:lnRef idx="2">
            <a:schemeClr val="dk1"/>
          </a:lnRef>
          <a:fillRef idx="1">
            <a:schemeClr val="lt1"/>
          </a:fillRef>
          <a:effectRef idx="0">
            <a:schemeClr val="dk1"/>
          </a:effectRef>
          <a:fontRef idx="minor">
            <a:schemeClr val="dk1"/>
          </a:fontRef>
        </p:style>
      </p:cxnSp>
      <p:sp>
        <p:nvSpPr>
          <p:cNvPr id="53" name="Line 4"/>
          <p:cNvSpPr>
            <a:spLocks noChangeShapeType="1"/>
          </p:cNvSpPr>
          <p:nvPr/>
        </p:nvSpPr>
        <p:spPr bwMode="auto">
          <a:xfrm flipV="1">
            <a:off x="6237687" y="4076886"/>
            <a:ext cx="0" cy="954792"/>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4"/>
          <p:cNvSpPr>
            <a:spLocks noChangeShapeType="1"/>
          </p:cNvSpPr>
          <p:nvPr/>
        </p:nvSpPr>
        <p:spPr bwMode="auto">
          <a:xfrm flipV="1">
            <a:off x="4453780" y="6187028"/>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5" name="グループ化 54"/>
          <p:cNvGrpSpPr/>
          <p:nvPr/>
        </p:nvGrpSpPr>
        <p:grpSpPr>
          <a:xfrm>
            <a:off x="4337736" y="5509998"/>
            <a:ext cx="225618" cy="677030"/>
            <a:chOff x="539552" y="3429001"/>
            <a:chExt cx="299722" cy="899401"/>
          </a:xfrm>
        </p:grpSpPr>
        <p:sp>
          <p:nvSpPr>
            <p:cNvPr id="5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3" name="Line 4"/>
          <p:cNvSpPr>
            <a:spLocks noChangeShapeType="1"/>
          </p:cNvSpPr>
          <p:nvPr/>
        </p:nvSpPr>
        <p:spPr bwMode="auto">
          <a:xfrm>
            <a:off x="4448642" y="4896630"/>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円/楕円 63"/>
          <p:cNvSpPr/>
          <p:nvPr/>
        </p:nvSpPr>
        <p:spPr>
          <a:xfrm>
            <a:off x="7020502" y="666627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円/楕円 64"/>
          <p:cNvSpPr/>
          <p:nvPr/>
        </p:nvSpPr>
        <p:spPr>
          <a:xfrm>
            <a:off x="7024942" y="400158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Line 6"/>
          <p:cNvSpPr>
            <a:spLocks noChangeShapeType="1"/>
          </p:cNvSpPr>
          <p:nvPr/>
        </p:nvSpPr>
        <p:spPr bwMode="auto">
          <a:xfrm rot="10800000">
            <a:off x="7469495" y="4642592"/>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テキスト ボックス 66"/>
          <p:cNvSpPr txBox="1"/>
          <p:nvPr/>
        </p:nvSpPr>
        <p:spPr>
          <a:xfrm>
            <a:off x="7279364" y="5180694"/>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73" name="テキスト ボックス 72"/>
          <p:cNvSpPr txBox="1"/>
          <p:nvPr/>
        </p:nvSpPr>
        <p:spPr>
          <a:xfrm>
            <a:off x="0" y="3921352"/>
            <a:ext cx="4885256" cy="461665"/>
          </a:xfrm>
          <a:prstGeom prst="rect">
            <a:avLst/>
          </a:prstGeom>
          <a:noFill/>
        </p:spPr>
        <p:txBody>
          <a:bodyPr wrap="square" rtlCol="0">
            <a:spAutoFit/>
          </a:bodyPr>
          <a:lstStyle/>
          <a:p>
            <a:r>
              <a:rPr lang="ja-JP" altLang="en-US" sz="2400" dirty="0">
                <a:solidFill>
                  <a:srgbClr val="FF0000"/>
                </a:solidFill>
              </a:rPr>
              <a:t>グランド</a:t>
            </a:r>
            <a:r>
              <a:rPr lang="ja-JP" altLang="en-US" sz="2400" dirty="0" smtClean="0">
                <a:solidFill>
                  <a:srgbClr val="FF0000"/>
                </a:solidFill>
              </a:rPr>
              <a:t>を</a:t>
            </a:r>
            <a:r>
              <a:rPr lang="ja-JP" altLang="en-US" sz="2400" dirty="0">
                <a:solidFill>
                  <a:srgbClr val="FF0000"/>
                </a:solidFill>
              </a:rPr>
              <a:t>下</a:t>
            </a:r>
            <a:r>
              <a:rPr lang="ja-JP" altLang="en-US" sz="2400" dirty="0" smtClean="0">
                <a:solidFill>
                  <a:srgbClr val="FF0000"/>
                </a:solidFill>
              </a:rPr>
              <a:t>になるように書き換える。</a:t>
            </a:r>
            <a:endParaRPr lang="en-US" altLang="ja-JP" sz="2400" dirty="0" smtClean="0">
              <a:solidFill>
                <a:srgbClr val="FF0000"/>
              </a:solidFill>
            </a:endParaRPr>
          </a:p>
        </p:txBody>
      </p:sp>
      <p:sp>
        <p:nvSpPr>
          <p:cNvPr id="74" name="Line 4"/>
          <p:cNvSpPr>
            <a:spLocks noChangeShapeType="1"/>
          </p:cNvSpPr>
          <p:nvPr/>
        </p:nvSpPr>
        <p:spPr bwMode="auto">
          <a:xfrm>
            <a:off x="5388818" y="2292337"/>
            <a:ext cx="0" cy="145974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5"/>
          <p:cNvSpPr>
            <a:spLocks noChangeShapeType="1"/>
          </p:cNvSpPr>
          <p:nvPr/>
        </p:nvSpPr>
        <p:spPr bwMode="auto">
          <a:xfrm>
            <a:off x="5028882" y="147891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6"/>
          <p:cNvSpPr>
            <a:spLocks noChangeShapeType="1"/>
          </p:cNvSpPr>
          <p:nvPr/>
        </p:nvSpPr>
        <p:spPr bwMode="auto">
          <a:xfrm>
            <a:off x="5028883" y="199448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8"/>
          <p:cNvSpPr>
            <a:spLocks noChangeShapeType="1"/>
          </p:cNvSpPr>
          <p:nvPr/>
        </p:nvSpPr>
        <p:spPr bwMode="auto">
          <a:xfrm flipV="1">
            <a:off x="5033257" y="147011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4"/>
          <p:cNvSpPr>
            <a:spLocks noChangeShapeType="1"/>
          </p:cNvSpPr>
          <p:nvPr/>
        </p:nvSpPr>
        <p:spPr bwMode="auto">
          <a:xfrm>
            <a:off x="5384546" y="151681"/>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79" name="直線コネクタ 78"/>
          <p:cNvCxnSpPr/>
          <p:nvPr/>
        </p:nvCxnSpPr>
        <p:spPr>
          <a:xfrm>
            <a:off x="7515884" y="140906"/>
            <a:ext cx="0" cy="3616109"/>
          </a:xfrm>
          <a:prstGeom prst="line">
            <a:avLst/>
          </a:prstGeom>
        </p:spPr>
        <p:style>
          <a:lnRef idx="2">
            <a:schemeClr val="dk1"/>
          </a:lnRef>
          <a:fillRef idx="1">
            <a:schemeClr val="lt1"/>
          </a:fillRef>
          <a:effectRef idx="0">
            <a:schemeClr val="dk1"/>
          </a:effectRef>
          <a:fontRef idx="minor">
            <a:schemeClr val="dk1"/>
          </a:fontRef>
        </p:style>
      </p:cxnSp>
      <p:cxnSp>
        <p:nvCxnSpPr>
          <p:cNvPr id="80" name="直線コネクタ 79"/>
          <p:cNvCxnSpPr>
            <a:endCxn id="106" idx="6"/>
          </p:cNvCxnSpPr>
          <p:nvPr/>
        </p:nvCxnSpPr>
        <p:spPr>
          <a:xfrm flipH="1">
            <a:off x="3055399" y="3752080"/>
            <a:ext cx="4464838" cy="4935"/>
          </a:xfrm>
          <a:prstGeom prst="line">
            <a:avLst/>
          </a:prstGeom>
        </p:spPr>
        <p:style>
          <a:lnRef idx="2">
            <a:schemeClr val="dk1"/>
          </a:lnRef>
          <a:fillRef idx="1">
            <a:schemeClr val="lt1"/>
          </a:fillRef>
          <a:effectRef idx="0">
            <a:schemeClr val="dk1"/>
          </a:effectRef>
          <a:fontRef idx="minor">
            <a:schemeClr val="dk1"/>
          </a:fontRef>
        </p:style>
      </p:cxnSp>
      <p:grpSp>
        <p:nvGrpSpPr>
          <p:cNvPr id="81" name="グループ化 80"/>
          <p:cNvGrpSpPr/>
          <p:nvPr/>
        </p:nvGrpSpPr>
        <p:grpSpPr>
          <a:xfrm>
            <a:off x="5275595" y="388146"/>
            <a:ext cx="225618" cy="677030"/>
            <a:chOff x="539552" y="3429001"/>
            <a:chExt cx="299722" cy="899401"/>
          </a:xfrm>
        </p:grpSpPr>
        <p:sp>
          <p:nvSpPr>
            <p:cNvPr id="8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Line 4"/>
          <p:cNvSpPr>
            <a:spLocks noChangeShapeType="1"/>
          </p:cNvSpPr>
          <p:nvPr/>
        </p:nvSpPr>
        <p:spPr bwMode="auto">
          <a:xfrm>
            <a:off x="5386501" y="106517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テキスト ボックス 89"/>
          <p:cNvSpPr txBox="1"/>
          <p:nvPr/>
        </p:nvSpPr>
        <p:spPr>
          <a:xfrm>
            <a:off x="4820101" y="27366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91" name="直線コネクタ 90"/>
          <p:cNvCxnSpPr/>
          <p:nvPr/>
        </p:nvCxnSpPr>
        <p:spPr>
          <a:xfrm flipH="1">
            <a:off x="4185464" y="190127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92" name="直線コネクタ 91"/>
          <p:cNvCxnSpPr>
            <a:endCxn id="93" idx="0"/>
          </p:cNvCxnSpPr>
          <p:nvPr/>
        </p:nvCxnSpPr>
        <p:spPr>
          <a:xfrm flipH="1">
            <a:off x="4181192" y="151681"/>
            <a:ext cx="3350028" cy="0"/>
          </a:xfrm>
          <a:prstGeom prst="line">
            <a:avLst/>
          </a:prstGeom>
        </p:spPr>
        <p:style>
          <a:lnRef idx="2">
            <a:schemeClr val="dk1"/>
          </a:lnRef>
          <a:fillRef idx="1">
            <a:schemeClr val="lt1"/>
          </a:fillRef>
          <a:effectRef idx="0">
            <a:schemeClr val="dk1"/>
          </a:effectRef>
          <a:fontRef idx="minor">
            <a:schemeClr val="dk1"/>
          </a:fontRef>
        </p:style>
      </p:cxnSp>
      <p:sp>
        <p:nvSpPr>
          <p:cNvPr id="93" name="Line 4"/>
          <p:cNvSpPr>
            <a:spLocks noChangeShapeType="1"/>
          </p:cNvSpPr>
          <p:nvPr/>
        </p:nvSpPr>
        <p:spPr bwMode="auto">
          <a:xfrm>
            <a:off x="4181192" y="15168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94" name="グループ化 93"/>
          <p:cNvGrpSpPr/>
          <p:nvPr/>
        </p:nvGrpSpPr>
        <p:grpSpPr>
          <a:xfrm>
            <a:off x="4072241" y="388146"/>
            <a:ext cx="225618" cy="677030"/>
            <a:chOff x="539552" y="3429001"/>
            <a:chExt cx="299722" cy="899401"/>
          </a:xfrm>
        </p:grpSpPr>
        <p:sp>
          <p:nvSpPr>
            <p:cNvPr id="9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2" name="Line 4"/>
          <p:cNvSpPr>
            <a:spLocks noChangeShapeType="1"/>
          </p:cNvSpPr>
          <p:nvPr/>
        </p:nvSpPr>
        <p:spPr bwMode="auto">
          <a:xfrm>
            <a:off x="4183147" y="106517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テキスト ボックス 102"/>
          <p:cNvSpPr txBox="1"/>
          <p:nvPr/>
        </p:nvSpPr>
        <p:spPr>
          <a:xfrm>
            <a:off x="3616747" y="27366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04" name="円/楕円 103"/>
          <p:cNvSpPr/>
          <p:nvPr/>
        </p:nvSpPr>
        <p:spPr>
          <a:xfrm>
            <a:off x="2911383" y="182123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5" name="直線コネクタ 104"/>
          <p:cNvCxnSpPr>
            <a:endCxn id="104" idx="6"/>
          </p:cNvCxnSpPr>
          <p:nvPr/>
        </p:nvCxnSpPr>
        <p:spPr>
          <a:xfrm flipH="1">
            <a:off x="3055399" y="1895045"/>
            <a:ext cx="1122298" cy="1485"/>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06" name="円/楕円 105"/>
          <p:cNvSpPr/>
          <p:nvPr/>
        </p:nvSpPr>
        <p:spPr>
          <a:xfrm>
            <a:off x="2911383" y="368171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7" name="Line 6"/>
          <p:cNvSpPr>
            <a:spLocks noChangeShapeType="1"/>
          </p:cNvSpPr>
          <p:nvPr/>
        </p:nvSpPr>
        <p:spPr bwMode="auto">
          <a:xfrm rot="10800000">
            <a:off x="2977579" y="2077605"/>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テキスト ボックス 107"/>
          <p:cNvSpPr txBox="1"/>
          <p:nvPr/>
        </p:nvSpPr>
        <p:spPr>
          <a:xfrm>
            <a:off x="2853617" y="2659793"/>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09" name="Line 6"/>
          <p:cNvSpPr>
            <a:spLocks noChangeShapeType="1"/>
          </p:cNvSpPr>
          <p:nvPr/>
        </p:nvSpPr>
        <p:spPr bwMode="auto">
          <a:xfrm rot="10800000">
            <a:off x="6916890" y="1694193"/>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テキスト ボックス 109"/>
          <p:cNvSpPr txBox="1"/>
          <p:nvPr/>
        </p:nvSpPr>
        <p:spPr>
          <a:xfrm>
            <a:off x="6726759" y="2232295"/>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11" name="直線コネクタ 110"/>
          <p:cNvCxnSpPr>
            <a:stCxn id="113" idx="0"/>
          </p:cNvCxnSpPr>
          <p:nvPr/>
        </p:nvCxnSpPr>
        <p:spPr>
          <a:xfrm flipH="1">
            <a:off x="5402758" y="1267648"/>
            <a:ext cx="1147266" cy="427"/>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12" name="Line 4"/>
          <p:cNvSpPr>
            <a:spLocks noChangeShapeType="1"/>
          </p:cNvSpPr>
          <p:nvPr/>
        </p:nvSpPr>
        <p:spPr bwMode="auto">
          <a:xfrm>
            <a:off x="6550024" y="2690145"/>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Line 4"/>
          <p:cNvSpPr>
            <a:spLocks noChangeShapeType="1"/>
          </p:cNvSpPr>
          <p:nvPr/>
        </p:nvSpPr>
        <p:spPr bwMode="auto">
          <a:xfrm>
            <a:off x="6550024" y="1267648"/>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4" name="グループ化 113"/>
          <p:cNvGrpSpPr/>
          <p:nvPr/>
        </p:nvGrpSpPr>
        <p:grpSpPr>
          <a:xfrm>
            <a:off x="6437215" y="2013114"/>
            <a:ext cx="225618" cy="677030"/>
            <a:chOff x="539552" y="3429001"/>
            <a:chExt cx="299722" cy="899401"/>
          </a:xfrm>
        </p:grpSpPr>
        <p:sp>
          <p:nvSpPr>
            <p:cNvPr id="11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2" name="テキスト ボックス 121"/>
          <p:cNvSpPr txBox="1"/>
          <p:nvPr/>
        </p:nvSpPr>
        <p:spPr>
          <a:xfrm>
            <a:off x="6043722" y="215713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23" name="テキスト ボックス 122"/>
          <p:cNvSpPr txBox="1"/>
          <p:nvPr/>
        </p:nvSpPr>
        <p:spPr>
          <a:xfrm>
            <a:off x="6014761" y="2517170"/>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24" name="テキスト ボックス 123"/>
          <p:cNvSpPr txBox="1"/>
          <p:nvPr/>
        </p:nvSpPr>
        <p:spPr>
          <a:xfrm>
            <a:off x="4600432" y="694123"/>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cxnSp>
        <p:nvCxnSpPr>
          <p:cNvPr id="125" name="直線コネクタ 124"/>
          <p:cNvCxnSpPr/>
          <p:nvPr/>
        </p:nvCxnSpPr>
        <p:spPr>
          <a:xfrm flipH="1">
            <a:off x="4181192" y="151681"/>
            <a:ext cx="3339045" cy="0"/>
          </a:xfrm>
          <a:prstGeom prst="line">
            <a:avLst/>
          </a:prstGeom>
        </p:spPr>
        <p:style>
          <a:lnRef idx="2">
            <a:schemeClr val="dk1"/>
          </a:lnRef>
          <a:fillRef idx="1">
            <a:schemeClr val="lt1"/>
          </a:fillRef>
          <a:effectRef idx="0">
            <a:schemeClr val="dk1"/>
          </a:effectRef>
          <a:fontRef idx="minor">
            <a:schemeClr val="dk1"/>
          </a:fontRef>
        </p:style>
      </p:cxnSp>
      <p:sp>
        <p:nvSpPr>
          <p:cNvPr id="126" name="テキスト ボックス 125"/>
          <p:cNvSpPr txBox="1"/>
          <p:nvPr/>
        </p:nvSpPr>
        <p:spPr>
          <a:xfrm>
            <a:off x="3303524" y="705490"/>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127" name="円/楕円 126"/>
          <p:cNvSpPr/>
          <p:nvPr/>
        </p:nvSpPr>
        <p:spPr>
          <a:xfrm>
            <a:off x="6465534" y="298900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8" name="円/楕円 127"/>
          <p:cNvSpPr/>
          <p:nvPr/>
        </p:nvSpPr>
        <p:spPr>
          <a:xfrm>
            <a:off x="6485025" y="156272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9" name="下矢印 128"/>
          <p:cNvSpPr/>
          <p:nvPr/>
        </p:nvSpPr>
        <p:spPr>
          <a:xfrm>
            <a:off x="4820101" y="4033264"/>
            <a:ext cx="359595" cy="3106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500802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5410838" y="5276557"/>
            <a:ext cx="0" cy="14708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5050902" y="447426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5050903" y="498983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8"/>
          <p:cNvSpPr>
            <a:spLocks noChangeShapeType="1"/>
          </p:cNvSpPr>
          <p:nvPr/>
        </p:nvSpPr>
        <p:spPr bwMode="auto">
          <a:xfrm flipV="1">
            <a:off x="5055277" y="446546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9" name="直線コネクタ 8"/>
          <p:cNvCxnSpPr>
            <a:stCxn id="64" idx="2"/>
            <a:endCxn id="25" idx="6"/>
          </p:cNvCxnSpPr>
          <p:nvPr/>
        </p:nvCxnSpPr>
        <p:spPr>
          <a:xfrm flipH="1">
            <a:off x="3447970" y="6741574"/>
            <a:ext cx="3572532" cy="10793"/>
          </a:xfrm>
          <a:prstGeom prst="line">
            <a:avLst/>
          </a:prstGeom>
        </p:spPr>
        <p:style>
          <a:lnRef idx="2">
            <a:schemeClr val="dk1"/>
          </a:lnRef>
          <a:fillRef idx="1">
            <a:schemeClr val="lt1"/>
          </a:fillRef>
          <a:effectRef idx="0">
            <a:schemeClr val="dk1"/>
          </a:effectRef>
          <a:fontRef idx="minor">
            <a:schemeClr val="dk1"/>
          </a:fontRef>
        </p:style>
      </p:cxnSp>
      <p:sp>
        <p:nvSpPr>
          <p:cNvPr id="10" name="Line 4"/>
          <p:cNvSpPr>
            <a:spLocks noChangeShapeType="1"/>
          </p:cNvSpPr>
          <p:nvPr/>
        </p:nvSpPr>
        <p:spPr bwMode="auto">
          <a:xfrm>
            <a:off x="5408521" y="406052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5720715" y="510838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2" name="直線コネクタ 11"/>
          <p:cNvCxnSpPr/>
          <p:nvPr/>
        </p:nvCxnSpPr>
        <p:spPr>
          <a:xfrm flipH="1">
            <a:off x="3476683" y="4891882"/>
            <a:ext cx="1574219"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3" name="テキスト ボックス 12"/>
          <p:cNvSpPr txBox="1"/>
          <p:nvPr/>
        </p:nvSpPr>
        <p:spPr>
          <a:xfrm>
            <a:off x="3986935" y="551132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4" name="円/楕円 23"/>
          <p:cNvSpPr/>
          <p:nvPr/>
        </p:nvSpPr>
        <p:spPr>
          <a:xfrm>
            <a:off x="3303954" y="481658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円/楕円 24"/>
          <p:cNvSpPr/>
          <p:nvPr/>
        </p:nvSpPr>
        <p:spPr>
          <a:xfrm>
            <a:off x="3303954" y="667706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Line 6"/>
          <p:cNvSpPr>
            <a:spLocks noChangeShapeType="1"/>
          </p:cNvSpPr>
          <p:nvPr/>
        </p:nvSpPr>
        <p:spPr bwMode="auto">
          <a:xfrm rot="10800000">
            <a:off x="3370150" y="507295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6"/>
          <p:cNvSpPr txBox="1"/>
          <p:nvPr/>
        </p:nvSpPr>
        <p:spPr>
          <a:xfrm>
            <a:off x="3246188" y="565514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8" name="Line 4"/>
          <p:cNvSpPr>
            <a:spLocks noChangeShapeType="1"/>
          </p:cNvSpPr>
          <p:nvPr/>
        </p:nvSpPr>
        <p:spPr bwMode="auto">
          <a:xfrm>
            <a:off x="7086687" y="5685497"/>
            <a:ext cx="0" cy="1058034"/>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4"/>
          <p:cNvSpPr>
            <a:spLocks noChangeShapeType="1"/>
          </p:cNvSpPr>
          <p:nvPr/>
        </p:nvSpPr>
        <p:spPr bwMode="auto">
          <a:xfrm>
            <a:off x="7086687" y="4076145"/>
            <a:ext cx="0" cy="9562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 name="グループ化 29"/>
          <p:cNvGrpSpPr/>
          <p:nvPr/>
        </p:nvGrpSpPr>
        <p:grpSpPr>
          <a:xfrm>
            <a:off x="6973878" y="5008466"/>
            <a:ext cx="225618" cy="677030"/>
            <a:chOff x="539552" y="3429001"/>
            <a:chExt cx="299722" cy="899401"/>
          </a:xfrm>
        </p:grpSpPr>
        <p:sp>
          <p:nvSpPr>
            <p:cNvPr id="3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 name="テキスト ボックス 37"/>
          <p:cNvSpPr txBox="1"/>
          <p:nvPr/>
        </p:nvSpPr>
        <p:spPr>
          <a:xfrm>
            <a:off x="6580385" y="515248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9" name="テキスト ボックス 38"/>
          <p:cNvSpPr txBox="1"/>
          <p:nvPr/>
        </p:nvSpPr>
        <p:spPr>
          <a:xfrm>
            <a:off x="6551424" y="551252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0" name="テキスト ボックス 39"/>
          <p:cNvSpPr txBox="1"/>
          <p:nvPr/>
        </p:nvSpPr>
        <p:spPr>
          <a:xfrm>
            <a:off x="5501046" y="5528839"/>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42" name="テキスト ボックス 41"/>
          <p:cNvSpPr txBox="1"/>
          <p:nvPr/>
        </p:nvSpPr>
        <p:spPr>
          <a:xfrm>
            <a:off x="3696489" y="5846255"/>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43" name="Line 4"/>
          <p:cNvSpPr>
            <a:spLocks noChangeShapeType="1"/>
          </p:cNvSpPr>
          <p:nvPr/>
        </p:nvSpPr>
        <p:spPr bwMode="auto">
          <a:xfrm>
            <a:off x="6236611" y="568549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4" name="グループ化 43"/>
          <p:cNvGrpSpPr/>
          <p:nvPr/>
        </p:nvGrpSpPr>
        <p:grpSpPr>
          <a:xfrm>
            <a:off x="6123802" y="5008466"/>
            <a:ext cx="225618" cy="677030"/>
            <a:chOff x="539552" y="3429001"/>
            <a:chExt cx="299722" cy="899401"/>
          </a:xfrm>
        </p:grpSpPr>
        <p:sp>
          <p:nvSpPr>
            <p:cNvPr id="4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52" name="直線コネクタ 51"/>
          <p:cNvCxnSpPr/>
          <p:nvPr/>
        </p:nvCxnSpPr>
        <p:spPr>
          <a:xfrm flipH="1">
            <a:off x="5420479" y="4076145"/>
            <a:ext cx="1665796" cy="0"/>
          </a:xfrm>
          <a:prstGeom prst="line">
            <a:avLst/>
          </a:prstGeom>
        </p:spPr>
        <p:style>
          <a:lnRef idx="2">
            <a:schemeClr val="dk1"/>
          </a:lnRef>
          <a:fillRef idx="1">
            <a:schemeClr val="lt1"/>
          </a:fillRef>
          <a:effectRef idx="0">
            <a:schemeClr val="dk1"/>
          </a:effectRef>
          <a:fontRef idx="minor">
            <a:schemeClr val="dk1"/>
          </a:fontRef>
        </p:style>
      </p:cxnSp>
      <p:sp>
        <p:nvSpPr>
          <p:cNvPr id="53" name="Line 4"/>
          <p:cNvSpPr>
            <a:spLocks noChangeShapeType="1"/>
          </p:cNvSpPr>
          <p:nvPr/>
        </p:nvSpPr>
        <p:spPr bwMode="auto">
          <a:xfrm flipV="1">
            <a:off x="6237687" y="4076886"/>
            <a:ext cx="0" cy="954792"/>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4"/>
          <p:cNvSpPr>
            <a:spLocks noChangeShapeType="1"/>
          </p:cNvSpPr>
          <p:nvPr/>
        </p:nvSpPr>
        <p:spPr bwMode="auto">
          <a:xfrm flipV="1">
            <a:off x="4453780" y="6187028"/>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5" name="グループ化 54"/>
          <p:cNvGrpSpPr/>
          <p:nvPr/>
        </p:nvGrpSpPr>
        <p:grpSpPr>
          <a:xfrm>
            <a:off x="4337736" y="5509998"/>
            <a:ext cx="225618" cy="677030"/>
            <a:chOff x="539552" y="3429001"/>
            <a:chExt cx="299722" cy="899401"/>
          </a:xfrm>
        </p:grpSpPr>
        <p:sp>
          <p:nvSpPr>
            <p:cNvPr id="5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3" name="Line 4"/>
          <p:cNvSpPr>
            <a:spLocks noChangeShapeType="1"/>
          </p:cNvSpPr>
          <p:nvPr/>
        </p:nvSpPr>
        <p:spPr bwMode="auto">
          <a:xfrm>
            <a:off x="4448642" y="4896630"/>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円/楕円 63"/>
          <p:cNvSpPr/>
          <p:nvPr/>
        </p:nvSpPr>
        <p:spPr>
          <a:xfrm>
            <a:off x="7020502" y="666627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円/楕円 64"/>
          <p:cNvSpPr/>
          <p:nvPr/>
        </p:nvSpPr>
        <p:spPr>
          <a:xfrm>
            <a:off x="7024942" y="400158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Line 6"/>
          <p:cNvSpPr>
            <a:spLocks noChangeShapeType="1"/>
          </p:cNvSpPr>
          <p:nvPr/>
        </p:nvSpPr>
        <p:spPr bwMode="auto">
          <a:xfrm rot="10800000">
            <a:off x="7469495" y="4642592"/>
            <a:ext cx="0" cy="14271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テキスト ボックス 66"/>
          <p:cNvSpPr txBox="1"/>
          <p:nvPr/>
        </p:nvSpPr>
        <p:spPr>
          <a:xfrm>
            <a:off x="7279364" y="5180694"/>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73" name="テキスト ボックス 72"/>
          <p:cNvSpPr txBox="1"/>
          <p:nvPr/>
        </p:nvSpPr>
        <p:spPr>
          <a:xfrm>
            <a:off x="152100" y="3921352"/>
            <a:ext cx="4733156" cy="830997"/>
          </a:xfrm>
          <a:prstGeom prst="rect">
            <a:avLst/>
          </a:prstGeom>
          <a:noFill/>
        </p:spPr>
        <p:txBody>
          <a:bodyPr wrap="square" rtlCol="0">
            <a:spAutoFit/>
          </a:bodyPr>
          <a:lstStyle/>
          <a:p>
            <a:r>
              <a:rPr lang="ja-JP" altLang="en-US" sz="2400" dirty="0" smtClean="0">
                <a:solidFill>
                  <a:srgbClr val="FF0000"/>
                </a:solidFill>
              </a:rPr>
              <a:t>トランジスタを</a:t>
            </a:r>
            <a:r>
              <a:rPr lang="ja-JP" altLang="en-US" sz="2400" dirty="0" err="1" smtClean="0">
                <a:solidFill>
                  <a:srgbClr val="FF0000"/>
                </a:solidFill>
              </a:rPr>
              <a:t>ｈ</a:t>
            </a:r>
            <a:r>
              <a:rPr lang="ja-JP" altLang="en-US" sz="2400" dirty="0" smtClean="0">
                <a:solidFill>
                  <a:srgbClr val="FF0000"/>
                </a:solidFill>
              </a:rPr>
              <a:t>パラメータを用いた等価回路で置き換える。</a:t>
            </a:r>
            <a:endParaRPr lang="en-US" altLang="ja-JP" sz="2400" dirty="0" smtClean="0">
              <a:solidFill>
                <a:srgbClr val="FF0000"/>
              </a:solidFill>
            </a:endParaRPr>
          </a:p>
        </p:txBody>
      </p:sp>
      <p:sp>
        <p:nvSpPr>
          <p:cNvPr id="129" name="下矢印 128"/>
          <p:cNvSpPr/>
          <p:nvPr/>
        </p:nvSpPr>
        <p:spPr>
          <a:xfrm rot="10800000">
            <a:off x="4076225" y="2956441"/>
            <a:ext cx="359595" cy="31063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1" name="直線コネクタ 130"/>
          <p:cNvCxnSpPr>
            <a:stCxn id="201" idx="2"/>
            <a:endCxn id="146" idx="6"/>
          </p:cNvCxnSpPr>
          <p:nvPr/>
        </p:nvCxnSpPr>
        <p:spPr>
          <a:xfrm flipH="1">
            <a:off x="869740" y="2201573"/>
            <a:ext cx="6701933" cy="0"/>
          </a:xfrm>
          <a:prstGeom prst="line">
            <a:avLst/>
          </a:prstGeom>
        </p:spPr>
        <p:style>
          <a:lnRef idx="2">
            <a:schemeClr val="dk1"/>
          </a:lnRef>
          <a:fillRef idx="1">
            <a:schemeClr val="lt1"/>
          </a:fillRef>
          <a:effectRef idx="0">
            <a:schemeClr val="dk1"/>
          </a:effectRef>
          <a:fontRef idx="minor">
            <a:schemeClr val="dk1"/>
          </a:fontRef>
        </p:style>
      </p:cxnSp>
      <p:sp>
        <p:nvSpPr>
          <p:cNvPr id="132" name="テキスト ボックス 131"/>
          <p:cNvSpPr txBox="1"/>
          <p:nvPr/>
        </p:nvSpPr>
        <p:spPr>
          <a:xfrm>
            <a:off x="6254048" y="962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33" name="直線コネクタ 132"/>
          <p:cNvCxnSpPr>
            <a:stCxn id="172" idx="0"/>
            <a:endCxn id="145" idx="6"/>
          </p:cNvCxnSpPr>
          <p:nvPr/>
        </p:nvCxnSpPr>
        <p:spPr>
          <a:xfrm flipH="1" flipV="1">
            <a:off x="869740" y="341088"/>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34" name="テキスト ボックス 133"/>
          <p:cNvSpPr txBox="1"/>
          <p:nvPr/>
        </p:nvSpPr>
        <p:spPr>
          <a:xfrm>
            <a:off x="2088496" y="96052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円/楕円 144"/>
          <p:cNvSpPr/>
          <p:nvPr/>
        </p:nvSpPr>
        <p:spPr>
          <a:xfrm>
            <a:off x="725724"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6" name="円/楕円 145"/>
          <p:cNvSpPr/>
          <p:nvPr/>
        </p:nvSpPr>
        <p:spPr>
          <a:xfrm>
            <a:off x="725724"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7" name="Line 6"/>
          <p:cNvSpPr>
            <a:spLocks noChangeShapeType="1"/>
          </p:cNvSpPr>
          <p:nvPr/>
        </p:nvSpPr>
        <p:spPr bwMode="auto">
          <a:xfrm rot="10800000">
            <a:off x="791920"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テキスト ボックス 147"/>
          <p:cNvSpPr txBox="1"/>
          <p:nvPr/>
        </p:nvSpPr>
        <p:spPr>
          <a:xfrm>
            <a:off x="667958" y="1104351"/>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49" name="テキスト ボックス 148"/>
          <p:cNvSpPr txBox="1"/>
          <p:nvPr/>
        </p:nvSpPr>
        <p:spPr>
          <a:xfrm>
            <a:off x="7186142" y="94320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0" name="テキスト ボックス 149"/>
          <p:cNvSpPr txBox="1"/>
          <p:nvPr/>
        </p:nvSpPr>
        <p:spPr>
          <a:xfrm>
            <a:off x="7157181" y="1303246"/>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51" name="テキスト ボックス 150"/>
          <p:cNvSpPr txBox="1"/>
          <p:nvPr/>
        </p:nvSpPr>
        <p:spPr>
          <a:xfrm>
            <a:off x="6061538" y="1310510"/>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153" name="テキスト ボックス 152"/>
          <p:cNvSpPr txBox="1"/>
          <p:nvPr/>
        </p:nvSpPr>
        <p:spPr>
          <a:xfrm>
            <a:off x="1798050" y="1295461"/>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154" name="Line 4"/>
          <p:cNvSpPr>
            <a:spLocks noChangeShapeType="1"/>
          </p:cNvSpPr>
          <p:nvPr/>
        </p:nvSpPr>
        <p:spPr bwMode="auto">
          <a:xfrm flipV="1">
            <a:off x="255534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5" name="グループ化 154"/>
          <p:cNvGrpSpPr/>
          <p:nvPr/>
        </p:nvGrpSpPr>
        <p:grpSpPr>
          <a:xfrm>
            <a:off x="2439297" y="959204"/>
            <a:ext cx="225618" cy="677030"/>
            <a:chOff x="539552" y="3429001"/>
            <a:chExt cx="299722" cy="899401"/>
          </a:xfrm>
        </p:grpSpPr>
        <p:sp>
          <p:nvSpPr>
            <p:cNvPr id="15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3" name="Line 4"/>
          <p:cNvSpPr>
            <a:spLocks noChangeShapeType="1"/>
          </p:cNvSpPr>
          <p:nvPr/>
        </p:nvSpPr>
        <p:spPr bwMode="auto">
          <a:xfrm>
            <a:off x="255020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3660275" y="959204"/>
            <a:ext cx="225618" cy="677030"/>
            <a:chOff x="539552" y="3429001"/>
            <a:chExt cx="299722" cy="899401"/>
          </a:xfrm>
        </p:grpSpPr>
        <p:sp>
          <p:nvSpPr>
            <p:cNvPr id="16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2" name="Line 4"/>
          <p:cNvSpPr>
            <a:spLocks noChangeShapeType="1"/>
          </p:cNvSpPr>
          <p:nvPr/>
        </p:nvSpPr>
        <p:spPr bwMode="auto">
          <a:xfrm>
            <a:off x="3771181"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4"/>
          <p:cNvSpPr>
            <a:spLocks noChangeShapeType="1"/>
          </p:cNvSpPr>
          <p:nvPr/>
        </p:nvSpPr>
        <p:spPr bwMode="auto">
          <a:xfrm flipV="1">
            <a:off x="377118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74" name="直線コネクタ 173"/>
          <p:cNvCxnSpPr>
            <a:stCxn id="178" idx="4"/>
          </p:cNvCxnSpPr>
          <p:nvPr/>
        </p:nvCxnSpPr>
        <p:spPr>
          <a:xfrm flipH="1">
            <a:off x="4693704" y="1637993"/>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75" name="直線コネクタ 174"/>
          <p:cNvCxnSpPr>
            <a:endCxn id="178" idx="0"/>
          </p:cNvCxnSpPr>
          <p:nvPr/>
        </p:nvCxnSpPr>
        <p:spPr>
          <a:xfrm>
            <a:off x="4702548" y="343462"/>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176" name="グループ化 175"/>
          <p:cNvGrpSpPr/>
          <p:nvPr/>
        </p:nvGrpSpPr>
        <p:grpSpPr>
          <a:xfrm>
            <a:off x="4513178" y="1241942"/>
            <a:ext cx="378739" cy="396051"/>
            <a:chOff x="4835148" y="3561421"/>
            <a:chExt cx="378739" cy="396051"/>
          </a:xfrm>
        </p:grpSpPr>
        <p:sp>
          <p:nvSpPr>
            <p:cNvPr id="177"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円/楕円 177"/>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179" name="直線コネクタ 178"/>
          <p:cNvCxnSpPr>
            <a:stCxn id="200" idx="2"/>
          </p:cNvCxnSpPr>
          <p:nvPr/>
        </p:nvCxnSpPr>
        <p:spPr>
          <a:xfrm flipH="1">
            <a:off x="4715629" y="341088"/>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80" name="Line 4"/>
          <p:cNvSpPr>
            <a:spLocks noChangeShapeType="1"/>
          </p:cNvSpPr>
          <p:nvPr/>
        </p:nvSpPr>
        <p:spPr bwMode="auto">
          <a:xfrm flipV="1">
            <a:off x="6719357"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1" name="グループ化 180"/>
          <p:cNvGrpSpPr/>
          <p:nvPr/>
        </p:nvGrpSpPr>
        <p:grpSpPr>
          <a:xfrm>
            <a:off x="6603313" y="959204"/>
            <a:ext cx="225618" cy="677030"/>
            <a:chOff x="539552" y="3429001"/>
            <a:chExt cx="299722" cy="899401"/>
          </a:xfrm>
        </p:grpSpPr>
        <p:sp>
          <p:nvSpPr>
            <p:cNvPr id="18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9" name="Line 4"/>
          <p:cNvSpPr>
            <a:spLocks noChangeShapeType="1"/>
          </p:cNvSpPr>
          <p:nvPr/>
        </p:nvSpPr>
        <p:spPr bwMode="auto">
          <a:xfrm>
            <a:off x="6714219"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4"/>
          <p:cNvSpPr>
            <a:spLocks noChangeShapeType="1"/>
          </p:cNvSpPr>
          <p:nvPr/>
        </p:nvSpPr>
        <p:spPr bwMode="auto">
          <a:xfrm flipV="1">
            <a:off x="7645247" y="1636234"/>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1" name="グループ化 190"/>
          <p:cNvGrpSpPr/>
          <p:nvPr/>
        </p:nvGrpSpPr>
        <p:grpSpPr>
          <a:xfrm>
            <a:off x="7529203" y="959204"/>
            <a:ext cx="225618" cy="677030"/>
            <a:chOff x="539552" y="3429001"/>
            <a:chExt cx="299722" cy="899401"/>
          </a:xfrm>
        </p:grpSpPr>
        <p:sp>
          <p:nvSpPr>
            <p:cNvPr id="19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9" name="Line 4"/>
          <p:cNvSpPr>
            <a:spLocks noChangeShapeType="1"/>
          </p:cNvSpPr>
          <p:nvPr/>
        </p:nvSpPr>
        <p:spPr bwMode="auto">
          <a:xfrm>
            <a:off x="7640109"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円/楕円 199"/>
          <p:cNvSpPr/>
          <p:nvPr/>
        </p:nvSpPr>
        <p:spPr>
          <a:xfrm>
            <a:off x="7571673"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1" name="円/楕円 200"/>
          <p:cNvSpPr/>
          <p:nvPr/>
        </p:nvSpPr>
        <p:spPr>
          <a:xfrm>
            <a:off x="7571673"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2" name="Line 6"/>
          <p:cNvSpPr>
            <a:spLocks noChangeShapeType="1"/>
          </p:cNvSpPr>
          <p:nvPr/>
        </p:nvSpPr>
        <p:spPr bwMode="auto">
          <a:xfrm rot="10800000">
            <a:off x="8051515"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テキスト ボックス 202"/>
          <p:cNvSpPr txBox="1"/>
          <p:nvPr/>
        </p:nvSpPr>
        <p:spPr>
          <a:xfrm>
            <a:off x="7855428" y="1048900"/>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04" name="テキスト ボックス 203"/>
          <p:cNvSpPr txBox="1"/>
          <p:nvPr/>
        </p:nvSpPr>
        <p:spPr>
          <a:xfrm>
            <a:off x="3251193" y="1176043"/>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05" name="テキスト ボックス 204"/>
          <p:cNvSpPr txBox="1"/>
          <p:nvPr/>
        </p:nvSpPr>
        <p:spPr>
          <a:xfrm>
            <a:off x="4686214" y="1536083"/>
            <a:ext cx="1157267" cy="461665"/>
          </a:xfrm>
          <a:prstGeom prst="rect">
            <a:avLst/>
          </a:prstGeom>
          <a:noFill/>
        </p:spPr>
        <p:txBody>
          <a:bodyPr wrap="square" rtlCol="0">
            <a:spAutoFit/>
          </a:bodyPr>
          <a:lstStyle/>
          <a:p>
            <a:r>
              <a:rPr lang="ja-JP" altLang="en-US" sz="2000" dirty="0">
                <a:solidFill>
                  <a:srgbClr val="FF0000"/>
                </a:solidFill>
                <a:latin typeface="Times New Roman" panose="02020603050405020304" pitchFamily="18" charset="0"/>
                <a:cs typeface="Times New Roman" panose="02020603050405020304" pitchFamily="18" charset="0"/>
              </a:rPr>
              <a:t>１００</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206" name="正方形/長方形 205"/>
          <p:cNvSpPr/>
          <p:nvPr/>
        </p:nvSpPr>
        <p:spPr>
          <a:xfrm>
            <a:off x="3087231" y="61936"/>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テキスト ボックス 206"/>
          <p:cNvSpPr txBox="1"/>
          <p:nvPr/>
        </p:nvSpPr>
        <p:spPr>
          <a:xfrm>
            <a:off x="3251193" y="283933"/>
            <a:ext cx="405151"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208" name="Line 6"/>
          <p:cNvSpPr>
            <a:spLocks noChangeShapeType="1"/>
          </p:cNvSpPr>
          <p:nvPr/>
        </p:nvSpPr>
        <p:spPr bwMode="auto">
          <a:xfrm rot="10800000" flipH="1">
            <a:off x="3201856" y="210661"/>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20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676" y="2564904"/>
            <a:ext cx="1891919" cy="12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正方形/長方形 209"/>
          <p:cNvSpPr/>
          <p:nvPr/>
        </p:nvSpPr>
        <p:spPr>
          <a:xfrm>
            <a:off x="973620" y="3000084"/>
            <a:ext cx="2797561" cy="523220"/>
          </a:xfrm>
          <a:prstGeom prst="rect">
            <a:avLst/>
          </a:prstGeom>
        </p:spPr>
        <p:txBody>
          <a:bodyPr wrap="none">
            <a:spAutoFit/>
          </a:bodyPr>
          <a:lstStyle/>
          <a:p>
            <a:r>
              <a:rPr lang="en-US" altLang="ja-JP" sz="2800" i="1" dirty="0" err="1">
                <a:solidFill>
                  <a:srgbClr val="FF0000"/>
                </a:solidFill>
                <a:latin typeface="Times New Roman" panose="02020603050405020304" pitchFamily="18" charset="0"/>
                <a:cs typeface="Times New Roman" panose="02020603050405020304" pitchFamily="18" charset="0"/>
              </a:rPr>
              <a:t>h</a:t>
            </a:r>
            <a:r>
              <a:rPr lang="en-US" altLang="ja-JP" i="1" dirty="0" err="1">
                <a:solidFill>
                  <a:srgbClr val="FF0000"/>
                </a:solidFill>
                <a:latin typeface="Times New Roman" panose="02020603050405020304" pitchFamily="18" charset="0"/>
                <a:cs typeface="Times New Roman" panose="02020603050405020304" pitchFamily="18" charset="0"/>
              </a:rPr>
              <a:t>ie</a:t>
            </a:r>
            <a:r>
              <a:rPr lang="ja-JP" altLang="en-US" dirty="0">
                <a:solidFill>
                  <a:srgbClr val="FF0000"/>
                </a:solidFill>
                <a:latin typeface="Times New Roman" panose="02020603050405020304" pitchFamily="18" charset="0"/>
                <a:cs typeface="Times New Roman" panose="02020603050405020304" pitchFamily="18" charset="0"/>
              </a:rPr>
              <a:t>＝</a:t>
            </a:r>
            <a:r>
              <a:rPr lang="en-US" altLang="ja-JP" sz="2400" dirty="0">
                <a:solidFill>
                  <a:srgbClr val="FF0000"/>
                </a:solidFill>
                <a:latin typeface="Times New Roman" panose="02020603050405020304" pitchFamily="18" charset="0"/>
                <a:cs typeface="Times New Roman" panose="02020603050405020304" pitchFamily="18" charset="0"/>
              </a:rPr>
              <a:t>2</a:t>
            </a:r>
            <a:r>
              <a:rPr lang="ja-JP" altLang="en-US" sz="2400" dirty="0" err="1">
                <a:solidFill>
                  <a:srgbClr val="FF0000"/>
                </a:solidFill>
                <a:latin typeface="Times New Roman" panose="02020603050405020304" pitchFamily="18" charset="0"/>
                <a:cs typeface="Times New Roman" panose="02020603050405020304" pitchFamily="18" charset="0"/>
              </a:rPr>
              <a:t>ｋ</a:t>
            </a:r>
            <a:r>
              <a:rPr lang="en-US" altLang="ja-JP" sz="2400" dirty="0">
                <a:solidFill>
                  <a:srgbClr val="FF0000"/>
                </a:solidFill>
                <a:latin typeface="Times New Roman" panose="02020603050405020304" pitchFamily="18" charset="0"/>
                <a:cs typeface="Times New Roman" panose="02020603050405020304" pitchFamily="18" charset="0"/>
              </a:rPr>
              <a:t>Ω</a:t>
            </a:r>
            <a:r>
              <a:rPr lang="ja-JP" altLang="en-US" sz="2400" dirty="0" err="1">
                <a:solidFill>
                  <a:srgbClr val="FF0000"/>
                </a:solidFill>
                <a:latin typeface="Times New Roman" panose="02020603050405020304" pitchFamily="18" charset="0"/>
                <a:cs typeface="Times New Roman" panose="02020603050405020304" pitchFamily="18" charset="0"/>
              </a:rPr>
              <a:t>、</a:t>
            </a:r>
            <a:r>
              <a:rPr lang="en-US" altLang="ja-JP" sz="2800" i="1" dirty="0" err="1">
                <a:solidFill>
                  <a:srgbClr val="FF0000"/>
                </a:solidFill>
                <a:latin typeface="Times New Roman" panose="02020603050405020304" pitchFamily="18" charset="0"/>
                <a:cs typeface="Times New Roman" panose="02020603050405020304" pitchFamily="18" charset="0"/>
              </a:rPr>
              <a:t>h</a:t>
            </a:r>
            <a:r>
              <a:rPr lang="en-US" altLang="ja-JP" i="1" dirty="0" err="1">
                <a:solidFill>
                  <a:srgbClr val="FF0000"/>
                </a:solidFill>
                <a:latin typeface="Times New Roman" panose="02020603050405020304" pitchFamily="18" charset="0"/>
                <a:cs typeface="Times New Roman" panose="02020603050405020304" pitchFamily="18" charset="0"/>
              </a:rPr>
              <a:t>fe</a:t>
            </a:r>
            <a:r>
              <a:rPr lang="ja-JP" altLang="en-US" dirty="0">
                <a:solidFill>
                  <a:srgbClr val="FF0000"/>
                </a:solidFill>
                <a:latin typeface="Times New Roman" panose="02020603050405020304" pitchFamily="18" charset="0"/>
                <a:cs typeface="Times New Roman" panose="02020603050405020304" pitchFamily="18" charset="0"/>
              </a:rPr>
              <a:t> ＝</a:t>
            </a:r>
            <a:r>
              <a:rPr lang="ja-JP" altLang="en-US" sz="2400" dirty="0">
                <a:solidFill>
                  <a:srgbClr val="FF0000"/>
                </a:solidFill>
                <a:latin typeface="Times New Roman" panose="02020603050405020304" pitchFamily="18" charset="0"/>
                <a:cs typeface="Times New Roman" panose="02020603050405020304" pitchFamily="18" charset="0"/>
              </a:rPr>
              <a:t>１００</a:t>
            </a:r>
            <a:endParaRPr lang="ja-JP" altLang="en-US" dirty="0"/>
          </a:p>
        </p:txBody>
      </p:sp>
      <p:sp>
        <p:nvSpPr>
          <p:cNvPr id="211" name="テキスト ボックス 210"/>
          <p:cNvSpPr txBox="1"/>
          <p:nvPr/>
        </p:nvSpPr>
        <p:spPr>
          <a:xfrm>
            <a:off x="1588961" y="2567549"/>
            <a:ext cx="634257"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
        <p:nvSpPr>
          <p:cNvPr id="212" name="テキスト ボックス 211"/>
          <p:cNvSpPr txBox="1"/>
          <p:nvPr/>
        </p:nvSpPr>
        <p:spPr>
          <a:xfrm>
            <a:off x="3246188" y="1574953"/>
            <a:ext cx="85033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Tree>
    <p:extLst>
      <p:ext uri="{BB962C8B-B14F-4D97-AF65-F5344CB8AC3E}">
        <p14:creationId xmlns:p14="http://schemas.microsoft.com/office/powerpoint/2010/main" val="78159963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直線コネクタ 130"/>
          <p:cNvCxnSpPr>
            <a:stCxn id="201" idx="2"/>
            <a:endCxn id="146" idx="6"/>
          </p:cNvCxnSpPr>
          <p:nvPr/>
        </p:nvCxnSpPr>
        <p:spPr>
          <a:xfrm flipH="1">
            <a:off x="869740" y="2201573"/>
            <a:ext cx="6701933" cy="0"/>
          </a:xfrm>
          <a:prstGeom prst="line">
            <a:avLst/>
          </a:prstGeom>
        </p:spPr>
        <p:style>
          <a:lnRef idx="2">
            <a:schemeClr val="dk1"/>
          </a:lnRef>
          <a:fillRef idx="1">
            <a:schemeClr val="lt1"/>
          </a:fillRef>
          <a:effectRef idx="0">
            <a:schemeClr val="dk1"/>
          </a:effectRef>
          <a:fontRef idx="minor">
            <a:schemeClr val="dk1"/>
          </a:fontRef>
        </p:style>
      </p:cxnSp>
      <p:sp>
        <p:nvSpPr>
          <p:cNvPr id="132" name="テキスト ボックス 131"/>
          <p:cNvSpPr txBox="1"/>
          <p:nvPr/>
        </p:nvSpPr>
        <p:spPr>
          <a:xfrm>
            <a:off x="6254048" y="96247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33" name="直線コネクタ 132"/>
          <p:cNvCxnSpPr>
            <a:stCxn id="172" idx="0"/>
            <a:endCxn id="145" idx="6"/>
          </p:cNvCxnSpPr>
          <p:nvPr/>
        </p:nvCxnSpPr>
        <p:spPr>
          <a:xfrm flipH="1" flipV="1">
            <a:off x="869740" y="341088"/>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34" name="テキスト ボックス 133"/>
          <p:cNvSpPr txBox="1"/>
          <p:nvPr/>
        </p:nvSpPr>
        <p:spPr>
          <a:xfrm>
            <a:off x="2088496" y="96052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円/楕円 144"/>
          <p:cNvSpPr/>
          <p:nvPr/>
        </p:nvSpPr>
        <p:spPr>
          <a:xfrm>
            <a:off x="725724"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6" name="円/楕円 145"/>
          <p:cNvSpPr/>
          <p:nvPr/>
        </p:nvSpPr>
        <p:spPr>
          <a:xfrm>
            <a:off x="725724"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7" name="Line 6"/>
          <p:cNvSpPr>
            <a:spLocks noChangeShapeType="1"/>
          </p:cNvSpPr>
          <p:nvPr/>
        </p:nvSpPr>
        <p:spPr bwMode="auto">
          <a:xfrm rot="10800000">
            <a:off x="791920"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テキスト ボックス 147"/>
          <p:cNvSpPr txBox="1"/>
          <p:nvPr/>
        </p:nvSpPr>
        <p:spPr>
          <a:xfrm>
            <a:off x="667958" y="1104351"/>
            <a:ext cx="973270"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r>
              <a:rPr lang="en-US" altLang="ja-JP" sz="2000" dirty="0" smtClean="0">
                <a:solidFill>
                  <a:srgbClr val="FF0000"/>
                </a:solidFill>
                <a:latin typeface="Times New Roman" panose="02020603050405020304" pitchFamily="18" charset="0"/>
                <a:cs typeface="Times New Roman" panose="02020603050405020304" pitchFamily="18" charset="0"/>
              </a:rPr>
              <a:t>=1V</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149" name="テキスト ボックス 148"/>
          <p:cNvSpPr txBox="1"/>
          <p:nvPr/>
        </p:nvSpPr>
        <p:spPr>
          <a:xfrm>
            <a:off x="7186142" y="94320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0" name="テキスト ボックス 149"/>
          <p:cNvSpPr txBox="1"/>
          <p:nvPr/>
        </p:nvSpPr>
        <p:spPr>
          <a:xfrm>
            <a:off x="7157181" y="1303246"/>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151" name="テキスト ボックス 150"/>
          <p:cNvSpPr txBox="1"/>
          <p:nvPr/>
        </p:nvSpPr>
        <p:spPr>
          <a:xfrm>
            <a:off x="6061538" y="1310510"/>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153" name="テキスト ボックス 152"/>
          <p:cNvSpPr txBox="1"/>
          <p:nvPr/>
        </p:nvSpPr>
        <p:spPr>
          <a:xfrm>
            <a:off x="1798050" y="1295461"/>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154" name="Line 4"/>
          <p:cNvSpPr>
            <a:spLocks noChangeShapeType="1"/>
          </p:cNvSpPr>
          <p:nvPr/>
        </p:nvSpPr>
        <p:spPr bwMode="auto">
          <a:xfrm flipV="1">
            <a:off x="255534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5" name="グループ化 154"/>
          <p:cNvGrpSpPr/>
          <p:nvPr/>
        </p:nvGrpSpPr>
        <p:grpSpPr>
          <a:xfrm>
            <a:off x="2439297" y="959204"/>
            <a:ext cx="225618" cy="677030"/>
            <a:chOff x="539552" y="3429001"/>
            <a:chExt cx="299722" cy="899401"/>
          </a:xfrm>
        </p:grpSpPr>
        <p:sp>
          <p:nvSpPr>
            <p:cNvPr id="15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3" name="Line 4"/>
          <p:cNvSpPr>
            <a:spLocks noChangeShapeType="1"/>
          </p:cNvSpPr>
          <p:nvPr/>
        </p:nvSpPr>
        <p:spPr bwMode="auto">
          <a:xfrm>
            <a:off x="2550203"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3660275" y="959204"/>
            <a:ext cx="225618" cy="677030"/>
            <a:chOff x="539552" y="3429001"/>
            <a:chExt cx="299722" cy="899401"/>
          </a:xfrm>
        </p:grpSpPr>
        <p:sp>
          <p:nvSpPr>
            <p:cNvPr id="16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2" name="Line 4"/>
          <p:cNvSpPr>
            <a:spLocks noChangeShapeType="1"/>
          </p:cNvSpPr>
          <p:nvPr/>
        </p:nvSpPr>
        <p:spPr bwMode="auto">
          <a:xfrm>
            <a:off x="3771181"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4"/>
          <p:cNvSpPr>
            <a:spLocks noChangeShapeType="1"/>
          </p:cNvSpPr>
          <p:nvPr/>
        </p:nvSpPr>
        <p:spPr bwMode="auto">
          <a:xfrm flipV="1">
            <a:off x="3771181"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74" name="直線コネクタ 173"/>
          <p:cNvCxnSpPr>
            <a:stCxn id="178" idx="4"/>
          </p:cNvCxnSpPr>
          <p:nvPr/>
        </p:nvCxnSpPr>
        <p:spPr>
          <a:xfrm flipH="1">
            <a:off x="4693704" y="1637993"/>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75" name="直線コネクタ 174"/>
          <p:cNvCxnSpPr>
            <a:endCxn id="178" idx="0"/>
          </p:cNvCxnSpPr>
          <p:nvPr/>
        </p:nvCxnSpPr>
        <p:spPr>
          <a:xfrm>
            <a:off x="4702548" y="343462"/>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176" name="グループ化 175"/>
          <p:cNvGrpSpPr/>
          <p:nvPr/>
        </p:nvGrpSpPr>
        <p:grpSpPr>
          <a:xfrm>
            <a:off x="4513178" y="1241942"/>
            <a:ext cx="378739" cy="396051"/>
            <a:chOff x="4835148" y="3561421"/>
            <a:chExt cx="378739" cy="396051"/>
          </a:xfrm>
        </p:grpSpPr>
        <p:sp>
          <p:nvSpPr>
            <p:cNvPr id="177"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円/楕円 177"/>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179" name="直線コネクタ 178"/>
          <p:cNvCxnSpPr>
            <a:stCxn id="200" idx="2"/>
          </p:cNvCxnSpPr>
          <p:nvPr/>
        </p:nvCxnSpPr>
        <p:spPr>
          <a:xfrm flipH="1">
            <a:off x="4715629" y="341088"/>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80" name="Line 4"/>
          <p:cNvSpPr>
            <a:spLocks noChangeShapeType="1"/>
          </p:cNvSpPr>
          <p:nvPr/>
        </p:nvSpPr>
        <p:spPr bwMode="auto">
          <a:xfrm flipV="1">
            <a:off x="6719357" y="1636234"/>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1" name="グループ化 180"/>
          <p:cNvGrpSpPr/>
          <p:nvPr/>
        </p:nvGrpSpPr>
        <p:grpSpPr>
          <a:xfrm>
            <a:off x="6603313" y="959204"/>
            <a:ext cx="225618" cy="677030"/>
            <a:chOff x="539552" y="3429001"/>
            <a:chExt cx="299722" cy="899401"/>
          </a:xfrm>
        </p:grpSpPr>
        <p:sp>
          <p:nvSpPr>
            <p:cNvPr id="18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9" name="Line 4"/>
          <p:cNvSpPr>
            <a:spLocks noChangeShapeType="1"/>
          </p:cNvSpPr>
          <p:nvPr/>
        </p:nvSpPr>
        <p:spPr bwMode="auto">
          <a:xfrm>
            <a:off x="6714219" y="345836"/>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4"/>
          <p:cNvSpPr>
            <a:spLocks noChangeShapeType="1"/>
          </p:cNvSpPr>
          <p:nvPr/>
        </p:nvSpPr>
        <p:spPr bwMode="auto">
          <a:xfrm flipV="1">
            <a:off x="7645247" y="1636234"/>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1" name="グループ化 190"/>
          <p:cNvGrpSpPr/>
          <p:nvPr/>
        </p:nvGrpSpPr>
        <p:grpSpPr>
          <a:xfrm>
            <a:off x="7529203" y="959204"/>
            <a:ext cx="225618" cy="677030"/>
            <a:chOff x="539552" y="3429001"/>
            <a:chExt cx="299722" cy="899401"/>
          </a:xfrm>
        </p:grpSpPr>
        <p:sp>
          <p:nvSpPr>
            <p:cNvPr id="19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9" name="Line 4"/>
          <p:cNvSpPr>
            <a:spLocks noChangeShapeType="1"/>
          </p:cNvSpPr>
          <p:nvPr/>
        </p:nvSpPr>
        <p:spPr bwMode="auto">
          <a:xfrm>
            <a:off x="7640109" y="345836"/>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円/楕円 199"/>
          <p:cNvSpPr/>
          <p:nvPr/>
        </p:nvSpPr>
        <p:spPr>
          <a:xfrm>
            <a:off x="7571673" y="26578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1" name="円/楕円 200"/>
          <p:cNvSpPr/>
          <p:nvPr/>
        </p:nvSpPr>
        <p:spPr>
          <a:xfrm>
            <a:off x="7571673" y="21262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2" name="Line 6"/>
          <p:cNvSpPr>
            <a:spLocks noChangeShapeType="1"/>
          </p:cNvSpPr>
          <p:nvPr/>
        </p:nvSpPr>
        <p:spPr bwMode="auto">
          <a:xfrm rot="10800000">
            <a:off x="8051515" y="522163"/>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テキスト ボックス 202"/>
          <p:cNvSpPr txBox="1"/>
          <p:nvPr/>
        </p:nvSpPr>
        <p:spPr>
          <a:xfrm>
            <a:off x="7855428" y="1048900"/>
            <a:ext cx="128857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out</a:t>
            </a:r>
            <a:r>
              <a:rPr lang="ja-JP" altLang="en-US" sz="1600" i="1" dirty="0" smtClean="0">
                <a:solidFill>
                  <a:srgbClr val="FF0000"/>
                </a:solidFill>
                <a:latin typeface="Times New Roman" panose="02020603050405020304" pitchFamily="18" charset="0"/>
                <a:cs typeface="Times New Roman" panose="02020603050405020304" pitchFamily="18" charset="0"/>
              </a:rPr>
              <a:t>＝</a:t>
            </a:r>
            <a:r>
              <a:rPr lang="ja-JP" altLang="en-US" sz="1600" i="1" dirty="0" err="1" smtClean="0">
                <a:solidFill>
                  <a:srgbClr val="FF0000"/>
                </a:solidFill>
                <a:latin typeface="Times New Roman" panose="02020603050405020304" pitchFamily="18" charset="0"/>
                <a:cs typeface="Times New Roman" panose="02020603050405020304" pitchFamily="18" charset="0"/>
              </a:rPr>
              <a:t>ー</a:t>
            </a:r>
            <a:r>
              <a:rPr lang="en-US" altLang="ja-JP" sz="2000" dirty="0" smtClean="0">
                <a:solidFill>
                  <a:srgbClr val="FF0000"/>
                </a:solidFill>
                <a:latin typeface="Times New Roman" panose="02020603050405020304" pitchFamily="18" charset="0"/>
                <a:cs typeface="Times New Roman" panose="02020603050405020304" pitchFamily="18" charset="0"/>
              </a:rPr>
              <a:t>31V</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204" name="テキスト ボックス 203"/>
          <p:cNvSpPr txBox="1"/>
          <p:nvPr/>
        </p:nvSpPr>
        <p:spPr>
          <a:xfrm>
            <a:off x="3251193" y="1176043"/>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05" name="テキスト ボックス 204"/>
          <p:cNvSpPr txBox="1"/>
          <p:nvPr/>
        </p:nvSpPr>
        <p:spPr>
          <a:xfrm>
            <a:off x="4686214" y="1536083"/>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206" name="正方形/長方形 205"/>
          <p:cNvSpPr/>
          <p:nvPr/>
        </p:nvSpPr>
        <p:spPr>
          <a:xfrm>
            <a:off x="3087231" y="61936"/>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Line 6"/>
          <p:cNvSpPr>
            <a:spLocks noChangeShapeType="1"/>
          </p:cNvSpPr>
          <p:nvPr/>
        </p:nvSpPr>
        <p:spPr bwMode="auto">
          <a:xfrm rot="10800000" flipH="1">
            <a:off x="3201856" y="210661"/>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テキスト ボックス 123"/>
          <p:cNvSpPr txBox="1"/>
          <p:nvPr/>
        </p:nvSpPr>
        <p:spPr>
          <a:xfrm>
            <a:off x="693663" y="2420888"/>
            <a:ext cx="4596890"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000" dirty="0" smtClean="0">
                <a:solidFill>
                  <a:srgbClr val="FF0000"/>
                </a:solidFill>
                <a:latin typeface="Times New Roman" panose="02020603050405020304" pitchFamily="18" charset="0"/>
                <a:cs typeface="Times New Roman" panose="02020603050405020304" pitchFamily="18" charset="0"/>
              </a:rPr>
              <a:t>1V</a:t>
            </a:r>
            <a:r>
              <a:rPr lang="ja-JP" altLang="en-US" sz="2000" dirty="0" smtClean="0">
                <a:solidFill>
                  <a:srgbClr val="FF0000"/>
                </a:solidFill>
                <a:latin typeface="Times New Roman" panose="02020603050405020304" pitchFamily="18" charset="0"/>
                <a:cs typeface="Times New Roman" panose="02020603050405020304" pitchFamily="18" charset="0"/>
              </a:rPr>
              <a:t>と想定して出力電圧を計算する。</a:t>
            </a:r>
            <a:endParaRPr lang="ja-JP" altLang="ja-JP" sz="1400" dirty="0">
              <a:solidFill>
                <a:srgbClr val="FF0000"/>
              </a:solidFill>
              <a:latin typeface="Times New Roman" panose="02020603050405020304" pitchFamily="18" charset="0"/>
              <a:cs typeface="Times New Roman" panose="02020603050405020304" pitchFamily="18" charset="0"/>
            </a:endParaRPr>
          </a:p>
        </p:txBody>
      </p:sp>
      <p:sp>
        <p:nvSpPr>
          <p:cNvPr id="125" name="テキスト ボックス 124"/>
          <p:cNvSpPr txBox="1"/>
          <p:nvPr/>
        </p:nvSpPr>
        <p:spPr>
          <a:xfrm>
            <a:off x="3150088" y="1597638"/>
            <a:ext cx="634257"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
        <p:nvSpPr>
          <p:cNvPr id="127" name="Line 6"/>
          <p:cNvSpPr>
            <a:spLocks noChangeShapeType="1"/>
          </p:cNvSpPr>
          <p:nvPr/>
        </p:nvSpPr>
        <p:spPr bwMode="auto">
          <a:xfrm rot="10800000">
            <a:off x="6888923"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6"/>
          <p:cNvSpPr>
            <a:spLocks noChangeShapeType="1"/>
          </p:cNvSpPr>
          <p:nvPr/>
        </p:nvSpPr>
        <p:spPr bwMode="auto">
          <a:xfrm rot="10800000">
            <a:off x="5144702" y="256943"/>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6"/>
          <p:cNvSpPr>
            <a:spLocks noChangeShapeType="1"/>
          </p:cNvSpPr>
          <p:nvPr/>
        </p:nvSpPr>
        <p:spPr bwMode="auto">
          <a:xfrm rot="10800000" flipH="1">
            <a:off x="943784" y="228570"/>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テキスト ボックス 135"/>
          <p:cNvSpPr txBox="1"/>
          <p:nvPr/>
        </p:nvSpPr>
        <p:spPr>
          <a:xfrm>
            <a:off x="6929370" y="287315"/>
            <a:ext cx="80387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endParaRPr lang="ja-JP" altLang="ja-JP" sz="1600" dirty="0">
              <a:solidFill>
                <a:srgbClr val="FF0000"/>
              </a:solidFill>
              <a:cs typeface="Times New Roman" panose="02020603050405020304" pitchFamily="18" charset="0"/>
            </a:endParaRPr>
          </a:p>
        </p:txBody>
      </p:sp>
      <p:sp>
        <p:nvSpPr>
          <p:cNvPr id="137" name="テキスト ボックス 136"/>
          <p:cNvSpPr txBox="1"/>
          <p:nvPr/>
        </p:nvSpPr>
        <p:spPr>
          <a:xfrm>
            <a:off x="2771800" y="375047"/>
            <a:ext cx="126198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B=0.5</a:t>
            </a:r>
            <a:r>
              <a:rPr lang="en-US" altLang="ja-JP" sz="1600" dirty="0">
                <a:solidFill>
                  <a:srgbClr val="FF0000"/>
                </a:solidFill>
                <a:cs typeface="Times New Roman" panose="02020603050405020304" pitchFamily="18" charset="0"/>
              </a:rPr>
              <a:t>m</a:t>
            </a:r>
            <a:r>
              <a:rPr lang="en-US" altLang="ja-JP" sz="1600" dirty="0" smtClean="0">
                <a:solidFill>
                  <a:srgbClr val="FF0000"/>
                </a:solidFill>
                <a:cs typeface="Times New Roman" panose="02020603050405020304" pitchFamily="18" charset="0"/>
              </a:rPr>
              <a:t>A</a:t>
            </a:r>
            <a:endParaRPr lang="ja-JP" altLang="ja-JP" sz="1600" dirty="0">
              <a:solidFill>
                <a:srgbClr val="FF0000"/>
              </a:solidFill>
              <a:cs typeface="Times New Roman" panose="02020603050405020304" pitchFamily="18" charset="0"/>
            </a:endParaRPr>
          </a:p>
        </p:txBody>
      </p:sp>
      <p:sp>
        <p:nvSpPr>
          <p:cNvPr id="138" name="テキスト ボックス 137"/>
          <p:cNvSpPr txBox="1"/>
          <p:nvPr/>
        </p:nvSpPr>
        <p:spPr>
          <a:xfrm>
            <a:off x="4828686" y="332656"/>
            <a:ext cx="967450"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C=50mA</a:t>
            </a:r>
            <a:endParaRPr lang="ja-JP" altLang="ja-JP" sz="1600" dirty="0">
              <a:solidFill>
                <a:srgbClr val="FF0000"/>
              </a:solidFill>
              <a:cs typeface="Times New Roman" panose="02020603050405020304" pitchFamily="18" charset="0"/>
            </a:endParaRPr>
          </a:p>
        </p:txBody>
      </p:sp>
      <p:sp>
        <p:nvSpPr>
          <p:cNvPr id="139" name="テキスト ボックス 138"/>
          <p:cNvSpPr txBox="1"/>
          <p:nvPr/>
        </p:nvSpPr>
        <p:spPr>
          <a:xfrm>
            <a:off x="1041395" y="287315"/>
            <a:ext cx="599833"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a:solidFill>
                  <a:srgbClr val="FF0000"/>
                </a:solidFill>
                <a:cs typeface="Times New Roman" panose="02020603050405020304" pitchFamily="18" charset="0"/>
              </a:rPr>
              <a:t>IN</a:t>
            </a:r>
            <a:endParaRPr lang="ja-JP" altLang="ja-JP" sz="1600" dirty="0">
              <a:solidFill>
                <a:srgbClr val="FF0000"/>
              </a:solidFill>
              <a:cs typeface="Times New Roman" panose="02020603050405020304" pitchFamily="18" charset="0"/>
            </a:endParaRPr>
          </a:p>
        </p:txBody>
      </p:sp>
      <p:sp>
        <p:nvSpPr>
          <p:cNvPr id="140" name="円/楕円 139"/>
          <p:cNvSpPr/>
          <p:nvPr/>
        </p:nvSpPr>
        <p:spPr>
          <a:xfrm>
            <a:off x="6034416" y="748980"/>
            <a:ext cx="1821012" cy="1336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テキスト ボックス 140"/>
          <p:cNvSpPr txBox="1"/>
          <p:nvPr/>
        </p:nvSpPr>
        <p:spPr>
          <a:xfrm>
            <a:off x="6372200" y="2204864"/>
            <a:ext cx="1428777"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CL</a:t>
            </a:r>
            <a:r>
              <a:rPr lang="en-US" altLang="ja-JP" sz="2000" dirty="0" smtClean="0">
                <a:solidFill>
                  <a:srgbClr val="FF0000"/>
                </a:solidFill>
              </a:rPr>
              <a:t>=615Ω</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42" name="直線コネクタ 141"/>
          <p:cNvCxnSpPr>
            <a:stCxn id="265" idx="2"/>
            <a:endCxn id="211" idx="6"/>
          </p:cNvCxnSpPr>
          <p:nvPr/>
        </p:nvCxnSpPr>
        <p:spPr>
          <a:xfrm flipH="1">
            <a:off x="869740" y="5208597"/>
            <a:ext cx="6701933" cy="0"/>
          </a:xfrm>
          <a:prstGeom prst="line">
            <a:avLst/>
          </a:prstGeom>
        </p:spPr>
        <p:style>
          <a:lnRef idx="2">
            <a:schemeClr val="dk1"/>
          </a:lnRef>
          <a:fillRef idx="1">
            <a:schemeClr val="lt1"/>
          </a:fillRef>
          <a:effectRef idx="0">
            <a:schemeClr val="dk1"/>
          </a:effectRef>
          <a:fontRef idx="minor">
            <a:schemeClr val="dk1"/>
          </a:fontRef>
        </p:style>
      </p:cxnSp>
      <p:sp>
        <p:nvSpPr>
          <p:cNvPr id="143" name="テキスト ボックス 142"/>
          <p:cNvSpPr txBox="1"/>
          <p:nvPr/>
        </p:nvSpPr>
        <p:spPr>
          <a:xfrm>
            <a:off x="6254048" y="396950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44" name="直線コネクタ 143"/>
          <p:cNvCxnSpPr>
            <a:stCxn id="236" idx="0"/>
            <a:endCxn id="210" idx="6"/>
          </p:cNvCxnSpPr>
          <p:nvPr/>
        </p:nvCxnSpPr>
        <p:spPr>
          <a:xfrm flipH="1" flipV="1">
            <a:off x="869740" y="3348112"/>
            <a:ext cx="2901441" cy="474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52" name="テキスト ボックス 151"/>
          <p:cNvSpPr txBox="1"/>
          <p:nvPr/>
        </p:nvSpPr>
        <p:spPr>
          <a:xfrm>
            <a:off x="2088496" y="396755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0" name="円/楕円 209"/>
          <p:cNvSpPr/>
          <p:nvPr/>
        </p:nvSpPr>
        <p:spPr>
          <a:xfrm>
            <a:off x="725724" y="327281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1" name="円/楕円 210"/>
          <p:cNvSpPr/>
          <p:nvPr/>
        </p:nvSpPr>
        <p:spPr>
          <a:xfrm>
            <a:off x="725724" y="513329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2" name="Line 6"/>
          <p:cNvSpPr>
            <a:spLocks noChangeShapeType="1"/>
          </p:cNvSpPr>
          <p:nvPr/>
        </p:nvSpPr>
        <p:spPr bwMode="auto">
          <a:xfrm rot="10800000">
            <a:off x="791920" y="352918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テキスト ボックス 212"/>
          <p:cNvSpPr txBox="1"/>
          <p:nvPr/>
        </p:nvSpPr>
        <p:spPr>
          <a:xfrm>
            <a:off x="667958" y="4111375"/>
            <a:ext cx="973270"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r>
              <a:rPr lang="en-US" altLang="ja-JP" sz="2000" dirty="0" smtClean="0">
                <a:solidFill>
                  <a:srgbClr val="FF0000"/>
                </a:solidFill>
                <a:latin typeface="Times New Roman" panose="02020603050405020304" pitchFamily="18" charset="0"/>
                <a:cs typeface="Times New Roman" panose="02020603050405020304" pitchFamily="18" charset="0"/>
              </a:rPr>
              <a:t>=1V</a:t>
            </a:r>
            <a:endParaRPr lang="ja-JP" altLang="ja-JP" sz="1600" dirty="0">
              <a:solidFill>
                <a:srgbClr val="FF0000"/>
              </a:solidFill>
              <a:latin typeface="Times New Roman" panose="02020603050405020304" pitchFamily="18" charset="0"/>
              <a:cs typeface="Times New Roman" panose="02020603050405020304" pitchFamily="18" charset="0"/>
            </a:endParaRPr>
          </a:p>
        </p:txBody>
      </p:sp>
      <p:sp>
        <p:nvSpPr>
          <p:cNvPr id="214" name="テキスト ボックス 213"/>
          <p:cNvSpPr txBox="1"/>
          <p:nvPr/>
        </p:nvSpPr>
        <p:spPr>
          <a:xfrm>
            <a:off x="7186142" y="395023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5" name="テキスト ボックス 214"/>
          <p:cNvSpPr txBox="1"/>
          <p:nvPr/>
        </p:nvSpPr>
        <p:spPr>
          <a:xfrm>
            <a:off x="7157181" y="4310270"/>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216" name="テキスト ボックス 215"/>
          <p:cNvSpPr txBox="1"/>
          <p:nvPr/>
        </p:nvSpPr>
        <p:spPr>
          <a:xfrm>
            <a:off x="6061538" y="4317534"/>
            <a:ext cx="766258"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217" name="テキスト ボックス 216"/>
          <p:cNvSpPr txBox="1"/>
          <p:nvPr/>
        </p:nvSpPr>
        <p:spPr>
          <a:xfrm>
            <a:off x="1798050" y="4302485"/>
            <a:ext cx="850336" cy="338554"/>
          </a:xfrm>
          <a:prstGeom prst="rect">
            <a:avLst/>
          </a:prstGeom>
          <a:noFill/>
        </p:spPr>
        <p:txBody>
          <a:bodyPr wrap="square" rtlCol="0">
            <a:spAutoFit/>
          </a:bodyPr>
          <a:lstStyle/>
          <a:p>
            <a:r>
              <a:rPr lang="en-US" altLang="ja-JP" sz="1600" dirty="0">
                <a:solidFill>
                  <a:srgbClr val="FF0000"/>
                </a:solidFill>
              </a:rPr>
              <a:t>325</a:t>
            </a:r>
            <a:r>
              <a:rPr lang="en-US" altLang="ja-JP" sz="1600" dirty="0" smtClean="0">
                <a:solidFill>
                  <a:srgbClr val="FF0000"/>
                </a:solidFill>
              </a:rPr>
              <a:t>kΩ</a:t>
            </a:r>
            <a:endParaRPr lang="ja-JP" altLang="ja-JP" sz="1600" dirty="0">
              <a:solidFill>
                <a:srgbClr val="FF0000"/>
              </a:solidFill>
            </a:endParaRPr>
          </a:p>
        </p:txBody>
      </p:sp>
      <p:sp>
        <p:nvSpPr>
          <p:cNvPr id="218" name="Line 4"/>
          <p:cNvSpPr>
            <a:spLocks noChangeShapeType="1"/>
          </p:cNvSpPr>
          <p:nvPr/>
        </p:nvSpPr>
        <p:spPr bwMode="auto">
          <a:xfrm flipV="1">
            <a:off x="2555341" y="4643258"/>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9" name="グループ化 218"/>
          <p:cNvGrpSpPr/>
          <p:nvPr/>
        </p:nvGrpSpPr>
        <p:grpSpPr>
          <a:xfrm>
            <a:off x="2439297" y="3966228"/>
            <a:ext cx="225618" cy="677030"/>
            <a:chOff x="539552" y="3429001"/>
            <a:chExt cx="299722" cy="899401"/>
          </a:xfrm>
        </p:grpSpPr>
        <p:sp>
          <p:nvSpPr>
            <p:cNvPr id="22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7" name="Line 4"/>
          <p:cNvSpPr>
            <a:spLocks noChangeShapeType="1"/>
          </p:cNvSpPr>
          <p:nvPr/>
        </p:nvSpPr>
        <p:spPr bwMode="auto">
          <a:xfrm>
            <a:off x="2550203" y="3352860"/>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28" name="グループ化 227"/>
          <p:cNvGrpSpPr/>
          <p:nvPr/>
        </p:nvGrpSpPr>
        <p:grpSpPr>
          <a:xfrm>
            <a:off x="3660275" y="3966228"/>
            <a:ext cx="225618" cy="677030"/>
            <a:chOff x="539552" y="3429001"/>
            <a:chExt cx="299722" cy="899401"/>
          </a:xfrm>
        </p:grpSpPr>
        <p:sp>
          <p:nvSpPr>
            <p:cNvPr id="22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6" name="Line 4"/>
          <p:cNvSpPr>
            <a:spLocks noChangeShapeType="1"/>
          </p:cNvSpPr>
          <p:nvPr/>
        </p:nvSpPr>
        <p:spPr bwMode="auto">
          <a:xfrm>
            <a:off x="3771181" y="3352860"/>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4"/>
          <p:cNvSpPr>
            <a:spLocks noChangeShapeType="1"/>
          </p:cNvSpPr>
          <p:nvPr/>
        </p:nvSpPr>
        <p:spPr bwMode="auto">
          <a:xfrm flipV="1">
            <a:off x="3771181" y="4643258"/>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38" name="直線コネクタ 237"/>
          <p:cNvCxnSpPr>
            <a:stCxn id="242" idx="4"/>
          </p:cNvCxnSpPr>
          <p:nvPr/>
        </p:nvCxnSpPr>
        <p:spPr>
          <a:xfrm flipH="1">
            <a:off x="4693704" y="4645017"/>
            <a:ext cx="8844" cy="554524"/>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39" name="直線コネクタ 238"/>
          <p:cNvCxnSpPr>
            <a:endCxn id="242" idx="0"/>
          </p:cNvCxnSpPr>
          <p:nvPr/>
        </p:nvCxnSpPr>
        <p:spPr>
          <a:xfrm>
            <a:off x="4702548" y="3350486"/>
            <a:ext cx="0" cy="898480"/>
          </a:xfrm>
          <a:prstGeom prst="line">
            <a:avLst/>
          </a:prstGeom>
        </p:spPr>
        <p:style>
          <a:lnRef idx="2">
            <a:schemeClr val="dk1"/>
          </a:lnRef>
          <a:fillRef idx="1">
            <a:schemeClr val="lt1"/>
          </a:fillRef>
          <a:effectRef idx="0">
            <a:schemeClr val="dk1"/>
          </a:effectRef>
          <a:fontRef idx="minor">
            <a:schemeClr val="dk1"/>
          </a:fontRef>
        </p:style>
      </p:cxnSp>
      <p:grpSp>
        <p:nvGrpSpPr>
          <p:cNvPr id="240" name="グループ化 239"/>
          <p:cNvGrpSpPr/>
          <p:nvPr/>
        </p:nvGrpSpPr>
        <p:grpSpPr>
          <a:xfrm>
            <a:off x="4513178" y="4248966"/>
            <a:ext cx="378739" cy="396051"/>
            <a:chOff x="4835148" y="3561421"/>
            <a:chExt cx="378739" cy="396051"/>
          </a:xfrm>
        </p:grpSpPr>
        <p:sp>
          <p:nvSpPr>
            <p:cNvPr id="241" name="Line 6"/>
            <p:cNvSpPr>
              <a:spLocks noChangeShapeType="1"/>
            </p:cNvSpPr>
            <p:nvPr/>
          </p:nvSpPr>
          <p:spPr bwMode="auto">
            <a:xfrm>
              <a:off x="5038064" y="3604460"/>
              <a:ext cx="0" cy="348773"/>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円/楕円 241"/>
            <p:cNvSpPr/>
            <p:nvPr/>
          </p:nvSpPr>
          <p:spPr>
            <a:xfrm>
              <a:off x="4835148" y="3561421"/>
              <a:ext cx="378739" cy="39605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cxnSp>
        <p:nvCxnSpPr>
          <p:cNvPr id="243" name="直線コネクタ 242"/>
          <p:cNvCxnSpPr>
            <a:stCxn id="264" idx="2"/>
          </p:cNvCxnSpPr>
          <p:nvPr/>
        </p:nvCxnSpPr>
        <p:spPr>
          <a:xfrm flipH="1">
            <a:off x="4715629" y="3348112"/>
            <a:ext cx="2856044"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44" name="Line 4"/>
          <p:cNvSpPr>
            <a:spLocks noChangeShapeType="1"/>
          </p:cNvSpPr>
          <p:nvPr/>
        </p:nvSpPr>
        <p:spPr bwMode="auto">
          <a:xfrm flipV="1">
            <a:off x="6719357" y="4643258"/>
            <a:ext cx="0" cy="554546"/>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5" name="グループ化 244"/>
          <p:cNvGrpSpPr/>
          <p:nvPr/>
        </p:nvGrpSpPr>
        <p:grpSpPr>
          <a:xfrm>
            <a:off x="6603313" y="3966228"/>
            <a:ext cx="225618" cy="677030"/>
            <a:chOff x="539552" y="3429001"/>
            <a:chExt cx="299722" cy="899401"/>
          </a:xfrm>
        </p:grpSpPr>
        <p:sp>
          <p:nvSpPr>
            <p:cNvPr id="24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53" name="Line 4"/>
          <p:cNvSpPr>
            <a:spLocks noChangeShapeType="1"/>
          </p:cNvSpPr>
          <p:nvPr/>
        </p:nvSpPr>
        <p:spPr bwMode="auto">
          <a:xfrm>
            <a:off x="6714219" y="3352860"/>
            <a:ext cx="0" cy="62043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4"/>
          <p:cNvSpPr>
            <a:spLocks noChangeShapeType="1"/>
          </p:cNvSpPr>
          <p:nvPr/>
        </p:nvSpPr>
        <p:spPr bwMode="auto">
          <a:xfrm flipV="1">
            <a:off x="7645247" y="4643258"/>
            <a:ext cx="0" cy="554546"/>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5" name="グループ化 254"/>
          <p:cNvGrpSpPr/>
          <p:nvPr/>
        </p:nvGrpSpPr>
        <p:grpSpPr>
          <a:xfrm>
            <a:off x="7529203" y="3966228"/>
            <a:ext cx="225618" cy="677030"/>
            <a:chOff x="539552" y="3429001"/>
            <a:chExt cx="299722" cy="899401"/>
          </a:xfrm>
        </p:grpSpPr>
        <p:sp>
          <p:nvSpPr>
            <p:cNvPr id="25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3" name="Line 4"/>
          <p:cNvSpPr>
            <a:spLocks noChangeShapeType="1"/>
          </p:cNvSpPr>
          <p:nvPr/>
        </p:nvSpPr>
        <p:spPr bwMode="auto">
          <a:xfrm>
            <a:off x="7640109" y="3352860"/>
            <a:ext cx="0" cy="620434"/>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円/楕円 263"/>
          <p:cNvSpPr/>
          <p:nvPr/>
        </p:nvSpPr>
        <p:spPr>
          <a:xfrm>
            <a:off x="7571673" y="327281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5" name="円/楕円 264"/>
          <p:cNvSpPr/>
          <p:nvPr/>
        </p:nvSpPr>
        <p:spPr>
          <a:xfrm>
            <a:off x="7571673" y="513329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6" name="Line 6"/>
          <p:cNvSpPr>
            <a:spLocks noChangeShapeType="1"/>
          </p:cNvSpPr>
          <p:nvPr/>
        </p:nvSpPr>
        <p:spPr bwMode="auto">
          <a:xfrm rot="10800000">
            <a:off x="8051515" y="352918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テキスト ボックス 266"/>
          <p:cNvSpPr txBox="1"/>
          <p:nvPr/>
        </p:nvSpPr>
        <p:spPr>
          <a:xfrm>
            <a:off x="7855428" y="4055924"/>
            <a:ext cx="1397092"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smtClean="0">
                <a:solidFill>
                  <a:srgbClr val="FF0000"/>
                </a:solidFill>
                <a:latin typeface="Times New Roman" panose="02020603050405020304" pitchFamily="18" charset="0"/>
                <a:cs typeface="Times New Roman" panose="02020603050405020304" pitchFamily="18" charset="0"/>
              </a:rPr>
              <a:t>out</a:t>
            </a:r>
            <a:r>
              <a:rPr lang="ja-JP" altLang="en-US" sz="1600" i="1" dirty="0" smtClean="0">
                <a:solidFill>
                  <a:srgbClr val="FF0000"/>
                </a:solidFill>
                <a:latin typeface="Times New Roman" panose="02020603050405020304" pitchFamily="18" charset="0"/>
                <a:cs typeface="Times New Roman" panose="02020603050405020304" pitchFamily="18" charset="0"/>
              </a:rPr>
              <a:t>＝</a:t>
            </a:r>
            <a:r>
              <a:rPr lang="en-US" altLang="ja-JP" sz="1600" i="1" dirty="0" smtClean="0">
                <a:solidFill>
                  <a:srgbClr val="FF0000"/>
                </a:solidFill>
                <a:latin typeface="Times New Roman" panose="02020603050405020304" pitchFamily="18" charset="0"/>
                <a:cs typeface="Times New Roman" panose="02020603050405020304" pitchFamily="18" charset="0"/>
              </a:rPr>
              <a:t>-</a:t>
            </a:r>
            <a:r>
              <a:rPr lang="ja-JP" altLang="en-US" sz="1600" i="1" dirty="0" err="1" smtClean="0">
                <a:solidFill>
                  <a:srgbClr val="FF0000"/>
                </a:solidFill>
                <a:latin typeface="Times New Roman" panose="02020603050405020304" pitchFamily="18" charset="0"/>
                <a:cs typeface="Times New Roman" panose="02020603050405020304" pitchFamily="18" charset="0"/>
              </a:rPr>
              <a:t>ー</a:t>
            </a:r>
            <a:r>
              <a:rPr lang="en-US" altLang="ja-JP" sz="2000" dirty="0" smtClean="0">
                <a:solidFill>
                  <a:srgbClr val="FF0000"/>
                </a:solidFill>
                <a:latin typeface="Times New Roman" panose="02020603050405020304" pitchFamily="18" charset="0"/>
                <a:cs typeface="Times New Roman" panose="02020603050405020304" pitchFamily="18" charset="0"/>
              </a:rPr>
              <a:t>31V</a:t>
            </a:r>
            <a:endParaRPr lang="ja-JP" altLang="ja-JP" sz="2000" dirty="0">
              <a:solidFill>
                <a:srgbClr val="FF0000"/>
              </a:solidFill>
              <a:latin typeface="Times New Roman" panose="02020603050405020304" pitchFamily="18" charset="0"/>
              <a:cs typeface="Times New Roman" panose="02020603050405020304" pitchFamily="18" charset="0"/>
            </a:endParaRPr>
          </a:p>
        </p:txBody>
      </p:sp>
      <p:sp>
        <p:nvSpPr>
          <p:cNvPr id="268" name="テキスト ボックス 267"/>
          <p:cNvSpPr txBox="1"/>
          <p:nvPr/>
        </p:nvSpPr>
        <p:spPr>
          <a:xfrm>
            <a:off x="3251193" y="4183067"/>
            <a:ext cx="941243" cy="461665"/>
          </a:xfrm>
          <a:prstGeom prst="rect">
            <a:avLst/>
          </a:prstGeom>
          <a:noFill/>
        </p:spPr>
        <p:txBody>
          <a:bodyPr wrap="square"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h</a:t>
            </a:r>
            <a:r>
              <a:rPr lang="en-US" altLang="ja-JP" sz="1600" i="1" dirty="0" err="1" smtClean="0">
                <a:solidFill>
                  <a:srgbClr val="FF0000"/>
                </a:solidFill>
                <a:latin typeface="Times New Roman" panose="02020603050405020304" pitchFamily="18" charset="0"/>
                <a:cs typeface="Times New Roman" panose="02020603050405020304" pitchFamily="18" charset="0"/>
              </a:rPr>
              <a:t>ie</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69" name="テキスト ボックス 268"/>
          <p:cNvSpPr txBox="1"/>
          <p:nvPr/>
        </p:nvSpPr>
        <p:spPr>
          <a:xfrm>
            <a:off x="4686214" y="4543107"/>
            <a:ext cx="1157267" cy="461665"/>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100</a:t>
            </a:r>
            <a:r>
              <a:rPr lang="en-US" altLang="ja-JP" sz="16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a:t>
            </a:r>
            <a:endParaRPr lang="ja-JP" altLang="ja-JP" sz="1600" dirty="0">
              <a:solidFill>
                <a:srgbClr val="FF0000"/>
              </a:solidFill>
              <a:cs typeface="Times New Roman" panose="02020603050405020304" pitchFamily="18" charset="0"/>
            </a:endParaRPr>
          </a:p>
        </p:txBody>
      </p:sp>
      <p:sp>
        <p:nvSpPr>
          <p:cNvPr id="270" name="正方形/長方形 269"/>
          <p:cNvSpPr/>
          <p:nvPr/>
        </p:nvSpPr>
        <p:spPr>
          <a:xfrm>
            <a:off x="3087231" y="3068960"/>
            <a:ext cx="2697181" cy="221493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Line 6"/>
          <p:cNvSpPr>
            <a:spLocks noChangeShapeType="1"/>
          </p:cNvSpPr>
          <p:nvPr/>
        </p:nvSpPr>
        <p:spPr bwMode="auto">
          <a:xfrm rot="10800000" flipH="1">
            <a:off x="3201856" y="3217685"/>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テキスト ボックス 271"/>
          <p:cNvSpPr txBox="1"/>
          <p:nvPr/>
        </p:nvSpPr>
        <p:spPr>
          <a:xfrm>
            <a:off x="3150088" y="4604662"/>
            <a:ext cx="634257"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
        <p:nvSpPr>
          <p:cNvPr id="273" name="Line 6"/>
          <p:cNvSpPr>
            <a:spLocks noChangeShapeType="1"/>
          </p:cNvSpPr>
          <p:nvPr/>
        </p:nvSpPr>
        <p:spPr bwMode="auto">
          <a:xfrm rot="10800000">
            <a:off x="6888923" y="3263967"/>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Line 6"/>
          <p:cNvSpPr>
            <a:spLocks noChangeShapeType="1"/>
          </p:cNvSpPr>
          <p:nvPr/>
        </p:nvSpPr>
        <p:spPr bwMode="auto">
          <a:xfrm rot="10800000">
            <a:off x="5144702" y="3263967"/>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Line 6"/>
          <p:cNvSpPr>
            <a:spLocks noChangeShapeType="1"/>
          </p:cNvSpPr>
          <p:nvPr/>
        </p:nvSpPr>
        <p:spPr bwMode="auto">
          <a:xfrm rot="10800000" flipH="1">
            <a:off x="943784" y="3235594"/>
            <a:ext cx="530722" cy="1891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テキスト ボックス 275"/>
          <p:cNvSpPr txBox="1"/>
          <p:nvPr/>
        </p:nvSpPr>
        <p:spPr>
          <a:xfrm>
            <a:off x="6641338" y="3294339"/>
            <a:ext cx="1531062"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r>
              <a:rPr lang="ja-JP" altLang="en-US" sz="1600" dirty="0" smtClean="0">
                <a:solidFill>
                  <a:srgbClr val="FF0000"/>
                </a:solidFill>
                <a:cs typeface="Times New Roman" panose="02020603050405020304" pitchFamily="18" charset="0"/>
              </a:rPr>
              <a:t>＝</a:t>
            </a:r>
            <a:r>
              <a:rPr lang="en-US" altLang="ja-JP" sz="1600" dirty="0" smtClean="0">
                <a:solidFill>
                  <a:srgbClr val="FF0000"/>
                </a:solidFill>
                <a:cs typeface="Times New Roman" panose="02020603050405020304" pitchFamily="18" charset="0"/>
              </a:rPr>
              <a:t>31mA</a:t>
            </a:r>
            <a:endParaRPr lang="ja-JP" altLang="ja-JP" sz="1600" dirty="0">
              <a:solidFill>
                <a:srgbClr val="FF0000"/>
              </a:solidFill>
              <a:cs typeface="Times New Roman" panose="02020603050405020304" pitchFamily="18" charset="0"/>
            </a:endParaRPr>
          </a:p>
        </p:txBody>
      </p:sp>
      <p:sp>
        <p:nvSpPr>
          <p:cNvPr id="277" name="テキスト ボックス 276"/>
          <p:cNvSpPr txBox="1"/>
          <p:nvPr/>
        </p:nvSpPr>
        <p:spPr>
          <a:xfrm>
            <a:off x="2771800" y="3382071"/>
            <a:ext cx="1261985"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B=0.5</a:t>
            </a:r>
            <a:r>
              <a:rPr lang="en-US" altLang="ja-JP" sz="1600" dirty="0">
                <a:solidFill>
                  <a:srgbClr val="FF0000"/>
                </a:solidFill>
                <a:cs typeface="Times New Roman" panose="02020603050405020304" pitchFamily="18" charset="0"/>
              </a:rPr>
              <a:t>m</a:t>
            </a:r>
            <a:r>
              <a:rPr lang="en-US" altLang="ja-JP" sz="1600" dirty="0" smtClean="0">
                <a:solidFill>
                  <a:srgbClr val="FF0000"/>
                </a:solidFill>
                <a:cs typeface="Times New Roman" panose="02020603050405020304" pitchFamily="18" charset="0"/>
              </a:rPr>
              <a:t>A</a:t>
            </a:r>
            <a:endParaRPr lang="ja-JP" altLang="ja-JP" sz="1600" dirty="0">
              <a:solidFill>
                <a:srgbClr val="FF0000"/>
              </a:solidFill>
              <a:cs typeface="Times New Roman" panose="02020603050405020304" pitchFamily="18" charset="0"/>
            </a:endParaRPr>
          </a:p>
        </p:txBody>
      </p:sp>
      <p:sp>
        <p:nvSpPr>
          <p:cNvPr id="278" name="テキスト ボックス 277"/>
          <p:cNvSpPr txBox="1"/>
          <p:nvPr/>
        </p:nvSpPr>
        <p:spPr>
          <a:xfrm>
            <a:off x="4828686" y="3339680"/>
            <a:ext cx="967450"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C=50mA</a:t>
            </a:r>
            <a:endParaRPr lang="ja-JP" altLang="ja-JP" sz="1600" dirty="0">
              <a:solidFill>
                <a:srgbClr val="FF0000"/>
              </a:solidFill>
              <a:cs typeface="Times New Roman" panose="02020603050405020304" pitchFamily="18" charset="0"/>
            </a:endParaRPr>
          </a:p>
        </p:txBody>
      </p:sp>
      <p:sp>
        <p:nvSpPr>
          <p:cNvPr id="279" name="テキスト ボックス 278"/>
          <p:cNvSpPr txBox="1"/>
          <p:nvPr/>
        </p:nvSpPr>
        <p:spPr>
          <a:xfrm>
            <a:off x="1041395" y="3294339"/>
            <a:ext cx="1594204" cy="461665"/>
          </a:xfrm>
          <a:prstGeom prst="rect">
            <a:avLst/>
          </a:prstGeom>
          <a:noFill/>
        </p:spPr>
        <p:txBody>
          <a:bodyPr wrap="square" rtlCol="0">
            <a:spAutoFit/>
          </a:bodyPr>
          <a:lstStyle/>
          <a:p>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IN</a:t>
            </a:r>
            <a:r>
              <a:rPr lang="ja-JP" altLang="en-US" dirty="0" smtClean="0">
                <a:solidFill>
                  <a:srgbClr val="FF0000"/>
                </a:solidFill>
                <a:cs typeface="Times New Roman" panose="02020603050405020304" pitchFamily="18" charset="0"/>
              </a:rPr>
              <a:t>＝</a:t>
            </a:r>
            <a:r>
              <a:rPr lang="en-US" altLang="ja-JP" dirty="0" smtClean="0">
                <a:solidFill>
                  <a:srgbClr val="FF0000"/>
                </a:solidFill>
                <a:cs typeface="Times New Roman" panose="02020603050405020304" pitchFamily="18" charset="0"/>
              </a:rPr>
              <a:t>0.503mA</a:t>
            </a:r>
            <a:endParaRPr lang="ja-JP" altLang="ja-JP" dirty="0">
              <a:solidFill>
                <a:srgbClr val="FF0000"/>
              </a:solidFill>
              <a:cs typeface="Times New Roman" panose="02020603050405020304" pitchFamily="18" charset="0"/>
            </a:endParaRPr>
          </a:p>
        </p:txBody>
      </p:sp>
      <p:sp>
        <p:nvSpPr>
          <p:cNvPr id="282" name="テキスト ボックス 281"/>
          <p:cNvSpPr txBox="1"/>
          <p:nvPr/>
        </p:nvSpPr>
        <p:spPr>
          <a:xfrm>
            <a:off x="473355" y="5805264"/>
            <a:ext cx="5034750" cy="369332"/>
          </a:xfrm>
          <a:prstGeom prst="rect">
            <a:avLst/>
          </a:prstGeom>
          <a:solidFill>
            <a:schemeClr val="bg1"/>
          </a:solidFill>
        </p:spPr>
        <p:txBody>
          <a:bodyPr wrap="square" lIns="0" tIns="0" rIns="0" bIns="0" rtlCol="0">
            <a:spAutoFit/>
          </a:bodyPr>
          <a:lstStyle/>
          <a:p>
            <a:pPr lvl="0"/>
            <a:r>
              <a:rPr lang="ja-JP" altLang="en-US" sz="2000" dirty="0" smtClean="0">
                <a:solidFill>
                  <a:srgbClr val="FF0000"/>
                </a:solidFill>
                <a:latin typeface="Times New Roman" panose="02020603050405020304" pitchFamily="18" charset="0"/>
                <a:cs typeface="Times New Roman" panose="02020603050405020304" pitchFamily="18" charset="0"/>
              </a:rPr>
              <a:t>この時の入力電流</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IN</a:t>
            </a:r>
            <a:r>
              <a:rPr lang="ja-JP" altLang="en-US" sz="2000" dirty="0" smtClean="0">
                <a:solidFill>
                  <a:srgbClr val="FF0000"/>
                </a:solidFill>
                <a:latin typeface="Times New Roman" panose="02020603050405020304" pitchFamily="18" charset="0"/>
                <a:cs typeface="Times New Roman" panose="02020603050405020304" pitchFamily="18" charset="0"/>
              </a:rPr>
              <a:t>と出力電流</a:t>
            </a:r>
            <a:r>
              <a:rPr lang="en-US" altLang="ja-JP" sz="2400" dirty="0" smtClean="0">
                <a:solidFill>
                  <a:srgbClr val="FF0000"/>
                </a:solidFill>
                <a:cs typeface="Times New Roman" panose="02020603050405020304" pitchFamily="18" charset="0"/>
              </a:rPr>
              <a:t>I</a:t>
            </a:r>
            <a:r>
              <a:rPr lang="en-US" altLang="ja-JP" sz="1600" dirty="0" smtClean="0">
                <a:solidFill>
                  <a:srgbClr val="FF0000"/>
                </a:solidFill>
                <a:cs typeface="Times New Roman" panose="02020603050405020304" pitchFamily="18" charset="0"/>
              </a:rPr>
              <a:t>OUT</a:t>
            </a:r>
            <a:r>
              <a:rPr lang="ja-JP" altLang="en-US" sz="2000" dirty="0" smtClean="0">
                <a:solidFill>
                  <a:srgbClr val="FF0000"/>
                </a:solidFill>
                <a:cs typeface="Times New Roman" panose="02020603050405020304" pitchFamily="18" charset="0"/>
              </a:rPr>
              <a:t>を</a:t>
            </a:r>
            <a:r>
              <a:rPr lang="ja-JP" altLang="en-US" sz="2000" dirty="0" smtClean="0">
                <a:solidFill>
                  <a:srgbClr val="FF0000"/>
                </a:solidFill>
                <a:latin typeface="Times New Roman" panose="02020603050405020304" pitchFamily="18" charset="0"/>
                <a:cs typeface="Times New Roman" panose="02020603050405020304" pitchFamily="18" charset="0"/>
              </a:rPr>
              <a:t>求める。</a:t>
            </a:r>
            <a:endParaRPr lang="ja-JP" altLang="ja-JP" sz="1400" dirty="0">
              <a:solidFill>
                <a:srgbClr val="FF0000"/>
              </a:solidFill>
              <a:latin typeface="Times New Roman" panose="02020603050405020304" pitchFamily="18" charset="0"/>
              <a:cs typeface="Times New Roman" panose="02020603050405020304" pitchFamily="18" charset="0"/>
            </a:endParaRPr>
          </a:p>
        </p:txBody>
      </p:sp>
      <p:sp>
        <p:nvSpPr>
          <p:cNvPr id="283" name="テキスト ボックス 282"/>
          <p:cNvSpPr txBox="1"/>
          <p:nvPr/>
        </p:nvSpPr>
        <p:spPr>
          <a:xfrm>
            <a:off x="518413" y="6343643"/>
            <a:ext cx="5803535" cy="369332"/>
          </a:xfrm>
          <a:prstGeom prst="rect">
            <a:avLst/>
          </a:prstGeom>
          <a:noFill/>
        </p:spPr>
        <p:txBody>
          <a:bodyPr wrap="square" lIns="0" tIns="0" rIns="0" bIns="0" rtlCol="0">
            <a:spAutoFit/>
          </a:bodyPr>
          <a:lstStyle/>
          <a:p>
            <a:r>
              <a:rPr lang="en-US" altLang="ja-JP" sz="2400" i="1" dirty="0" err="1" smtClean="0">
                <a:solidFill>
                  <a:srgbClr val="FF0000"/>
                </a:solidFill>
                <a:latin typeface="Times New Roman" panose="02020603050405020304" pitchFamily="18" charset="0"/>
                <a:cs typeface="Times New Roman" panose="02020603050405020304" pitchFamily="18" charset="0"/>
              </a:rPr>
              <a:t>A</a:t>
            </a:r>
            <a:r>
              <a:rPr lang="en-US" altLang="ja-JP" sz="2000" i="1" dirty="0" err="1" smtClean="0">
                <a:solidFill>
                  <a:srgbClr val="FF0000"/>
                </a:solidFill>
                <a:latin typeface="Times New Roman" panose="02020603050405020304" pitchFamily="18" charset="0"/>
                <a:cs typeface="Times New Roman" panose="02020603050405020304" pitchFamily="18" charset="0"/>
              </a:rPr>
              <a:t>p</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000" dirty="0" smtClean="0">
                <a:solidFill>
                  <a:srgbClr val="FF0000"/>
                </a:solidFill>
                <a:latin typeface="Times New Roman" panose="02020603050405020304" pitchFamily="18" charset="0"/>
                <a:cs typeface="Times New Roman" panose="02020603050405020304" pitchFamily="18" charset="0"/>
              </a:rPr>
              <a:t>×</a:t>
            </a:r>
            <a:r>
              <a:rPr lang="en-US" altLang="ja-JP" sz="2400" i="1" dirty="0">
                <a:solidFill>
                  <a:srgbClr val="FF0000"/>
                </a:solidFill>
                <a:latin typeface="Times New Roman" panose="02020603050405020304" pitchFamily="18" charset="0"/>
                <a:cs typeface="Times New Roman" panose="02020603050405020304" pitchFamily="18" charset="0"/>
              </a:rPr>
              <a:t> </a:t>
            </a:r>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ja-JP" altLang="en-US" sz="20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ja-JP" altLang="en-US" sz="2400" dirty="0">
                <a:solidFill>
                  <a:srgbClr val="FF0000"/>
                </a:solidFill>
                <a:latin typeface="Times New Roman" panose="02020603050405020304" pitchFamily="18" charset="0"/>
                <a:cs typeface="Times New Roman" panose="02020603050405020304" pitchFamily="18" charset="0"/>
              </a:rPr>
              <a:t> </a:t>
            </a:r>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cs typeface="Times New Roman" panose="02020603050405020304" pitchFamily="18" charset="0"/>
              </a:rPr>
              <a:t>-30.75</a:t>
            </a:r>
            <a:r>
              <a:rPr lang="en-US" altLang="ja-JP" sz="2000" dirty="0" smtClean="0">
                <a:solidFill>
                  <a:srgbClr val="FF0000"/>
                </a:solidFill>
                <a:latin typeface="Times New Roman" panose="02020603050405020304" pitchFamily="18" charset="0"/>
                <a:cs typeface="Times New Roman" panose="02020603050405020304" pitchFamily="18" charset="0"/>
              </a:rPr>
              <a:t>×</a:t>
            </a:r>
            <a:r>
              <a:rPr lang="en-US" altLang="ja-JP" sz="2400" i="1" dirty="0" smtClean="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mj-lt"/>
                <a:cs typeface="Times New Roman" panose="02020603050405020304" pitchFamily="18" charset="0"/>
              </a:rPr>
              <a:t>61.63</a:t>
            </a:r>
            <a:r>
              <a:rPr lang="ja-JP" altLang="en-US" sz="20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rPr>
              <a:t> </a:t>
            </a:r>
            <a:r>
              <a:rPr lang="en-US" altLang="ja-JP" sz="2400"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latin typeface="+mj-lt"/>
                <a:cs typeface="Times New Roman" panose="02020603050405020304" pitchFamily="18" charset="0"/>
              </a:rPr>
              <a:t>1895</a:t>
            </a:r>
            <a:endParaRPr lang="ja-JP" altLang="ja-JP" sz="2400" i="1" dirty="0">
              <a:solidFill>
                <a:srgbClr val="FF0000"/>
              </a:solidFill>
              <a:latin typeface="+mj-lt"/>
              <a:cs typeface="Times New Roman" panose="02020603050405020304" pitchFamily="18" charset="0"/>
            </a:endParaRPr>
          </a:p>
        </p:txBody>
      </p:sp>
      <p:sp>
        <p:nvSpPr>
          <p:cNvPr id="284" name="テキスト ボックス 283"/>
          <p:cNvSpPr txBox="1"/>
          <p:nvPr/>
        </p:nvSpPr>
        <p:spPr>
          <a:xfrm>
            <a:off x="5052909" y="2492896"/>
            <a:ext cx="203367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v</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-30.75</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
        <p:nvSpPr>
          <p:cNvPr id="285" name="円/楕円 284"/>
          <p:cNvSpPr/>
          <p:nvPr/>
        </p:nvSpPr>
        <p:spPr>
          <a:xfrm>
            <a:off x="2212773" y="3658601"/>
            <a:ext cx="1821012" cy="1336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2411027" y="5271591"/>
            <a:ext cx="1781408"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BI</a:t>
            </a:r>
            <a:r>
              <a:rPr lang="en-US" altLang="ja-JP" sz="2000" dirty="0" smtClean="0">
                <a:solidFill>
                  <a:srgbClr val="FF0000"/>
                </a:solidFill>
              </a:rPr>
              <a:t>=1.988kΩ</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87" name="テキスト ボックス 286"/>
          <p:cNvSpPr txBox="1"/>
          <p:nvPr/>
        </p:nvSpPr>
        <p:spPr>
          <a:xfrm>
            <a:off x="5586473" y="5805264"/>
            <a:ext cx="2033679" cy="369332"/>
          </a:xfrm>
          <a:prstGeom prst="rect">
            <a:avLst/>
          </a:prstGeom>
          <a:noFill/>
        </p:spPr>
        <p:txBody>
          <a:bodyPr wrap="square" lIns="0" tIns="0" rIns="0" bIns="0"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A</a:t>
            </a:r>
            <a:r>
              <a:rPr lang="en-US" altLang="ja-JP" sz="2000" i="1" dirty="0" smtClean="0">
                <a:solidFill>
                  <a:srgbClr val="FF0000"/>
                </a:solidFill>
                <a:latin typeface="Times New Roman" panose="02020603050405020304" pitchFamily="18" charset="0"/>
                <a:cs typeface="Times New Roman" panose="02020603050405020304" pitchFamily="18" charset="0"/>
              </a:rPr>
              <a:t>i</a:t>
            </a:r>
            <a:r>
              <a:rPr lang="en-US" altLang="ja-JP"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mj-ea"/>
                <a:ea typeface="+mj-ea"/>
                <a:cs typeface="Times New Roman" panose="02020603050405020304" pitchFamily="18" charset="0"/>
              </a:rPr>
              <a:t>-61.63</a:t>
            </a:r>
            <a:r>
              <a:rPr lang="en-US" altLang="ja-JP" sz="2400" dirty="0" smtClean="0">
                <a:solidFill>
                  <a:srgbClr val="FF0000"/>
                </a:solidFill>
              </a:rPr>
              <a:t> </a:t>
            </a:r>
            <a:endParaRPr lang="ja-JP" altLang="ja-JP"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8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fade">
                                      <p:cBhvr>
                                        <p:cTn id="12"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28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FET</a:t>
            </a:r>
            <a:br>
              <a:rPr kumimoji="1" lang="en-US" altLang="ja-JP" dirty="0" smtClean="0"/>
            </a:br>
            <a:r>
              <a:rPr kumimoji="1" lang="ja-JP" altLang="en-US" dirty="0" smtClean="0"/>
              <a:t>（</a:t>
            </a:r>
            <a:r>
              <a:rPr lang="en-US" altLang="ja-JP" dirty="0"/>
              <a:t>Field </a:t>
            </a:r>
            <a:r>
              <a:rPr lang="en-US" altLang="ja-JP" dirty="0" smtClean="0"/>
              <a:t>Effect </a:t>
            </a:r>
            <a:r>
              <a:rPr lang="en-US" altLang="ja-JP" dirty="0"/>
              <a:t>T</a:t>
            </a:r>
            <a:r>
              <a:rPr lang="en-US" altLang="ja-JP" dirty="0" smtClean="0"/>
              <a:t>ransistor</a:t>
            </a:r>
            <a:r>
              <a:rPr kumimoji="1" lang="ja-JP" altLang="en-US" dirty="0" smtClean="0"/>
              <a:t>）</a:t>
            </a:r>
            <a:r>
              <a:rPr kumimoji="1" lang="en-US" altLang="ja-JP" dirty="0" smtClean="0"/>
              <a:t/>
            </a:r>
            <a:br>
              <a:rPr kumimoji="1" lang="en-US" altLang="ja-JP" dirty="0" smtClean="0"/>
            </a:br>
            <a:r>
              <a:rPr lang="ja-JP" altLang="en-US" dirty="0"/>
              <a:t>電界</a:t>
            </a:r>
            <a:r>
              <a:rPr lang="ja-JP" altLang="en-US" dirty="0" smtClean="0"/>
              <a:t>効果トランジスタ</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79572321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トランジスタの分類</a:t>
            </a:r>
            <a:endParaRPr kumimoji="1" lang="ja-JP" altLang="en-US" dirty="0"/>
          </a:p>
        </p:txBody>
      </p:sp>
      <p:sp>
        <p:nvSpPr>
          <p:cNvPr id="4" name="テキスト ボックス 3"/>
          <p:cNvSpPr txBox="1"/>
          <p:nvPr/>
        </p:nvSpPr>
        <p:spPr>
          <a:xfrm>
            <a:off x="518613" y="3048635"/>
            <a:ext cx="1309974" cy="369332"/>
          </a:xfrm>
          <a:prstGeom prst="rect">
            <a:avLst/>
          </a:prstGeom>
          <a:noFill/>
        </p:spPr>
        <p:txBody>
          <a:bodyPr wrap="none" rtlCol="0">
            <a:spAutoFit/>
          </a:bodyPr>
          <a:lstStyle/>
          <a:p>
            <a:r>
              <a:rPr kumimoji="1" lang="ja-JP" altLang="en-US" dirty="0" smtClean="0"/>
              <a:t>トランジスタ</a:t>
            </a:r>
            <a:endParaRPr kumimoji="1" lang="ja-JP" altLang="en-US" dirty="0"/>
          </a:p>
        </p:txBody>
      </p:sp>
      <p:sp>
        <p:nvSpPr>
          <p:cNvPr id="5" name="テキスト ボックス 4"/>
          <p:cNvSpPr txBox="1"/>
          <p:nvPr/>
        </p:nvSpPr>
        <p:spPr>
          <a:xfrm>
            <a:off x="2267744" y="2060848"/>
            <a:ext cx="2358338" cy="369332"/>
          </a:xfrm>
          <a:prstGeom prst="rect">
            <a:avLst/>
          </a:prstGeom>
          <a:noFill/>
        </p:spPr>
        <p:txBody>
          <a:bodyPr wrap="none" rtlCol="0">
            <a:spAutoFit/>
          </a:bodyPr>
          <a:lstStyle/>
          <a:p>
            <a:r>
              <a:rPr lang="ja-JP" altLang="en-US" dirty="0" smtClean="0"/>
              <a:t>バイポーラ</a:t>
            </a:r>
            <a:r>
              <a:rPr lang="ja-JP" altLang="en-US" dirty="0"/>
              <a:t>トランジスタ</a:t>
            </a:r>
            <a:endParaRPr kumimoji="1" lang="ja-JP" altLang="en-US" dirty="0"/>
          </a:p>
        </p:txBody>
      </p:sp>
      <p:sp>
        <p:nvSpPr>
          <p:cNvPr id="6" name="テキスト ボックス 5"/>
          <p:cNvSpPr txBox="1"/>
          <p:nvPr/>
        </p:nvSpPr>
        <p:spPr>
          <a:xfrm>
            <a:off x="5626737" y="1556792"/>
            <a:ext cx="601447" cy="369332"/>
          </a:xfrm>
          <a:prstGeom prst="rect">
            <a:avLst/>
          </a:prstGeom>
          <a:noFill/>
        </p:spPr>
        <p:txBody>
          <a:bodyPr wrap="none" rtlCol="0">
            <a:spAutoFit/>
          </a:bodyPr>
          <a:lstStyle/>
          <a:p>
            <a:r>
              <a:rPr kumimoji="1" lang="en-US" altLang="ja-JP" dirty="0" smtClean="0"/>
              <a:t>NPN</a:t>
            </a:r>
            <a:endParaRPr kumimoji="1" lang="ja-JP" altLang="en-US" dirty="0"/>
          </a:p>
        </p:txBody>
      </p:sp>
      <p:sp>
        <p:nvSpPr>
          <p:cNvPr id="7" name="テキスト ボックス 6"/>
          <p:cNvSpPr txBox="1"/>
          <p:nvPr/>
        </p:nvSpPr>
        <p:spPr>
          <a:xfrm>
            <a:off x="5626737" y="2506005"/>
            <a:ext cx="570990" cy="369332"/>
          </a:xfrm>
          <a:prstGeom prst="rect">
            <a:avLst/>
          </a:prstGeom>
          <a:noFill/>
        </p:spPr>
        <p:txBody>
          <a:bodyPr wrap="none" rtlCol="0">
            <a:spAutoFit/>
          </a:bodyPr>
          <a:lstStyle/>
          <a:p>
            <a:r>
              <a:rPr lang="en-US" altLang="ja-JP" dirty="0"/>
              <a:t>PNP</a:t>
            </a:r>
            <a:endParaRPr kumimoji="1" lang="ja-JP" altLang="en-US" dirty="0"/>
          </a:p>
        </p:txBody>
      </p:sp>
      <p:sp>
        <p:nvSpPr>
          <p:cNvPr id="8" name="テキスト ボックス 7"/>
          <p:cNvSpPr txBox="1"/>
          <p:nvPr/>
        </p:nvSpPr>
        <p:spPr>
          <a:xfrm>
            <a:off x="2267744" y="3922542"/>
            <a:ext cx="3115918" cy="923330"/>
          </a:xfrm>
          <a:prstGeom prst="rect">
            <a:avLst/>
          </a:prstGeom>
          <a:noFill/>
        </p:spPr>
        <p:txBody>
          <a:bodyPr wrap="none" rtlCol="0">
            <a:spAutoFit/>
          </a:bodyPr>
          <a:lstStyle/>
          <a:p>
            <a:r>
              <a:rPr kumimoji="1" lang="ja-JP" altLang="en-US" dirty="0" smtClean="0"/>
              <a:t>ユニポーラトランジスタ</a:t>
            </a:r>
            <a:endParaRPr kumimoji="1" lang="en-US" altLang="ja-JP" dirty="0" smtClean="0"/>
          </a:p>
          <a:p>
            <a:r>
              <a:rPr lang="ja-JP" altLang="en-US" dirty="0" smtClean="0"/>
              <a:t>（電界効果トランジスタ）</a:t>
            </a:r>
            <a:endParaRPr lang="en-US" altLang="ja-JP" dirty="0" smtClean="0"/>
          </a:p>
          <a:p>
            <a:r>
              <a:rPr kumimoji="1" lang="ja-JP" altLang="en-US" dirty="0" smtClean="0"/>
              <a:t>（</a:t>
            </a:r>
            <a:r>
              <a:rPr kumimoji="1" lang="en-US" altLang="ja-JP" dirty="0" smtClean="0"/>
              <a:t>FET</a:t>
            </a:r>
            <a:r>
              <a:rPr kumimoji="1" lang="ja-JP" altLang="en-US" dirty="0" smtClean="0"/>
              <a:t>　：</a:t>
            </a:r>
            <a:r>
              <a:rPr lang="en-US" altLang="ja-JP" dirty="0" smtClean="0"/>
              <a:t> </a:t>
            </a:r>
            <a:r>
              <a:rPr lang="en-US" altLang="ja-JP" dirty="0"/>
              <a:t>Field Effect Transistor </a:t>
            </a:r>
            <a:r>
              <a:rPr kumimoji="1" lang="ja-JP" altLang="en-US" dirty="0" smtClean="0"/>
              <a:t>）</a:t>
            </a:r>
            <a:endParaRPr kumimoji="1" lang="ja-JP" altLang="en-US" dirty="0"/>
          </a:p>
        </p:txBody>
      </p:sp>
      <p:sp>
        <p:nvSpPr>
          <p:cNvPr id="9" name="テキスト ボックス 8"/>
          <p:cNvSpPr txBox="1"/>
          <p:nvPr/>
        </p:nvSpPr>
        <p:spPr>
          <a:xfrm>
            <a:off x="5626737" y="3397642"/>
            <a:ext cx="877163" cy="646331"/>
          </a:xfrm>
          <a:prstGeom prst="rect">
            <a:avLst/>
          </a:prstGeom>
          <a:noFill/>
        </p:spPr>
        <p:txBody>
          <a:bodyPr wrap="none" rtlCol="0">
            <a:spAutoFit/>
          </a:bodyPr>
          <a:lstStyle/>
          <a:p>
            <a:r>
              <a:rPr lang="ja-JP" altLang="en-US" dirty="0" smtClean="0"/>
              <a:t>接合型</a:t>
            </a:r>
            <a:endParaRPr lang="en-US" altLang="ja-JP" dirty="0" smtClean="0"/>
          </a:p>
          <a:p>
            <a:r>
              <a:rPr kumimoji="1" lang="ja-JP" altLang="en-US" dirty="0" smtClean="0"/>
              <a:t>（</a:t>
            </a:r>
            <a:r>
              <a:rPr kumimoji="1" lang="en-US" altLang="ja-JP" dirty="0" smtClean="0"/>
              <a:t>JFET</a:t>
            </a:r>
            <a:r>
              <a:rPr kumimoji="1" lang="ja-JP" altLang="en-US" dirty="0" smtClean="0"/>
              <a:t>）</a:t>
            </a:r>
            <a:endParaRPr kumimoji="1" lang="ja-JP" altLang="en-US" dirty="0"/>
          </a:p>
        </p:txBody>
      </p:sp>
      <p:sp>
        <p:nvSpPr>
          <p:cNvPr id="11" name="テキスト ボックス 10"/>
          <p:cNvSpPr txBox="1"/>
          <p:nvPr/>
        </p:nvSpPr>
        <p:spPr>
          <a:xfrm>
            <a:off x="7484668" y="3100859"/>
            <a:ext cx="1175322" cy="369332"/>
          </a:xfrm>
          <a:prstGeom prst="rect">
            <a:avLst/>
          </a:prstGeom>
          <a:noFill/>
        </p:spPr>
        <p:txBody>
          <a:bodyPr wrap="none" rtlCol="0">
            <a:spAutoFit/>
          </a:bodyPr>
          <a:lstStyle/>
          <a:p>
            <a:r>
              <a:rPr kumimoji="1" lang="en-US" altLang="ja-JP" dirty="0" smtClean="0"/>
              <a:t>N</a:t>
            </a:r>
            <a:r>
              <a:rPr kumimoji="1" lang="ja-JP" altLang="en-US" dirty="0" smtClean="0"/>
              <a:t>チャネル</a:t>
            </a:r>
            <a:endParaRPr kumimoji="1" lang="ja-JP" altLang="en-US" dirty="0"/>
          </a:p>
        </p:txBody>
      </p:sp>
      <p:sp>
        <p:nvSpPr>
          <p:cNvPr id="12" name="テキスト ボックス 11"/>
          <p:cNvSpPr txBox="1"/>
          <p:nvPr/>
        </p:nvSpPr>
        <p:spPr>
          <a:xfrm>
            <a:off x="7452320" y="3685133"/>
            <a:ext cx="1144865" cy="369332"/>
          </a:xfrm>
          <a:prstGeom prst="rect">
            <a:avLst/>
          </a:prstGeom>
          <a:noFill/>
        </p:spPr>
        <p:txBody>
          <a:bodyPr wrap="none" rtlCol="0">
            <a:spAutoFit/>
          </a:bodyPr>
          <a:lstStyle/>
          <a:p>
            <a:r>
              <a:rPr lang="en-US" altLang="ja-JP" dirty="0" smtClean="0"/>
              <a:t>P</a:t>
            </a:r>
            <a:r>
              <a:rPr kumimoji="1" lang="ja-JP" altLang="en-US" dirty="0" smtClean="0"/>
              <a:t>チャネル</a:t>
            </a:r>
            <a:endParaRPr kumimoji="1" lang="ja-JP" altLang="en-US" dirty="0"/>
          </a:p>
        </p:txBody>
      </p:sp>
      <p:cxnSp>
        <p:nvCxnSpPr>
          <p:cNvPr id="18" name="直線コネクタ 17"/>
          <p:cNvCxnSpPr>
            <a:stCxn id="5" idx="1"/>
          </p:cNvCxnSpPr>
          <p:nvPr/>
        </p:nvCxnSpPr>
        <p:spPr>
          <a:xfrm flipH="1">
            <a:off x="2051720" y="2245514"/>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051720" y="2245514"/>
            <a:ext cx="0" cy="197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2051720" y="4201867"/>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383298" y="1765047"/>
            <a:ext cx="0" cy="93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4626082" y="2227924"/>
            <a:ext cx="757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5383298" y="1765047"/>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5383298" y="2690671"/>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383298" y="3628818"/>
            <a:ext cx="0" cy="93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4626082" y="4091695"/>
            <a:ext cx="757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5383298" y="362881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5383298" y="455444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1835696" y="3202977"/>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599322" y="4271991"/>
            <a:ext cx="1249520" cy="646331"/>
          </a:xfrm>
          <a:prstGeom prst="rect">
            <a:avLst/>
          </a:prstGeom>
          <a:noFill/>
        </p:spPr>
        <p:txBody>
          <a:bodyPr wrap="square" rtlCol="0">
            <a:spAutoFit/>
          </a:bodyPr>
          <a:lstStyle/>
          <a:p>
            <a:r>
              <a:rPr lang="en-US" altLang="ja-JP" dirty="0" smtClean="0"/>
              <a:t>MOS</a:t>
            </a:r>
            <a:r>
              <a:rPr lang="ja-JP" altLang="en-US" dirty="0" smtClean="0"/>
              <a:t>型</a:t>
            </a:r>
            <a:endParaRPr lang="en-US" altLang="ja-JP" dirty="0" smtClean="0"/>
          </a:p>
          <a:p>
            <a:r>
              <a:rPr kumimoji="1" lang="ja-JP" altLang="en-US" dirty="0" smtClean="0"/>
              <a:t>（</a:t>
            </a:r>
            <a:r>
              <a:rPr kumimoji="1" lang="en-US" altLang="ja-JP" dirty="0" smtClean="0"/>
              <a:t>MOSFET</a:t>
            </a:r>
            <a:r>
              <a:rPr kumimoji="1" lang="ja-JP" altLang="en-US" dirty="0" smtClean="0"/>
              <a:t>）</a:t>
            </a:r>
            <a:endParaRPr kumimoji="1" lang="ja-JP" altLang="en-US" dirty="0"/>
          </a:p>
        </p:txBody>
      </p:sp>
      <p:sp>
        <p:nvSpPr>
          <p:cNvPr id="34" name="テキスト ボックス 33"/>
          <p:cNvSpPr txBox="1"/>
          <p:nvPr/>
        </p:nvSpPr>
        <p:spPr>
          <a:xfrm>
            <a:off x="7526464" y="4117181"/>
            <a:ext cx="1175322" cy="369332"/>
          </a:xfrm>
          <a:prstGeom prst="rect">
            <a:avLst/>
          </a:prstGeom>
          <a:noFill/>
        </p:spPr>
        <p:txBody>
          <a:bodyPr wrap="none" rtlCol="0">
            <a:spAutoFit/>
          </a:bodyPr>
          <a:lstStyle/>
          <a:p>
            <a:r>
              <a:rPr kumimoji="1" lang="en-US" altLang="ja-JP" dirty="0" smtClean="0"/>
              <a:t>N</a:t>
            </a:r>
            <a:r>
              <a:rPr kumimoji="1" lang="ja-JP" altLang="en-US" dirty="0" smtClean="0"/>
              <a:t>チャネル</a:t>
            </a:r>
            <a:endParaRPr kumimoji="1" lang="ja-JP" altLang="en-US" dirty="0"/>
          </a:p>
        </p:txBody>
      </p:sp>
      <p:sp>
        <p:nvSpPr>
          <p:cNvPr id="35" name="テキスト ボックス 34"/>
          <p:cNvSpPr txBox="1"/>
          <p:nvPr/>
        </p:nvSpPr>
        <p:spPr>
          <a:xfrm>
            <a:off x="7513775" y="4631870"/>
            <a:ext cx="1144865" cy="369332"/>
          </a:xfrm>
          <a:prstGeom prst="rect">
            <a:avLst/>
          </a:prstGeom>
          <a:noFill/>
        </p:spPr>
        <p:txBody>
          <a:bodyPr wrap="none" rtlCol="0">
            <a:spAutoFit/>
          </a:bodyPr>
          <a:lstStyle/>
          <a:p>
            <a:r>
              <a:rPr lang="en-US" altLang="ja-JP" dirty="0" smtClean="0"/>
              <a:t>P</a:t>
            </a:r>
            <a:r>
              <a:rPr kumimoji="1" lang="ja-JP" altLang="en-US" dirty="0" smtClean="0"/>
              <a:t>チャネル</a:t>
            </a:r>
            <a:endParaRPr kumimoji="1" lang="ja-JP" altLang="en-US" dirty="0"/>
          </a:p>
        </p:txBody>
      </p:sp>
      <p:cxnSp>
        <p:nvCxnSpPr>
          <p:cNvPr id="36" name="直線コネクタ 35"/>
          <p:cNvCxnSpPr/>
          <p:nvPr/>
        </p:nvCxnSpPr>
        <p:spPr>
          <a:xfrm>
            <a:off x="7236296" y="3284984"/>
            <a:ext cx="0" cy="547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6479080" y="3559479"/>
            <a:ext cx="757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7236296" y="3284984"/>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7236296" y="386104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236296" y="4293096"/>
            <a:ext cx="0" cy="490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6479080" y="4554442"/>
            <a:ext cx="757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7236296" y="429309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7236296" y="4797152"/>
            <a:ext cx="2160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3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ダイオード</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7379297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電界効果トランジスタ（接合型）</a:t>
            </a:r>
            <a:endParaRPr kumimoji="1" lang="ja-JP" altLang="en-US" dirty="0"/>
          </a:p>
        </p:txBody>
      </p:sp>
      <p:sp>
        <p:nvSpPr>
          <p:cNvPr id="4" name="正方形/長方形 3"/>
          <p:cNvSpPr/>
          <p:nvPr/>
        </p:nvSpPr>
        <p:spPr>
          <a:xfrm rot="16200000">
            <a:off x="307880" y="3308213"/>
            <a:ext cx="3312368" cy="131248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 name="直線コネクタ 5"/>
          <p:cNvCxnSpPr>
            <a:stCxn id="4" idx="1"/>
          </p:cNvCxnSpPr>
          <p:nvPr/>
        </p:nvCxnSpPr>
        <p:spPr>
          <a:xfrm>
            <a:off x="1964065" y="5620641"/>
            <a:ext cx="0" cy="727724"/>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9" name="直線コネクタ 8"/>
          <p:cNvCxnSpPr/>
          <p:nvPr/>
        </p:nvCxnSpPr>
        <p:spPr>
          <a:xfrm>
            <a:off x="1964064" y="1628800"/>
            <a:ext cx="0" cy="711612"/>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flipV="1">
            <a:off x="3419850" y="4239932"/>
            <a:ext cx="0" cy="2141396"/>
          </a:xfrm>
          <a:prstGeom prst="line">
            <a:avLst/>
          </a:prstGeom>
        </p:spPr>
        <p:style>
          <a:lnRef idx="2">
            <a:schemeClr val="dk1"/>
          </a:lnRef>
          <a:fillRef idx="1">
            <a:schemeClr val="lt1"/>
          </a:fillRef>
          <a:effectRef idx="0">
            <a:schemeClr val="dk1"/>
          </a:effectRef>
          <a:fontRef idx="minor">
            <a:schemeClr val="dk1"/>
          </a:fontRef>
        </p:style>
      </p:cxnSp>
      <p:grpSp>
        <p:nvGrpSpPr>
          <p:cNvPr id="18" name="グループ化 17"/>
          <p:cNvGrpSpPr/>
          <p:nvPr/>
        </p:nvGrpSpPr>
        <p:grpSpPr>
          <a:xfrm>
            <a:off x="3130427" y="3787622"/>
            <a:ext cx="577476" cy="452309"/>
            <a:chOff x="7739309" y="4523822"/>
            <a:chExt cx="577476" cy="452309"/>
          </a:xfrm>
        </p:grpSpPr>
        <p:cxnSp>
          <p:nvCxnSpPr>
            <p:cNvPr id="14" name="直線コネクタ 13"/>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22" name="直線コネクタ 21"/>
          <p:cNvCxnSpPr/>
          <p:nvPr/>
        </p:nvCxnSpPr>
        <p:spPr>
          <a:xfrm flipV="1">
            <a:off x="3419850" y="1628800"/>
            <a:ext cx="0" cy="2158823"/>
          </a:xfrm>
          <a:prstGeom prst="line">
            <a:avLst/>
          </a:prstGeom>
        </p:spPr>
        <p:style>
          <a:lnRef idx="2">
            <a:schemeClr val="dk1"/>
          </a:lnRef>
          <a:fillRef idx="1">
            <a:schemeClr val="lt1"/>
          </a:fillRef>
          <a:effectRef idx="0">
            <a:schemeClr val="dk1"/>
          </a:effectRef>
          <a:fontRef idx="minor">
            <a:schemeClr val="dk1"/>
          </a:fontRef>
        </p:style>
      </p:cxnSp>
      <p:sp>
        <p:nvSpPr>
          <p:cNvPr id="27" name="片側の 2 つの角を切り取った四角形 26"/>
          <p:cNvSpPr/>
          <p:nvPr/>
        </p:nvSpPr>
        <p:spPr>
          <a:xfrm rot="5400000">
            <a:off x="559212" y="3753036"/>
            <a:ext cx="2016224" cy="504056"/>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8" name="直線コネクタ 27"/>
          <p:cNvCxnSpPr/>
          <p:nvPr/>
        </p:nvCxnSpPr>
        <p:spPr>
          <a:xfrm>
            <a:off x="554335" y="6381328"/>
            <a:ext cx="2865515" cy="0"/>
          </a:xfrm>
          <a:prstGeom prst="line">
            <a:avLst/>
          </a:prstGeom>
        </p:spPr>
        <p:style>
          <a:lnRef idx="2">
            <a:schemeClr val="dk1"/>
          </a:lnRef>
          <a:fillRef idx="1">
            <a:schemeClr val="lt1"/>
          </a:fillRef>
          <a:effectRef idx="0">
            <a:schemeClr val="dk1"/>
          </a:effectRef>
          <a:fontRef idx="minor">
            <a:schemeClr val="dk1"/>
          </a:fontRef>
        </p:style>
      </p:cxnSp>
      <p:cxnSp>
        <p:nvCxnSpPr>
          <p:cNvPr id="29" name="直線コネクタ 28"/>
          <p:cNvCxnSpPr/>
          <p:nvPr/>
        </p:nvCxnSpPr>
        <p:spPr>
          <a:xfrm flipV="1">
            <a:off x="554335" y="5227059"/>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30" name="直線コネクタ 29"/>
          <p:cNvCxnSpPr/>
          <p:nvPr/>
        </p:nvCxnSpPr>
        <p:spPr>
          <a:xfrm rot="16200000" flipV="1">
            <a:off x="934815" y="3624787"/>
            <a:ext cx="0" cy="760961"/>
          </a:xfrm>
          <a:prstGeom prst="line">
            <a:avLst/>
          </a:prstGeom>
        </p:spPr>
        <p:style>
          <a:lnRef idx="2">
            <a:schemeClr val="dk1"/>
          </a:lnRef>
          <a:fillRef idx="1">
            <a:schemeClr val="lt1"/>
          </a:fillRef>
          <a:effectRef idx="0">
            <a:schemeClr val="dk1"/>
          </a:effectRef>
          <a:fontRef idx="minor">
            <a:schemeClr val="dk1"/>
          </a:fontRef>
        </p:style>
      </p:cxnSp>
      <p:sp>
        <p:nvSpPr>
          <p:cNvPr id="35" name="テキスト ボックス 34"/>
          <p:cNvSpPr txBox="1"/>
          <p:nvPr/>
        </p:nvSpPr>
        <p:spPr>
          <a:xfrm>
            <a:off x="2020521" y="1836355"/>
            <a:ext cx="934871" cy="369332"/>
          </a:xfrm>
          <a:prstGeom prst="rect">
            <a:avLst/>
          </a:prstGeom>
          <a:noFill/>
        </p:spPr>
        <p:txBody>
          <a:bodyPr wrap="none" rtlCol="0">
            <a:spAutoFit/>
          </a:bodyPr>
          <a:lstStyle/>
          <a:p>
            <a:r>
              <a:rPr lang="ja-JP" altLang="en-US" dirty="0">
                <a:solidFill>
                  <a:srgbClr val="FF0000"/>
                </a:solidFill>
              </a:rPr>
              <a:t>ドレイン</a:t>
            </a:r>
            <a:endParaRPr kumimoji="1" lang="ja-JP" altLang="en-US" dirty="0">
              <a:solidFill>
                <a:srgbClr val="FF0000"/>
              </a:solidFill>
            </a:endParaRPr>
          </a:p>
        </p:txBody>
      </p:sp>
      <p:sp>
        <p:nvSpPr>
          <p:cNvPr id="36" name="テキスト ボックス 35"/>
          <p:cNvSpPr txBox="1"/>
          <p:nvPr/>
        </p:nvSpPr>
        <p:spPr>
          <a:xfrm>
            <a:off x="2037021" y="5762076"/>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37" name="テキスト ボックス 36"/>
          <p:cNvSpPr txBox="1"/>
          <p:nvPr/>
        </p:nvSpPr>
        <p:spPr>
          <a:xfrm>
            <a:off x="535061" y="3543745"/>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cxnSp>
        <p:nvCxnSpPr>
          <p:cNvPr id="44" name="直線コネクタ 43"/>
          <p:cNvCxnSpPr/>
          <p:nvPr/>
        </p:nvCxnSpPr>
        <p:spPr>
          <a:xfrm>
            <a:off x="251520"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5" name="直線コネクタ 44"/>
          <p:cNvCxnSpPr/>
          <p:nvPr/>
        </p:nvCxnSpPr>
        <p:spPr>
          <a:xfrm>
            <a:off x="364004" y="5085184"/>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6" name="直線コネクタ 45"/>
          <p:cNvCxnSpPr/>
          <p:nvPr/>
        </p:nvCxnSpPr>
        <p:spPr>
          <a:xfrm flipV="1">
            <a:off x="544865" y="4014723"/>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p:nvPr/>
        </p:nvCxnSpPr>
        <p:spPr>
          <a:xfrm flipH="1">
            <a:off x="1964065" y="1628800"/>
            <a:ext cx="1449903" cy="0"/>
          </a:xfrm>
          <a:prstGeom prst="line">
            <a:avLst/>
          </a:prstGeom>
        </p:spPr>
        <p:style>
          <a:lnRef idx="2">
            <a:schemeClr val="dk1"/>
          </a:lnRef>
          <a:fillRef idx="1">
            <a:schemeClr val="lt1"/>
          </a:fillRef>
          <a:effectRef idx="0">
            <a:schemeClr val="dk1"/>
          </a:effectRef>
          <a:fontRef idx="minor">
            <a:schemeClr val="dk1"/>
          </a:fontRef>
        </p:style>
      </p:cxnSp>
      <p:sp>
        <p:nvSpPr>
          <p:cNvPr id="55" name="テキスト ボックス 54"/>
          <p:cNvSpPr txBox="1"/>
          <p:nvPr/>
        </p:nvSpPr>
        <p:spPr>
          <a:xfrm>
            <a:off x="934815" y="3997419"/>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56" name="テキスト ボックス 55"/>
          <p:cNvSpPr txBox="1"/>
          <p:nvPr/>
        </p:nvSpPr>
        <p:spPr>
          <a:xfrm>
            <a:off x="1630698" y="5762076"/>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57" name="テキスト ボックス 56"/>
          <p:cNvSpPr txBox="1"/>
          <p:nvPr/>
        </p:nvSpPr>
        <p:spPr>
          <a:xfrm>
            <a:off x="1630698" y="1836355"/>
            <a:ext cx="327334" cy="369332"/>
          </a:xfrm>
          <a:prstGeom prst="rect">
            <a:avLst/>
          </a:prstGeom>
          <a:noFill/>
        </p:spPr>
        <p:txBody>
          <a:bodyPr wrap="none" rtlCol="0">
            <a:spAutoFit/>
          </a:bodyPr>
          <a:lstStyle/>
          <a:p>
            <a:r>
              <a:rPr lang="en-US" altLang="ja-JP" dirty="0">
                <a:solidFill>
                  <a:srgbClr val="FF0000"/>
                </a:solidFill>
              </a:rPr>
              <a:t>D</a:t>
            </a:r>
            <a:endParaRPr kumimoji="1" lang="ja-JP" altLang="en-US" dirty="0">
              <a:solidFill>
                <a:srgbClr val="FF0000"/>
              </a:solidFill>
            </a:endParaRPr>
          </a:p>
        </p:txBody>
      </p:sp>
      <p:sp>
        <p:nvSpPr>
          <p:cNvPr id="65" name="円/楕円 64"/>
          <p:cNvSpPr/>
          <p:nvPr/>
        </p:nvSpPr>
        <p:spPr>
          <a:xfrm>
            <a:off x="1907703" y="5227059"/>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sp>
        <p:nvSpPr>
          <p:cNvPr id="66" name="円/楕円 65"/>
          <p:cNvSpPr/>
          <p:nvPr/>
        </p:nvSpPr>
        <p:spPr>
          <a:xfrm>
            <a:off x="2123727"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sp>
        <p:nvSpPr>
          <p:cNvPr id="67" name="円/楕円 66"/>
          <p:cNvSpPr/>
          <p:nvPr/>
        </p:nvSpPr>
        <p:spPr>
          <a:xfrm>
            <a:off x="2339751"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sp>
        <p:nvSpPr>
          <p:cNvPr id="68" name="円/楕円 67"/>
          <p:cNvSpPr/>
          <p:nvPr/>
        </p:nvSpPr>
        <p:spPr>
          <a:xfrm>
            <a:off x="1670413"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cxnSp>
        <p:nvCxnSpPr>
          <p:cNvPr id="70" name="直線矢印コネクタ 69"/>
          <p:cNvCxnSpPr>
            <a:stCxn id="67" idx="0"/>
          </p:cNvCxnSpPr>
          <p:nvPr/>
        </p:nvCxnSpPr>
        <p:spPr>
          <a:xfrm flipV="1">
            <a:off x="2411759" y="2636912"/>
            <a:ext cx="25371"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6" idx="0"/>
          </p:cNvCxnSpPr>
          <p:nvPr/>
        </p:nvCxnSpPr>
        <p:spPr>
          <a:xfrm flipV="1">
            <a:off x="2195735"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1971541"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392175" y="2523545"/>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77" name="片側の 2 つの角を切り取った四角形 76"/>
          <p:cNvSpPr/>
          <p:nvPr/>
        </p:nvSpPr>
        <p:spPr>
          <a:xfrm rot="5400000">
            <a:off x="595216" y="3827251"/>
            <a:ext cx="1800200" cy="360040"/>
          </a:xfrm>
          <a:prstGeom prst="snip2Same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6" name="テキスト ボックス 75"/>
          <p:cNvSpPr txBox="1"/>
          <p:nvPr/>
        </p:nvSpPr>
        <p:spPr>
          <a:xfrm>
            <a:off x="1313177" y="3779748"/>
            <a:ext cx="306494" cy="369332"/>
          </a:xfrm>
          <a:prstGeom prst="rect">
            <a:avLst/>
          </a:prstGeom>
          <a:noFill/>
        </p:spPr>
        <p:txBody>
          <a:bodyPr wrap="none" rtlCol="0">
            <a:spAutoFit/>
          </a:bodyPr>
          <a:lstStyle/>
          <a:p>
            <a:r>
              <a:rPr lang="en-US" altLang="ja-JP" dirty="0"/>
              <a:t>p</a:t>
            </a:r>
            <a:endParaRPr kumimoji="1" lang="ja-JP" altLang="en-US" dirty="0"/>
          </a:p>
        </p:txBody>
      </p:sp>
      <p:sp>
        <p:nvSpPr>
          <p:cNvPr id="78" name="正方形/長方形 77"/>
          <p:cNvSpPr/>
          <p:nvPr/>
        </p:nvSpPr>
        <p:spPr>
          <a:xfrm rot="16200000">
            <a:off x="3908281" y="3308213"/>
            <a:ext cx="3312368" cy="1312487"/>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79" name="直線コネクタ 78"/>
          <p:cNvCxnSpPr>
            <a:stCxn id="78" idx="1"/>
          </p:cNvCxnSpPr>
          <p:nvPr/>
        </p:nvCxnSpPr>
        <p:spPr>
          <a:xfrm>
            <a:off x="5564466" y="5620641"/>
            <a:ext cx="0" cy="727724"/>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5564465" y="1628800"/>
            <a:ext cx="0" cy="711612"/>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flipV="1">
            <a:off x="7020251" y="4239932"/>
            <a:ext cx="0" cy="2141396"/>
          </a:xfrm>
          <a:prstGeom prst="line">
            <a:avLst/>
          </a:prstGeom>
        </p:spPr>
        <p:style>
          <a:lnRef idx="2">
            <a:schemeClr val="dk1"/>
          </a:lnRef>
          <a:fillRef idx="1">
            <a:schemeClr val="lt1"/>
          </a:fillRef>
          <a:effectRef idx="0">
            <a:schemeClr val="dk1"/>
          </a:effectRef>
          <a:fontRef idx="minor">
            <a:schemeClr val="dk1"/>
          </a:fontRef>
        </p:style>
      </p:cxnSp>
      <p:grpSp>
        <p:nvGrpSpPr>
          <p:cNvPr id="82" name="グループ化 81"/>
          <p:cNvGrpSpPr/>
          <p:nvPr/>
        </p:nvGrpSpPr>
        <p:grpSpPr>
          <a:xfrm rot="10800000">
            <a:off x="6730828" y="3787622"/>
            <a:ext cx="577476" cy="452309"/>
            <a:chOff x="7739309" y="4523822"/>
            <a:chExt cx="577476" cy="452309"/>
          </a:xfrm>
        </p:grpSpPr>
        <p:cxnSp>
          <p:nvCxnSpPr>
            <p:cNvPr id="83" name="直線コネクタ 82"/>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84" name="直線コネクタ 83"/>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85" name="直線コネクタ 84"/>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86" name="直線コネクタ 85"/>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87" name="直線コネクタ 86"/>
          <p:cNvCxnSpPr/>
          <p:nvPr/>
        </p:nvCxnSpPr>
        <p:spPr>
          <a:xfrm flipV="1">
            <a:off x="7020251" y="1628800"/>
            <a:ext cx="0" cy="2158823"/>
          </a:xfrm>
          <a:prstGeom prst="line">
            <a:avLst/>
          </a:prstGeom>
        </p:spPr>
        <p:style>
          <a:lnRef idx="2">
            <a:schemeClr val="dk1"/>
          </a:lnRef>
          <a:fillRef idx="1">
            <a:schemeClr val="lt1"/>
          </a:fillRef>
          <a:effectRef idx="0">
            <a:schemeClr val="dk1"/>
          </a:effectRef>
          <a:fontRef idx="minor">
            <a:schemeClr val="dk1"/>
          </a:fontRef>
        </p:style>
      </p:cxnSp>
      <p:sp>
        <p:nvSpPr>
          <p:cNvPr id="88" name="片側の 2 つの角を切り取った四角形 87"/>
          <p:cNvSpPr/>
          <p:nvPr/>
        </p:nvSpPr>
        <p:spPr>
          <a:xfrm rot="5400000">
            <a:off x="4159613" y="3753036"/>
            <a:ext cx="2016224" cy="504056"/>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89" name="直線コネクタ 88"/>
          <p:cNvCxnSpPr/>
          <p:nvPr/>
        </p:nvCxnSpPr>
        <p:spPr>
          <a:xfrm>
            <a:off x="4154736" y="6381328"/>
            <a:ext cx="2865515" cy="0"/>
          </a:xfrm>
          <a:prstGeom prst="line">
            <a:avLst/>
          </a:prstGeom>
        </p:spPr>
        <p:style>
          <a:lnRef idx="2">
            <a:schemeClr val="dk1"/>
          </a:lnRef>
          <a:fillRef idx="1">
            <a:schemeClr val="lt1"/>
          </a:fillRef>
          <a:effectRef idx="0">
            <a:schemeClr val="dk1"/>
          </a:effectRef>
          <a:fontRef idx="minor">
            <a:schemeClr val="dk1"/>
          </a:fontRef>
        </p:style>
      </p:cxnSp>
      <p:cxnSp>
        <p:nvCxnSpPr>
          <p:cNvPr id="90" name="直線コネクタ 89"/>
          <p:cNvCxnSpPr/>
          <p:nvPr/>
        </p:nvCxnSpPr>
        <p:spPr>
          <a:xfrm flipV="1">
            <a:off x="4154736" y="5227059"/>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rot="16200000" flipV="1">
            <a:off x="4535216" y="3624787"/>
            <a:ext cx="0" cy="760961"/>
          </a:xfrm>
          <a:prstGeom prst="line">
            <a:avLst/>
          </a:prstGeom>
        </p:spPr>
        <p:style>
          <a:lnRef idx="2">
            <a:schemeClr val="dk1"/>
          </a:lnRef>
          <a:fillRef idx="1">
            <a:schemeClr val="lt1"/>
          </a:fillRef>
          <a:effectRef idx="0">
            <a:schemeClr val="dk1"/>
          </a:effectRef>
          <a:fontRef idx="minor">
            <a:schemeClr val="dk1"/>
          </a:fontRef>
        </p:style>
      </p:cxnSp>
      <p:sp>
        <p:nvSpPr>
          <p:cNvPr id="92" name="テキスト ボックス 91"/>
          <p:cNvSpPr txBox="1"/>
          <p:nvPr/>
        </p:nvSpPr>
        <p:spPr>
          <a:xfrm>
            <a:off x="5620922" y="1836355"/>
            <a:ext cx="934871" cy="369332"/>
          </a:xfrm>
          <a:prstGeom prst="rect">
            <a:avLst/>
          </a:prstGeom>
          <a:noFill/>
        </p:spPr>
        <p:txBody>
          <a:bodyPr wrap="none" rtlCol="0">
            <a:spAutoFit/>
          </a:bodyPr>
          <a:lstStyle/>
          <a:p>
            <a:r>
              <a:rPr kumimoji="1" lang="ja-JP" altLang="en-US" dirty="0" smtClean="0">
                <a:solidFill>
                  <a:srgbClr val="FF0000"/>
                </a:solidFill>
              </a:rPr>
              <a:t>ドレイン</a:t>
            </a:r>
            <a:endParaRPr kumimoji="1" lang="ja-JP" altLang="en-US" dirty="0">
              <a:solidFill>
                <a:srgbClr val="FF0000"/>
              </a:solidFill>
            </a:endParaRPr>
          </a:p>
        </p:txBody>
      </p:sp>
      <p:sp>
        <p:nvSpPr>
          <p:cNvPr id="93" name="テキスト ボックス 92"/>
          <p:cNvSpPr txBox="1"/>
          <p:nvPr/>
        </p:nvSpPr>
        <p:spPr>
          <a:xfrm>
            <a:off x="5637422" y="5762076"/>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94" name="テキスト ボックス 93"/>
          <p:cNvSpPr txBox="1"/>
          <p:nvPr/>
        </p:nvSpPr>
        <p:spPr>
          <a:xfrm>
            <a:off x="4135462" y="3543745"/>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grpSp>
        <p:nvGrpSpPr>
          <p:cNvPr id="112" name="グループ化 111"/>
          <p:cNvGrpSpPr/>
          <p:nvPr/>
        </p:nvGrpSpPr>
        <p:grpSpPr>
          <a:xfrm rot="10800000">
            <a:off x="3851921" y="5085184"/>
            <a:ext cx="576107" cy="144016"/>
            <a:chOff x="5163711" y="5085184"/>
            <a:chExt cx="576107" cy="144016"/>
          </a:xfrm>
        </p:grpSpPr>
        <p:cxnSp>
          <p:nvCxnSpPr>
            <p:cNvPr id="95" name="直線コネクタ 94"/>
            <p:cNvCxnSpPr/>
            <p:nvPr/>
          </p:nvCxnSpPr>
          <p:spPr>
            <a:xfrm>
              <a:off x="5163711"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96" name="直線コネクタ 95"/>
            <p:cNvCxnSpPr/>
            <p:nvPr/>
          </p:nvCxnSpPr>
          <p:spPr>
            <a:xfrm>
              <a:off x="5276195" y="5085184"/>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97" name="直線コネクタ 96"/>
          <p:cNvCxnSpPr/>
          <p:nvPr/>
        </p:nvCxnSpPr>
        <p:spPr>
          <a:xfrm flipV="1">
            <a:off x="4145266" y="4014723"/>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98" name="直線コネクタ 97"/>
          <p:cNvCxnSpPr/>
          <p:nvPr/>
        </p:nvCxnSpPr>
        <p:spPr>
          <a:xfrm flipH="1">
            <a:off x="5564466" y="1628800"/>
            <a:ext cx="1449903" cy="0"/>
          </a:xfrm>
          <a:prstGeom prst="line">
            <a:avLst/>
          </a:prstGeom>
        </p:spPr>
        <p:style>
          <a:lnRef idx="2">
            <a:schemeClr val="dk1"/>
          </a:lnRef>
          <a:fillRef idx="1">
            <a:schemeClr val="lt1"/>
          </a:fillRef>
          <a:effectRef idx="0">
            <a:schemeClr val="dk1"/>
          </a:effectRef>
          <a:fontRef idx="minor">
            <a:schemeClr val="dk1"/>
          </a:fontRef>
        </p:style>
      </p:cxnSp>
      <p:sp>
        <p:nvSpPr>
          <p:cNvPr id="99" name="テキスト ボックス 98"/>
          <p:cNvSpPr txBox="1"/>
          <p:nvPr/>
        </p:nvSpPr>
        <p:spPr>
          <a:xfrm>
            <a:off x="4535216" y="3997419"/>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100" name="テキスト ボックス 99"/>
          <p:cNvSpPr txBox="1"/>
          <p:nvPr/>
        </p:nvSpPr>
        <p:spPr>
          <a:xfrm>
            <a:off x="5231099" y="5762076"/>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101" name="テキスト ボックス 100"/>
          <p:cNvSpPr txBox="1"/>
          <p:nvPr/>
        </p:nvSpPr>
        <p:spPr>
          <a:xfrm>
            <a:off x="5231099" y="1836355"/>
            <a:ext cx="327334" cy="369332"/>
          </a:xfrm>
          <a:prstGeom prst="rect">
            <a:avLst/>
          </a:prstGeom>
          <a:noFill/>
        </p:spPr>
        <p:txBody>
          <a:bodyPr wrap="none" rtlCol="0">
            <a:spAutoFit/>
          </a:bodyPr>
          <a:lstStyle/>
          <a:p>
            <a:r>
              <a:rPr lang="en-US" altLang="ja-JP" dirty="0">
                <a:solidFill>
                  <a:srgbClr val="FF0000"/>
                </a:solidFill>
              </a:rPr>
              <a:t>D</a:t>
            </a:r>
            <a:endParaRPr kumimoji="1" lang="ja-JP" altLang="en-US" dirty="0">
              <a:solidFill>
                <a:srgbClr val="FF0000"/>
              </a:solidFill>
            </a:endParaRPr>
          </a:p>
        </p:txBody>
      </p:sp>
      <p:sp>
        <p:nvSpPr>
          <p:cNvPr id="102" name="円/楕円 101"/>
          <p:cNvSpPr/>
          <p:nvPr/>
        </p:nvSpPr>
        <p:spPr>
          <a:xfrm>
            <a:off x="5508104" y="5227059"/>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sp>
        <p:nvSpPr>
          <p:cNvPr id="103" name="円/楕円 102"/>
          <p:cNvSpPr/>
          <p:nvPr/>
        </p:nvSpPr>
        <p:spPr>
          <a:xfrm>
            <a:off x="5724128"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sp>
        <p:nvSpPr>
          <p:cNvPr id="104" name="円/楕円 103"/>
          <p:cNvSpPr/>
          <p:nvPr/>
        </p:nvSpPr>
        <p:spPr>
          <a:xfrm>
            <a:off x="5940152"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sp>
        <p:nvSpPr>
          <p:cNvPr id="105" name="円/楕円 104"/>
          <p:cNvSpPr/>
          <p:nvPr/>
        </p:nvSpPr>
        <p:spPr>
          <a:xfrm>
            <a:off x="5270814"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cxnSp>
        <p:nvCxnSpPr>
          <p:cNvPr id="106" name="直線矢印コネクタ 105"/>
          <p:cNvCxnSpPr>
            <a:stCxn id="104" idx="0"/>
          </p:cNvCxnSpPr>
          <p:nvPr/>
        </p:nvCxnSpPr>
        <p:spPr>
          <a:xfrm flipV="1">
            <a:off x="6012160" y="2636912"/>
            <a:ext cx="25371"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103" idx="0"/>
          </p:cNvCxnSpPr>
          <p:nvPr/>
        </p:nvCxnSpPr>
        <p:spPr>
          <a:xfrm flipV="1">
            <a:off x="5796136"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5571942"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4992576" y="2523545"/>
            <a:ext cx="306494" cy="369332"/>
          </a:xfrm>
          <a:prstGeom prst="rect">
            <a:avLst/>
          </a:prstGeom>
          <a:noFill/>
        </p:spPr>
        <p:txBody>
          <a:bodyPr wrap="none" rtlCol="0">
            <a:spAutoFit/>
          </a:bodyPr>
          <a:lstStyle/>
          <a:p>
            <a:r>
              <a:rPr lang="en-US" altLang="ja-JP" dirty="0" smtClean="0"/>
              <a:t>p</a:t>
            </a:r>
            <a:endParaRPr kumimoji="1" lang="ja-JP" altLang="en-US" dirty="0"/>
          </a:p>
        </p:txBody>
      </p:sp>
      <p:sp>
        <p:nvSpPr>
          <p:cNvPr id="110" name="片側の 2 つの角を切り取った四角形 109"/>
          <p:cNvSpPr/>
          <p:nvPr/>
        </p:nvSpPr>
        <p:spPr>
          <a:xfrm rot="5400000">
            <a:off x="4195617" y="3827251"/>
            <a:ext cx="1800200" cy="360040"/>
          </a:xfrm>
          <a:prstGeom prst="snip2Same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1" name="テキスト ボックス 110"/>
          <p:cNvSpPr txBox="1"/>
          <p:nvPr/>
        </p:nvSpPr>
        <p:spPr>
          <a:xfrm>
            <a:off x="4913578" y="3779748"/>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113" name="テキスト ボックス 112"/>
          <p:cNvSpPr txBox="1"/>
          <p:nvPr/>
        </p:nvSpPr>
        <p:spPr>
          <a:xfrm>
            <a:off x="1539532" y="6399015"/>
            <a:ext cx="1507144" cy="461665"/>
          </a:xfrm>
          <a:prstGeom prst="rect">
            <a:avLst/>
          </a:prstGeom>
          <a:noFill/>
        </p:spPr>
        <p:txBody>
          <a:bodyPr wrap="none" rtlCol="0">
            <a:spAutoFit/>
          </a:bodyPr>
          <a:lstStyle/>
          <a:p>
            <a:r>
              <a:rPr lang="en-US" altLang="ja-JP" sz="2400" dirty="0" smtClean="0">
                <a:solidFill>
                  <a:srgbClr val="FF0000"/>
                </a:solidFill>
              </a:rPr>
              <a:t>N</a:t>
            </a:r>
            <a:r>
              <a:rPr lang="ja-JP" altLang="en-US" sz="2400" dirty="0" smtClean="0">
                <a:solidFill>
                  <a:srgbClr val="FF0000"/>
                </a:solidFill>
              </a:rPr>
              <a:t>チャネル</a:t>
            </a:r>
            <a:endParaRPr kumimoji="1" lang="ja-JP" altLang="en-US" sz="2400" dirty="0">
              <a:solidFill>
                <a:srgbClr val="FF0000"/>
              </a:solidFill>
            </a:endParaRPr>
          </a:p>
        </p:txBody>
      </p:sp>
      <p:sp>
        <p:nvSpPr>
          <p:cNvPr id="114" name="テキスト ボックス 113"/>
          <p:cNvSpPr txBox="1"/>
          <p:nvPr/>
        </p:nvSpPr>
        <p:spPr>
          <a:xfrm>
            <a:off x="5095717" y="6399015"/>
            <a:ext cx="1467068" cy="461665"/>
          </a:xfrm>
          <a:prstGeom prst="rect">
            <a:avLst/>
          </a:prstGeom>
          <a:noFill/>
        </p:spPr>
        <p:txBody>
          <a:bodyPr wrap="none" rtlCol="0">
            <a:spAutoFit/>
          </a:bodyPr>
          <a:lstStyle/>
          <a:p>
            <a:r>
              <a:rPr lang="en-US" altLang="ja-JP" sz="2400" dirty="0">
                <a:solidFill>
                  <a:srgbClr val="FF0000"/>
                </a:solidFill>
              </a:rPr>
              <a:t>P</a:t>
            </a:r>
            <a:r>
              <a:rPr lang="ja-JP" altLang="en-US" sz="2400" dirty="0" smtClean="0">
                <a:solidFill>
                  <a:srgbClr val="FF0000"/>
                </a:solidFill>
              </a:rPr>
              <a:t>チャネル</a:t>
            </a:r>
            <a:endParaRPr kumimoji="1" lang="ja-JP" altLang="en-US" sz="2400" dirty="0">
              <a:solidFill>
                <a:srgbClr val="FF0000"/>
              </a:solidFill>
            </a:endParaRPr>
          </a:p>
        </p:txBody>
      </p:sp>
      <p:cxnSp>
        <p:nvCxnSpPr>
          <p:cNvPr id="117" name="直線コネクタ 116"/>
          <p:cNvCxnSpPr/>
          <p:nvPr/>
        </p:nvCxnSpPr>
        <p:spPr>
          <a:xfrm flipV="1">
            <a:off x="8313904" y="2595830"/>
            <a:ext cx="0" cy="737422"/>
          </a:xfrm>
          <a:prstGeom prst="line">
            <a:avLst/>
          </a:prstGeom>
          <a:ln w="50800"/>
        </p:spPr>
        <p:style>
          <a:lnRef idx="2">
            <a:schemeClr val="dk1"/>
          </a:lnRef>
          <a:fillRef idx="1">
            <a:schemeClr val="lt1"/>
          </a:fillRef>
          <a:effectRef idx="0">
            <a:schemeClr val="dk1"/>
          </a:effectRef>
          <a:fontRef idx="minor">
            <a:schemeClr val="dk1"/>
          </a:fontRef>
        </p:style>
      </p:cxnSp>
      <p:cxnSp>
        <p:nvCxnSpPr>
          <p:cNvPr id="118" name="直線コネクタ 117"/>
          <p:cNvCxnSpPr/>
          <p:nvPr/>
        </p:nvCxnSpPr>
        <p:spPr>
          <a:xfrm flipH="1">
            <a:off x="8304760" y="316289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19" name="直線コネクタ 118"/>
          <p:cNvCxnSpPr/>
          <p:nvPr/>
        </p:nvCxnSpPr>
        <p:spPr>
          <a:xfrm flipH="1">
            <a:off x="8313905" y="2777788"/>
            <a:ext cx="216023" cy="0"/>
          </a:xfrm>
          <a:prstGeom prst="line">
            <a:avLst/>
          </a:prstGeom>
        </p:spPr>
        <p:style>
          <a:lnRef idx="2">
            <a:schemeClr val="dk1"/>
          </a:lnRef>
          <a:fillRef idx="1">
            <a:schemeClr val="lt1"/>
          </a:fillRef>
          <a:effectRef idx="0">
            <a:schemeClr val="dk1"/>
          </a:effectRef>
          <a:fontRef idx="minor">
            <a:schemeClr val="dk1"/>
          </a:fontRef>
        </p:style>
      </p:cxnSp>
      <p:cxnSp>
        <p:nvCxnSpPr>
          <p:cNvPr id="120" name="直線コネクタ 119"/>
          <p:cNvCxnSpPr/>
          <p:nvPr/>
        </p:nvCxnSpPr>
        <p:spPr>
          <a:xfrm flipV="1">
            <a:off x="8529928" y="3150142"/>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21" name="直線コネクタ 120"/>
          <p:cNvCxnSpPr/>
          <p:nvPr/>
        </p:nvCxnSpPr>
        <p:spPr>
          <a:xfrm flipV="1">
            <a:off x="8529928" y="2417748"/>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22" name="直線コネクタ 121"/>
          <p:cNvCxnSpPr/>
          <p:nvPr/>
        </p:nvCxnSpPr>
        <p:spPr>
          <a:xfrm flipH="1">
            <a:off x="7851778" y="3155934"/>
            <a:ext cx="462127" cy="0"/>
          </a:xfrm>
          <a:prstGeom prst="line">
            <a:avLst/>
          </a:prstGeom>
          <a:ln>
            <a:headEnd type="triangle" w="lg" len="lg"/>
          </a:ln>
        </p:spPr>
        <p:style>
          <a:lnRef idx="2">
            <a:schemeClr val="dk1"/>
          </a:lnRef>
          <a:fillRef idx="1">
            <a:schemeClr val="lt1"/>
          </a:fillRef>
          <a:effectRef idx="0">
            <a:schemeClr val="dk1"/>
          </a:effectRef>
          <a:fontRef idx="minor">
            <a:schemeClr val="dk1"/>
          </a:fontRef>
        </p:style>
      </p:cxnSp>
      <p:cxnSp>
        <p:nvCxnSpPr>
          <p:cNvPr id="123" name="直線コネクタ 122"/>
          <p:cNvCxnSpPr/>
          <p:nvPr/>
        </p:nvCxnSpPr>
        <p:spPr>
          <a:xfrm flipV="1">
            <a:off x="8388424" y="5438596"/>
            <a:ext cx="0" cy="737422"/>
          </a:xfrm>
          <a:prstGeom prst="line">
            <a:avLst/>
          </a:prstGeom>
          <a:ln w="50800"/>
        </p:spPr>
        <p:style>
          <a:lnRef idx="2">
            <a:schemeClr val="dk1"/>
          </a:lnRef>
          <a:fillRef idx="1">
            <a:schemeClr val="lt1"/>
          </a:fillRef>
          <a:effectRef idx="0">
            <a:schemeClr val="dk1"/>
          </a:effectRef>
          <a:fontRef idx="minor">
            <a:schemeClr val="dk1"/>
          </a:fontRef>
        </p:style>
      </p:cxnSp>
      <p:cxnSp>
        <p:nvCxnSpPr>
          <p:cNvPr id="124" name="直線コネクタ 123"/>
          <p:cNvCxnSpPr/>
          <p:nvPr/>
        </p:nvCxnSpPr>
        <p:spPr>
          <a:xfrm flipH="1">
            <a:off x="8379280" y="6005659"/>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25" name="直線コネクタ 124"/>
          <p:cNvCxnSpPr/>
          <p:nvPr/>
        </p:nvCxnSpPr>
        <p:spPr>
          <a:xfrm flipH="1">
            <a:off x="8388425" y="5620554"/>
            <a:ext cx="216023" cy="0"/>
          </a:xfrm>
          <a:prstGeom prst="line">
            <a:avLst/>
          </a:prstGeom>
        </p:spPr>
        <p:style>
          <a:lnRef idx="2">
            <a:schemeClr val="dk1"/>
          </a:lnRef>
          <a:fillRef idx="1">
            <a:schemeClr val="lt1"/>
          </a:fillRef>
          <a:effectRef idx="0">
            <a:schemeClr val="dk1"/>
          </a:effectRef>
          <a:fontRef idx="minor">
            <a:schemeClr val="dk1"/>
          </a:fontRef>
        </p:style>
      </p:cxnSp>
      <p:cxnSp>
        <p:nvCxnSpPr>
          <p:cNvPr id="126" name="直線コネクタ 125"/>
          <p:cNvCxnSpPr/>
          <p:nvPr/>
        </p:nvCxnSpPr>
        <p:spPr>
          <a:xfrm flipV="1">
            <a:off x="8604448" y="5992908"/>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27" name="直線コネクタ 126"/>
          <p:cNvCxnSpPr/>
          <p:nvPr/>
        </p:nvCxnSpPr>
        <p:spPr>
          <a:xfrm flipV="1">
            <a:off x="8604448" y="5260514"/>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28" name="直線コネクタ 127"/>
          <p:cNvCxnSpPr/>
          <p:nvPr/>
        </p:nvCxnSpPr>
        <p:spPr>
          <a:xfrm>
            <a:off x="8100392" y="5988367"/>
            <a:ext cx="278769" cy="0"/>
          </a:xfrm>
          <a:prstGeom prst="line">
            <a:avLst/>
          </a:prstGeom>
          <a:ln>
            <a:headEnd type="triangle" w="lg" len="lg"/>
          </a:ln>
        </p:spPr>
        <p:style>
          <a:lnRef idx="2">
            <a:schemeClr val="dk1"/>
          </a:lnRef>
          <a:fillRef idx="1">
            <a:schemeClr val="lt1"/>
          </a:fillRef>
          <a:effectRef idx="0">
            <a:schemeClr val="dk1"/>
          </a:effectRef>
          <a:fontRef idx="minor">
            <a:schemeClr val="dk1"/>
          </a:fontRef>
        </p:style>
      </p:cxnSp>
      <p:sp>
        <p:nvSpPr>
          <p:cNvPr id="129" name="テキスト ボックス 128"/>
          <p:cNvSpPr txBox="1"/>
          <p:nvPr/>
        </p:nvSpPr>
        <p:spPr>
          <a:xfrm>
            <a:off x="7668344" y="3429000"/>
            <a:ext cx="1507144" cy="461665"/>
          </a:xfrm>
          <a:prstGeom prst="rect">
            <a:avLst/>
          </a:prstGeom>
          <a:noFill/>
        </p:spPr>
        <p:txBody>
          <a:bodyPr wrap="none" rtlCol="0">
            <a:spAutoFit/>
          </a:bodyPr>
          <a:lstStyle/>
          <a:p>
            <a:r>
              <a:rPr lang="en-US" altLang="ja-JP" sz="2400" dirty="0" smtClean="0">
                <a:solidFill>
                  <a:srgbClr val="FF0000"/>
                </a:solidFill>
              </a:rPr>
              <a:t>N</a:t>
            </a:r>
            <a:r>
              <a:rPr lang="ja-JP" altLang="en-US" sz="2400" dirty="0" smtClean="0">
                <a:solidFill>
                  <a:srgbClr val="FF0000"/>
                </a:solidFill>
              </a:rPr>
              <a:t>チャネル</a:t>
            </a:r>
            <a:endParaRPr kumimoji="1" lang="ja-JP" altLang="en-US" sz="2400" dirty="0">
              <a:solidFill>
                <a:srgbClr val="FF0000"/>
              </a:solidFill>
            </a:endParaRPr>
          </a:p>
        </p:txBody>
      </p:sp>
      <p:sp>
        <p:nvSpPr>
          <p:cNvPr id="130" name="テキスト ボックス 129"/>
          <p:cNvSpPr txBox="1"/>
          <p:nvPr/>
        </p:nvSpPr>
        <p:spPr>
          <a:xfrm>
            <a:off x="7742864" y="6279703"/>
            <a:ext cx="1467068" cy="461665"/>
          </a:xfrm>
          <a:prstGeom prst="rect">
            <a:avLst/>
          </a:prstGeom>
          <a:noFill/>
        </p:spPr>
        <p:txBody>
          <a:bodyPr wrap="none" rtlCol="0">
            <a:spAutoFit/>
          </a:bodyPr>
          <a:lstStyle/>
          <a:p>
            <a:r>
              <a:rPr lang="en-US" altLang="ja-JP" sz="2400" dirty="0">
                <a:solidFill>
                  <a:srgbClr val="FF0000"/>
                </a:solidFill>
              </a:rPr>
              <a:t>P</a:t>
            </a:r>
            <a:r>
              <a:rPr lang="ja-JP" altLang="en-US" sz="2400" dirty="0" smtClean="0">
                <a:solidFill>
                  <a:srgbClr val="FF0000"/>
                </a:solidFill>
              </a:rPr>
              <a:t>チャネル</a:t>
            </a:r>
            <a:endParaRPr kumimoji="1" lang="ja-JP" altLang="en-US" sz="2400" dirty="0">
              <a:solidFill>
                <a:srgbClr val="FF0000"/>
              </a:solidFill>
            </a:endParaRPr>
          </a:p>
        </p:txBody>
      </p:sp>
      <p:cxnSp>
        <p:nvCxnSpPr>
          <p:cNvPr id="133" name="直線コネクタ 132"/>
          <p:cNvCxnSpPr/>
          <p:nvPr/>
        </p:nvCxnSpPr>
        <p:spPr>
          <a:xfrm flipH="1">
            <a:off x="7941338" y="5988367"/>
            <a:ext cx="216023" cy="0"/>
          </a:xfrm>
          <a:prstGeom prst="line">
            <a:avLst/>
          </a:prstGeom>
        </p:spPr>
        <p:style>
          <a:lnRef idx="2">
            <a:schemeClr val="dk1"/>
          </a:lnRef>
          <a:fillRef idx="1">
            <a:schemeClr val="lt1"/>
          </a:fillRef>
          <a:effectRef idx="0">
            <a:schemeClr val="dk1"/>
          </a:effectRef>
          <a:fontRef idx="minor">
            <a:schemeClr val="dk1"/>
          </a:fontRef>
        </p:style>
      </p:cxnSp>
      <p:cxnSp>
        <p:nvCxnSpPr>
          <p:cNvPr id="134" name="直線コネクタ 133"/>
          <p:cNvCxnSpPr/>
          <p:nvPr/>
        </p:nvCxnSpPr>
        <p:spPr>
          <a:xfrm flipV="1">
            <a:off x="8388424" y="4201990"/>
            <a:ext cx="0" cy="737422"/>
          </a:xfrm>
          <a:prstGeom prst="line">
            <a:avLst/>
          </a:prstGeom>
          <a:ln w="50800"/>
        </p:spPr>
        <p:style>
          <a:lnRef idx="2">
            <a:schemeClr val="dk1"/>
          </a:lnRef>
          <a:fillRef idx="1">
            <a:schemeClr val="lt1"/>
          </a:fillRef>
          <a:effectRef idx="0">
            <a:schemeClr val="dk1"/>
          </a:effectRef>
          <a:fontRef idx="minor">
            <a:schemeClr val="dk1"/>
          </a:fontRef>
        </p:style>
      </p:cxnSp>
      <p:cxnSp>
        <p:nvCxnSpPr>
          <p:cNvPr id="135" name="直線コネクタ 134"/>
          <p:cNvCxnSpPr/>
          <p:nvPr/>
        </p:nvCxnSpPr>
        <p:spPr>
          <a:xfrm flipH="1">
            <a:off x="8379280" y="476905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36" name="直線コネクタ 135"/>
          <p:cNvCxnSpPr/>
          <p:nvPr/>
        </p:nvCxnSpPr>
        <p:spPr>
          <a:xfrm flipH="1">
            <a:off x="8388425" y="4383948"/>
            <a:ext cx="216023" cy="0"/>
          </a:xfrm>
          <a:prstGeom prst="line">
            <a:avLst/>
          </a:prstGeom>
        </p:spPr>
        <p:style>
          <a:lnRef idx="2">
            <a:schemeClr val="dk1"/>
          </a:lnRef>
          <a:fillRef idx="1">
            <a:schemeClr val="lt1"/>
          </a:fillRef>
          <a:effectRef idx="0">
            <a:schemeClr val="dk1"/>
          </a:effectRef>
          <a:fontRef idx="minor">
            <a:schemeClr val="dk1"/>
          </a:fontRef>
        </p:style>
      </p:cxnSp>
      <p:cxnSp>
        <p:nvCxnSpPr>
          <p:cNvPr id="137" name="直線コネクタ 136"/>
          <p:cNvCxnSpPr/>
          <p:nvPr/>
        </p:nvCxnSpPr>
        <p:spPr>
          <a:xfrm flipV="1">
            <a:off x="8604448" y="4756302"/>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38" name="直線コネクタ 137"/>
          <p:cNvCxnSpPr/>
          <p:nvPr/>
        </p:nvCxnSpPr>
        <p:spPr>
          <a:xfrm flipV="1">
            <a:off x="8604448" y="4023908"/>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39" name="直線コネクタ 138"/>
          <p:cNvCxnSpPr/>
          <p:nvPr/>
        </p:nvCxnSpPr>
        <p:spPr>
          <a:xfrm>
            <a:off x="8100392" y="4580712"/>
            <a:ext cx="278769" cy="0"/>
          </a:xfrm>
          <a:prstGeom prst="line">
            <a:avLst/>
          </a:prstGeom>
          <a:ln>
            <a:headEnd type="triangle" w="lg" len="lg"/>
          </a:ln>
        </p:spPr>
        <p:style>
          <a:lnRef idx="2">
            <a:schemeClr val="dk1"/>
          </a:lnRef>
          <a:fillRef idx="1">
            <a:schemeClr val="lt1"/>
          </a:fillRef>
          <a:effectRef idx="0">
            <a:schemeClr val="dk1"/>
          </a:effectRef>
          <a:fontRef idx="minor">
            <a:schemeClr val="dk1"/>
          </a:fontRef>
        </p:style>
      </p:cxnSp>
      <p:cxnSp>
        <p:nvCxnSpPr>
          <p:cNvPr id="140" name="直線コネクタ 139"/>
          <p:cNvCxnSpPr/>
          <p:nvPr/>
        </p:nvCxnSpPr>
        <p:spPr>
          <a:xfrm flipH="1">
            <a:off x="7941338" y="4580712"/>
            <a:ext cx="216023" cy="0"/>
          </a:xfrm>
          <a:prstGeom prst="line">
            <a:avLst/>
          </a:prstGeom>
        </p:spPr>
        <p:style>
          <a:lnRef idx="2">
            <a:schemeClr val="dk1"/>
          </a:lnRef>
          <a:fillRef idx="1">
            <a:schemeClr val="lt1"/>
          </a:fillRef>
          <a:effectRef idx="0">
            <a:schemeClr val="dk1"/>
          </a:effectRef>
          <a:fontRef idx="minor">
            <a:schemeClr val="dk1"/>
          </a:fontRef>
        </p:style>
      </p:cxnSp>
      <p:cxnSp>
        <p:nvCxnSpPr>
          <p:cNvPr id="141" name="直線コネクタ 140"/>
          <p:cNvCxnSpPr/>
          <p:nvPr/>
        </p:nvCxnSpPr>
        <p:spPr>
          <a:xfrm flipV="1">
            <a:off x="8316416" y="1356728"/>
            <a:ext cx="0" cy="737422"/>
          </a:xfrm>
          <a:prstGeom prst="line">
            <a:avLst/>
          </a:prstGeom>
          <a:ln w="50800"/>
        </p:spPr>
        <p:style>
          <a:lnRef idx="2">
            <a:schemeClr val="dk1"/>
          </a:lnRef>
          <a:fillRef idx="1">
            <a:schemeClr val="lt1"/>
          </a:fillRef>
          <a:effectRef idx="0">
            <a:schemeClr val="dk1"/>
          </a:effectRef>
          <a:fontRef idx="minor">
            <a:schemeClr val="dk1"/>
          </a:fontRef>
        </p:style>
      </p:cxnSp>
      <p:cxnSp>
        <p:nvCxnSpPr>
          <p:cNvPr id="142" name="直線コネクタ 141"/>
          <p:cNvCxnSpPr/>
          <p:nvPr/>
        </p:nvCxnSpPr>
        <p:spPr>
          <a:xfrm flipH="1">
            <a:off x="8307272" y="1923791"/>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43" name="直線コネクタ 142"/>
          <p:cNvCxnSpPr/>
          <p:nvPr/>
        </p:nvCxnSpPr>
        <p:spPr>
          <a:xfrm flipH="1">
            <a:off x="8316417" y="1538686"/>
            <a:ext cx="216023" cy="0"/>
          </a:xfrm>
          <a:prstGeom prst="line">
            <a:avLst/>
          </a:prstGeom>
        </p:spPr>
        <p:style>
          <a:lnRef idx="2">
            <a:schemeClr val="dk1"/>
          </a:lnRef>
          <a:fillRef idx="1">
            <a:schemeClr val="lt1"/>
          </a:fillRef>
          <a:effectRef idx="0">
            <a:schemeClr val="dk1"/>
          </a:effectRef>
          <a:fontRef idx="minor">
            <a:schemeClr val="dk1"/>
          </a:fontRef>
        </p:style>
      </p:cxnSp>
      <p:cxnSp>
        <p:nvCxnSpPr>
          <p:cNvPr id="144" name="直線コネクタ 143"/>
          <p:cNvCxnSpPr/>
          <p:nvPr/>
        </p:nvCxnSpPr>
        <p:spPr>
          <a:xfrm flipV="1">
            <a:off x="8532440" y="1911040"/>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45" name="直線コネクタ 144"/>
          <p:cNvCxnSpPr/>
          <p:nvPr/>
        </p:nvCxnSpPr>
        <p:spPr>
          <a:xfrm flipV="1">
            <a:off x="8532440" y="1178646"/>
            <a:ext cx="0" cy="368711"/>
          </a:xfrm>
          <a:prstGeom prst="line">
            <a:avLst/>
          </a:prstGeom>
        </p:spPr>
        <p:style>
          <a:lnRef idx="2">
            <a:schemeClr val="dk1"/>
          </a:lnRef>
          <a:fillRef idx="1">
            <a:schemeClr val="lt1"/>
          </a:fillRef>
          <a:effectRef idx="0">
            <a:schemeClr val="dk1"/>
          </a:effectRef>
          <a:fontRef idx="minor">
            <a:schemeClr val="dk1"/>
          </a:fontRef>
        </p:style>
      </p:cxnSp>
      <p:cxnSp>
        <p:nvCxnSpPr>
          <p:cNvPr id="146" name="直線コネクタ 145"/>
          <p:cNvCxnSpPr/>
          <p:nvPr/>
        </p:nvCxnSpPr>
        <p:spPr>
          <a:xfrm flipH="1">
            <a:off x="7854290" y="1754907"/>
            <a:ext cx="462127" cy="0"/>
          </a:xfrm>
          <a:prstGeom prst="line">
            <a:avLst/>
          </a:prstGeom>
          <a:ln>
            <a:headEnd type="triangle" w="lg" len="lg"/>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48571479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電界効果トランジスタ（接合型）</a:t>
            </a:r>
            <a:endParaRPr kumimoji="1" lang="ja-JP" altLang="en-US" dirty="0"/>
          </a:p>
        </p:txBody>
      </p:sp>
      <p:sp>
        <p:nvSpPr>
          <p:cNvPr id="4" name="正方形/長方形 3"/>
          <p:cNvSpPr/>
          <p:nvPr/>
        </p:nvSpPr>
        <p:spPr>
          <a:xfrm rot="16200000">
            <a:off x="307880" y="3308213"/>
            <a:ext cx="3312368" cy="131248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 name="直線コネクタ 5"/>
          <p:cNvCxnSpPr>
            <a:stCxn id="4" idx="1"/>
          </p:cNvCxnSpPr>
          <p:nvPr/>
        </p:nvCxnSpPr>
        <p:spPr>
          <a:xfrm>
            <a:off x="1964065" y="5620641"/>
            <a:ext cx="0" cy="727724"/>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9" name="直線コネクタ 8"/>
          <p:cNvCxnSpPr/>
          <p:nvPr/>
        </p:nvCxnSpPr>
        <p:spPr>
          <a:xfrm>
            <a:off x="1964064" y="1628800"/>
            <a:ext cx="0" cy="711612"/>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flipV="1">
            <a:off x="3419850" y="4239932"/>
            <a:ext cx="0" cy="2141396"/>
          </a:xfrm>
          <a:prstGeom prst="line">
            <a:avLst/>
          </a:prstGeom>
        </p:spPr>
        <p:style>
          <a:lnRef idx="2">
            <a:schemeClr val="dk1"/>
          </a:lnRef>
          <a:fillRef idx="1">
            <a:schemeClr val="lt1"/>
          </a:fillRef>
          <a:effectRef idx="0">
            <a:schemeClr val="dk1"/>
          </a:effectRef>
          <a:fontRef idx="minor">
            <a:schemeClr val="dk1"/>
          </a:fontRef>
        </p:style>
      </p:cxnSp>
      <p:grpSp>
        <p:nvGrpSpPr>
          <p:cNvPr id="18" name="グループ化 17"/>
          <p:cNvGrpSpPr/>
          <p:nvPr/>
        </p:nvGrpSpPr>
        <p:grpSpPr>
          <a:xfrm>
            <a:off x="3130427" y="3787622"/>
            <a:ext cx="577476" cy="452309"/>
            <a:chOff x="7739309" y="4523822"/>
            <a:chExt cx="577476" cy="452309"/>
          </a:xfrm>
        </p:grpSpPr>
        <p:cxnSp>
          <p:nvCxnSpPr>
            <p:cNvPr id="14" name="直線コネクタ 13"/>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22" name="直線コネクタ 21"/>
          <p:cNvCxnSpPr/>
          <p:nvPr/>
        </p:nvCxnSpPr>
        <p:spPr>
          <a:xfrm flipV="1">
            <a:off x="3419850" y="1628800"/>
            <a:ext cx="0" cy="2158823"/>
          </a:xfrm>
          <a:prstGeom prst="line">
            <a:avLst/>
          </a:prstGeom>
        </p:spPr>
        <p:style>
          <a:lnRef idx="2">
            <a:schemeClr val="dk1"/>
          </a:lnRef>
          <a:fillRef idx="1">
            <a:schemeClr val="lt1"/>
          </a:fillRef>
          <a:effectRef idx="0">
            <a:schemeClr val="dk1"/>
          </a:effectRef>
          <a:fontRef idx="minor">
            <a:schemeClr val="dk1"/>
          </a:fontRef>
        </p:style>
      </p:cxnSp>
      <p:sp>
        <p:nvSpPr>
          <p:cNvPr id="27" name="片側の 2 つの角を切り取った四角形 26"/>
          <p:cNvSpPr/>
          <p:nvPr/>
        </p:nvSpPr>
        <p:spPr>
          <a:xfrm rot="5400000">
            <a:off x="559212" y="3753036"/>
            <a:ext cx="2016224" cy="504056"/>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8" name="直線コネクタ 27"/>
          <p:cNvCxnSpPr/>
          <p:nvPr/>
        </p:nvCxnSpPr>
        <p:spPr>
          <a:xfrm>
            <a:off x="410319" y="6381328"/>
            <a:ext cx="3009531" cy="0"/>
          </a:xfrm>
          <a:prstGeom prst="line">
            <a:avLst/>
          </a:prstGeom>
        </p:spPr>
        <p:style>
          <a:lnRef idx="2">
            <a:schemeClr val="dk1"/>
          </a:lnRef>
          <a:fillRef idx="1">
            <a:schemeClr val="lt1"/>
          </a:fillRef>
          <a:effectRef idx="0">
            <a:schemeClr val="dk1"/>
          </a:effectRef>
          <a:fontRef idx="minor">
            <a:schemeClr val="dk1"/>
          </a:fontRef>
        </p:style>
      </p:cxnSp>
      <p:cxnSp>
        <p:nvCxnSpPr>
          <p:cNvPr id="29" name="直線コネクタ 28"/>
          <p:cNvCxnSpPr/>
          <p:nvPr/>
        </p:nvCxnSpPr>
        <p:spPr>
          <a:xfrm flipV="1">
            <a:off x="410319" y="5227059"/>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30" name="直線コネクタ 29"/>
          <p:cNvCxnSpPr/>
          <p:nvPr/>
        </p:nvCxnSpPr>
        <p:spPr>
          <a:xfrm flipH="1">
            <a:off x="391045" y="4005268"/>
            <a:ext cx="924251" cy="0"/>
          </a:xfrm>
          <a:prstGeom prst="line">
            <a:avLst/>
          </a:prstGeom>
        </p:spPr>
        <p:style>
          <a:lnRef idx="2">
            <a:schemeClr val="dk1"/>
          </a:lnRef>
          <a:fillRef idx="1">
            <a:schemeClr val="lt1"/>
          </a:fillRef>
          <a:effectRef idx="0">
            <a:schemeClr val="dk1"/>
          </a:effectRef>
          <a:fontRef idx="minor">
            <a:schemeClr val="dk1"/>
          </a:fontRef>
        </p:style>
      </p:cxnSp>
      <p:sp>
        <p:nvSpPr>
          <p:cNvPr id="35" name="テキスト ボックス 34"/>
          <p:cNvSpPr txBox="1"/>
          <p:nvPr/>
        </p:nvSpPr>
        <p:spPr>
          <a:xfrm>
            <a:off x="2020521" y="1836355"/>
            <a:ext cx="934871" cy="369332"/>
          </a:xfrm>
          <a:prstGeom prst="rect">
            <a:avLst/>
          </a:prstGeom>
          <a:noFill/>
        </p:spPr>
        <p:txBody>
          <a:bodyPr wrap="none" rtlCol="0">
            <a:spAutoFit/>
          </a:bodyPr>
          <a:lstStyle/>
          <a:p>
            <a:r>
              <a:rPr lang="ja-JP" altLang="en-US" dirty="0">
                <a:solidFill>
                  <a:srgbClr val="FF0000"/>
                </a:solidFill>
              </a:rPr>
              <a:t>ドレイン</a:t>
            </a:r>
            <a:endParaRPr kumimoji="1" lang="ja-JP" altLang="en-US" dirty="0">
              <a:solidFill>
                <a:srgbClr val="FF0000"/>
              </a:solidFill>
            </a:endParaRPr>
          </a:p>
        </p:txBody>
      </p:sp>
      <p:sp>
        <p:nvSpPr>
          <p:cNvPr id="36" name="テキスト ボックス 35"/>
          <p:cNvSpPr txBox="1"/>
          <p:nvPr/>
        </p:nvSpPr>
        <p:spPr>
          <a:xfrm>
            <a:off x="2037021" y="5762076"/>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37" name="テキスト ボックス 36"/>
          <p:cNvSpPr txBox="1"/>
          <p:nvPr/>
        </p:nvSpPr>
        <p:spPr>
          <a:xfrm>
            <a:off x="535061" y="3543745"/>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cxnSp>
        <p:nvCxnSpPr>
          <p:cNvPr id="44" name="直線コネクタ 43"/>
          <p:cNvCxnSpPr/>
          <p:nvPr/>
        </p:nvCxnSpPr>
        <p:spPr>
          <a:xfrm>
            <a:off x="107504"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5" name="直線コネクタ 44"/>
          <p:cNvCxnSpPr/>
          <p:nvPr/>
        </p:nvCxnSpPr>
        <p:spPr>
          <a:xfrm>
            <a:off x="219988" y="5085184"/>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6" name="直線コネクタ 45"/>
          <p:cNvCxnSpPr/>
          <p:nvPr/>
        </p:nvCxnSpPr>
        <p:spPr>
          <a:xfrm flipV="1">
            <a:off x="400849" y="4014723"/>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p:nvPr/>
        </p:nvCxnSpPr>
        <p:spPr>
          <a:xfrm flipH="1">
            <a:off x="1964065" y="1628800"/>
            <a:ext cx="1449903" cy="0"/>
          </a:xfrm>
          <a:prstGeom prst="line">
            <a:avLst/>
          </a:prstGeom>
        </p:spPr>
        <p:style>
          <a:lnRef idx="2">
            <a:schemeClr val="dk1"/>
          </a:lnRef>
          <a:fillRef idx="1">
            <a:schemeClr val="lt1"/>
          </a:fillRef>
          <a:effectRef idx="0">
            <a:schemeClr val="dk1"/>
          </a:effectRef>
          <a:fontRef idx="minor">
            <a:schemeClr val="dk1"/>
          </a:fontRef>
        </p:style>
      </p:cxnSp>
      <p:sp>
        <p:nvSpPr>
          <p:cNvPr id="55" name="テキスト ボックス 54"/>
          <p:cNvSpPr txBox="1"/>
          <p:nvPr/>
        </p:nvSpPr>
        <p:spPr>
          <a:xfrm>
            <a:off x="934815" y="3997419"/>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56" name="テキスト ボックス 55"/>
          <p:cNvSpPr txBox="1"/>
          <p:nvPr/>
        </p:nvSpPr>
        <p:spPr>
          <a:xfrm>
            <a:off x="1630698" y="5762076"/>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57" name="テキスト ボックス 56"/>
          <p:cNvSpPr txBox="1"/>
          <p:nvPr/>
        </p:nvSpPr>
        <p:spPr>
          <a:xfrm>
            <a:off x="1630698" y="1836355"/>
            <a:ext cx="327334" cy="369332"/>
          </a:xfrm>
          <a:prstGeom prst="rect">
            <a:avLst/>
          </a:prstGeom>
          <a:noFill/>
        </p:spPr>
        <p:txBody>
          <a:bodyPr wrap="none" rtlCol="0">
            <a:spAutoFit/>
          </a:bodyPr>
          <a:lstStyle/>
          <a:p>
            <a:r>
              <a:rPr lang="en-US" altLang="ja-JP" dirty="0" smtClean="0">
                <a:solidFill>
                  <a:srgbClr val="FF0000"/>
                </a:solidFill>
              </a:rPr>
              <a:t>D</a:t>
            </a:r>
            <a:endParaRPr kumimoji="1" lang="ja-JP" altLang="en-US" dirty="0">
              <a:solidFill>
                <a:srgbClr val="FF0000"/>
              </a:solidFill>
            </a:endParaRPr>
          </a:p>
        </p:txBody>
      </p:sp>
      <p:sp>
        <p:nvSpPr>
          <p:cNvPr id="65" name="円/楕円 64"/>
          <p:cNvSpPr/>
          <p:nvPr/>
        </p:nvSpPr>
        <p:spPr>
          <a:xfrm>
            <a:off x="1907703" y="5227059"/>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sp>
        <p:nvSpPr>
          <p:cNvPr id="66" name="円/楕円 65"/>
          <p:cNvSpPr/>
          <p:nvPr/>
        </p:nvSpPr>
        <p:spPr>
          <a:xfrm>
            <a:off x="2123727"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sp>
        <p:nvSpPr>
          <p:cNvPr id="67" name="円/楕円 66"/>
          <p:cNvSpPr/>
          <p:nvPr/>
        </p:nvSpPr>
        <p:spPr>
          <a:xfrm>
            <a:off x="2339751"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sp>
        <p:nvSpPr>
          <p:cNvPr id="68" name="円/楕円 67"/>
          <p:cNvSpPr/>
          <p:nvPr/>
        </p:nvSpPr>
        <p:spPr>
          <a:xfrm>
            <a:off x="1670413"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kern="0" dirty="0" err="1">
                <a:latin typeface="+mj-ea"/>
                <a:ea typeface="+mj-ea"/>
              </a:rPr>
              <a:t>-</a:t>
            </a:r>
            <a:endParaRPr kumimoji="1" lang="ja-JP" altLang="en-US" sz="2000" kern="0" dirty="0">
              <a:latin typeface="+mj-ea"/>
              <a:ea typeface="+mj-ea"/>
            </a:endParaRPr>
          </a:p>
        </p:txBody>
      </p:sp>
      <p:cxnSp>
        <p:nvCxnSpPr>
          <p:cNvPr id="70" name="直線矢印コネクタ 69"/>
          <p:cNvCxnSpPr>
            <a:stCxn id="67" idx="0"/>
          </p:cNvCxnSpPr>
          <p:nvPr/>
        </p:nvCxnSpPr>
        <p:spPr>
          <a:xfrm flipV="1">
            <a:off x="2411759" y="2636912"/>
            <a:ext cx="25371"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6" idx="0"/>
          </p:cNvCxnSpPr>
          <p:nvPr/>
        </p:nvCxnSpPr>
        <p:spPr>
          <a:xfrm flipV="1">
            <a:off x="2195735"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1971541"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392175" y="2523545"/>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77" name="片側の 2 つの角を切り取った四角形 76"/>
          <p:cNvSpPr/>
          <p:nvPr/>
        </p:nvSpPr>
        <p:spPr>
          <a:xfrm rot="5400000">
            <a:off x="595216" y="3827251"/>
            <a:ext cx="1800200" cy="360040"/>
          </a:xfrm>
          <a:prstGeom prst="snip2Same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6" name="テキスト ボックス 75"/>
          <p:cNvSpPr txBox="1"/>
          <p:nvPr/>
        </p:nvSpPr>
        <p:spPr>
          <a:xfrm>
            <a:off x="1313177" y="3779748"/>
            <a:ext cx="306494" cy="369332"/>
          </a:xfrm>
          <a:prstGeom prst="rect">
            <a:avLst/>
          </a:prstGeom>
          <a:noFill/>
        </p:spPr>
        <p:txBody>
          <a:bodyPr wrap="none" rtlCol="0">
            <a:spAutoFit/>
          </a:bodyPr>
          <a:lstStyle/>
          <a:p>
            <a:r>
              <a:rPr lang="en-US" altLang="ja-JP" dirty="0"/>
              <a:t>p</a:t>
            </a:r>
            <a:endParaRPr kumimoji="1" lang="ja-JP" altLang="en-US" dirty="0"/>
          </a:p>
        </p:txBody>
      </p:sp>
      <p:sp>
        <p:nvSpPr>
          <p:cNvPr id="113" name="テキスト ボックス 112"/>
          <p:cNvSpPr txBox="1"/>
          <p:nvPr/>
        </p:nvSpPr>
        <p:spPr>
          <a:xfrm>
            <a:off x="1539532" y="6399015"/>
            <a:ext cx="1507144" cy="461665"/>
          </a:xfrm>
          <a:prstGeom prst="rect">
            <a:avLst/>
          </a:prstGeom>
          <a:noFill/>
        </p:spPr>
        <p:txBody>
          <a:bodyPr wrap="none" rtlCol="0">
            <a:spAutoFit/>
          </a:bodyPr>
          <a:lstStyle/>
          <a:p>
            <a:r>
              <a:rPr lang="en-US" altLang="ja-JP" sz="2400" dirty="0" smtClean="0">
                <a:solidFill>
                  <a:srgbClr val="FF0000"/>
                </a:solidFill>
              </a:rPr>
              <a:t>N</a:t>
            </a:r>
            <a:r>
              <a:rPr lang="ja-JP" altLang="en-US" sz="2400" dirty="0" smtClean="0">
                <a:solidFill>
                  <a:srgbClr val="FF0000"/>
                </a:solidFill>
              </a:rPr>
              <a:t>チャネル</a:t>
            </a:r>
            <a:endParaRPr kumimoji="1" lang="ja-JP" altLang="en-US" sz="2400" dirty="0">
              <a:solidFill>
                <a:srgbClr val="FF0000"/>
              </a:solidFill>
            </a:endParaRPr>
          </a:p>
        </p:txBody>
      </p:sp>
      <p:sp>
        <p:nvSpPr>
          <p:cNvPr id="115" name="テキスト ボックス 114"/>
          <p:cNvSpPr txBox="1"/>
          <p:nvPr/>
        </p:nvSpPr>
        <p:spPr>
          <a:xfrm>
            <a:off x="3851920" y="1639759"/>
            <a:ext cx="5112568" cy="1569660"/>
          </a:xfrm>
          <a:prstGeom prst="rect">
            <a:avLst/>
          </a:prstGeom>
          <a:noFill/>
        </p:spPr>
        <p:txBody>
          <a:bodyPr wrap="square" rtlCol="0">
            <a:spAutoFit/>
          </a:bodyPr>
          <a:lstStyle/>
          <a:p>
            <a:r>
              <a:rPr lang="en-US" altLang="ja-JP" sz="2400" dirty="0" smtClean="0">
                <a:solidFill>
                  <a:srgbClr val="FF0000"/>
                </a:solidFill>
              </a:rPr>
              <a:t>V</a:t>
            </a:r>
            <a:r>
              <a:rPr lang="en-US" altLang="ja-JP" dirty="0" smtClean="0">
                <a:solidFill>
                  <a:srgbClr val="FF0000"/>
                </a:solidFill>
              </a:rPr>
              <a:t>GS</a:t>
            </a:r>
            <a:r>
              <a:rPr lang="ja-JP" altLang="en-US" sz="2400" dirty="0" smtClean="0">
                <a:solidFill>
                  <a:srgbClr val="FF0000"/>
                </a:solidFill>
              </a:rPr>
              <a:t>（ゲートに加えた逆方向電圧）を</a:t>
            </a:r>
            <a:r>
              <a:rPr kumimoji="1" lang="ja-JP" altLang="en-US" sz="2400" dirty="0" smtClean="0">
                <a:solidFill>
                  <a:srgbClr val="FF0000"/>
                </a:solidFill>
              </a:rPr>
              <a:t>大きく</a:t>
            </a:r>
            <a:r>
              <a:rPr kumimoji="1" lang="ja-JP" altLang="en-US" sz="2400" dirty="0">
                <a:solidFill>
                  <a:srgbClr val="FF0000"/>
                </a:solidFill>
              </a:rPr>
              <a:t>する</a:t>
            </a:r>
            <a:r>
              <a:rPr kumimoji="1" lang="ja-JP" altLang="en-US" sz="2400" dirty="0" smtClean="0">
                <a:solidFill>
                  <a:srgbClr val="FF0000"/>
                </a:solidFill>
              </a:rPr>
              <a:t>と空乏層が広がる。これにより電流の通り道が狭まり、ドレイン電流</a:t>
            </a:r>
            <a:r>
              <a:rPr lang="en-US" altLang="ja-JP" sz="2400" dirty="0">
                <a:solidFill>
                  <a:srgbClr val="FF0000"/>
                </a:solidFill>
              </a:rPr>
              <a:t>I</a:t>
            </a:r>
            <a:r>
              <a:rPr lang="en-US" altLang="ja-JP" dirty="0">
                <a:solidFill>
                  <a:srgbClr val="FF0000"/>
                </a:solidFill>
              </a:rPr>
              <a:t>D</a:t>
            </a:r>
            <a:r>
              <a:rPr kumimoji="1" lang="ja-JP" altLang="en-US" sz="2400" dirty="0" smtClean="0">
                <a:solidFill>
                  <a:srgbClr val="FF0000"/>
                </a:solidFill>
              </a:rPr>
              <a:t>が減る。</a:t>
            </a:r>
            <a:endParaRPr kumimoji="1" lang="ja-JP" altLang="en-US" sz="2400" dirty="0">
              <a:solidFill>
                <a:srgbClr val="FF0000"/>
              </a:solidFill>
            </a:endParaRPr>
          </a:p>
        </p:txBody>
      </p:sp>
      <p:cxnSp>
        <p:nvCxnSpPr>
          <p:cNvPr id="116" name="直線コネクタ 115"/>
          <p:cNvCxnSpPr/>
          <p:nvPr/>
        </p:nvCxnSpPr>
        <p:spPr>
          <a:xfrm flipV="1">
            <a:off x="5803886" y="3623744"/>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118" name="直線コネクタ 117"/>
          <p:cNvCxnSpPr/>
          <p:nvPr/>
        </p:nvCxnSpPr>
        <p:spPr>
          <a:xfrm flipH="1">
            <a:off x="4003686" y="5765140"/>
            <a:ext cx="1800201" cy="0"/>
          </a:xfrm>
          <a:prstGeom prst="line">
            <a:avLst/>
          </a:prstGeom>
        </p:spPr>
        <p:style>
          <a:lnRef idx="2">
            <a:schemeClr val="dk1"/>
          </a:lnRef>
          <a:fillRef idx="1">
            <a:schemeClr val="lt1"/>
          </a:fillRef>
          <a:effectRef idx="0">
            <a:schemeClr val="dk1"/>
          </a:effectRef>
          <a:fontRef idx="minor">
            <a:schemeClr val="dk1"/>
          </a:fontRef>
        </p:style>
      </p:cxnSp>
      <p:sp>
        <p:nvSpPr>
          <p:cNvPr id="119" name="テキスト ボックス 118"/>
          <p:cNvSpPr txBox="1"/>
          <p:nvPr/>
        </p:nvSpPr>
        <p:spPr>
          <a:xfrm>
            <a:off x="3923928" y="5661248"/>
            <a:ext cx="583814" cy="461665"/>
          </a:xfrm>
          <a:prstGeom prst="rect">
            <a:avLst/>
          </a:prstGeom>
          <a:noFill/>
        </p:spPr>
        <p:txBody>
          <a:bodyPr wrap="non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sp>
        <p:nvSpPr>
          <p:cNvPr id="120" name="テキスト ボックス 119"/>
          <p:cNvSpPr txBox="1"/>
          <p:nvPr/>
        </p:nvSpPr>
        <p:spPr>
          <a:xfrm>
            <a:off x="5775678" y="3501008"/>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cxnSp>
        <p:nvCxnSpPr>
          <p:cNvPr id="122" name="直線矢印コネクタ 121"/>
          <p:cNvCxnSpPr/>
          <p:nvPr/>
        </p:nvCxnSpPr>
        <p:spPr>
          <a:xfrm flipV="1">
            <a:off x="934815" y="4098057"/>
            <a:ext cx="0" cy="2139255"/>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1" name="テキスト ボックス 120"/>
          <p:cNvSpPr txBox="1"/>
          <p:nvPr/>
        </p:nvSpPr>
        <p:spPr>
          <a:xfrm>
            <a:off x="642908" y="5311113"/>
            <a:ext cx="583814" cy="461665"/>
          </a:xfrm>
          <a:prstGeom prst="rect">
            <a:avLst/>
          </a:prstGeom>
          <a:solidFill>
            <a:schemeClr val="bg1"/>
          </a:solidFill>
        </p:spPr>
        <p:txBody>
          <a:bodyPr wrap="non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sp>
        <p:nvSpPr>
          <p:cNvPr id="19" name="円弧 18"/>
          <p:cNvSpPr/>
          <p:nvPr/>
        </p:nvSpPr>
        <p:spPr>
          <a:xfrm rot="5400000">
            <a:off x="1652328" y="1524138"/>
            <a:ext cx="5420453" cy="3037492"/>
          </a:xfrm>
          <a:prstGeom prst="arc">
            <a:avLst>
              <a:gd name="adj1" fmla="val 18176859"/>
              <a:gd name="adj2" fmla="val 692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3" name="直線コネクタ 122"/>
          <p:cNvCxnSpPr/>
          <p:nvPr/>
        </p:nvCxnSpPr>
        <p:spPr>
          <a:xfrm flipV="1">
            <a:off x="6505583" y="3623744"/>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124" name="直線コネクタ 123"/>
          <p:cNvCxnSpPr/>
          <p:nvPr/>
        </p:nvCxnSpPr>
        <p:spPr>
          <a:xfrm flipH="1" flipV="1">
            <a:off x="6505584" y="5766076"/>
            <a:ext cx="2500552" cy="6702"/>
          </a:xfrm>
          <a:prstGeom prst="line">
            <a:avLst/>
          </a:prstGeom>
        </p:spPr>
        <p:style>
          <a:lnRef idx="2">
            <a:schemeClr val="dk1"/>
          </a:lnRef>
          <a:fillRef idx="1">
            <a:schemeClr val="lt1"/>
          </a:fillRef>
          <a:effectRef idx="0">
            <a:schemeClr val="dk1"/>
          </a:effectRef>
          <a:fontRef idx="minor">
            <a:schemeClr val="dk1"/>
          </a:fontRef>
        </p:style>
      </p:cxnSp>
      <p:sp>
        <p:nvSpPr>
          <p:cNvPr id="125" name="テキスト ボックス 124"/>
          <p:cNvSpPr txBox="1"/>
          <p:nvPr/>
        </p:nvSpPr>
        <p:spPr>
          <a:xfrm>
            <a:off x="6156176" y="3490375"/>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cxnSp>
        <p:nvCxnSpPr>
          <p:cNvPr id="126" name="直線矢印コネクタ 125"/>
          <p:cNvCxnSpPr/>
          <p:nvPr/>
        </p:nvCxnSpPr>
        <p:spPr>
          <a:xfrm flipV="1">
            <a:off x="2979038" y="1836355"/>
            <a:ext cx="0" cy="4400958"/>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7" name="テキスト ボックス 126"/>
          <p:cNvSpPr txBox="1"/>
          <p:nvPr/>
        </p:nvSpPr>
        <p:spPr>
          <a:xfrm>
            <a:off x="2687131" y="5311113"/>
            <a:ext cx="580608" cy="461665"/>
          </a:xfrm>
          <a:prstGeom prst="rect">
            <a:avLst/>
          </a:prstGeom>
          <a:solidFill>
            <a:schemeClr val="bg1"/>
          </a:solidFill>
        </p:spPr>
        <p:txBody>
          <a:bodyPr wrap="none" rtlCol="0">
            <a:spAutoFit/>
          </a:bodyPr>
          <a:lstStyle/>
          <a:p>
            <a:r>
              <a:rPr lang="en-US" altLang="ja-JP" sz="2400" dirty="0" smtClean="0">
                <a:solidFill>
                  <a:srgbClr val="FF0000"/>
                </a:solidFill>
              </a:rPr>
              <a:t>V</a:t>
            </a:r>
            <a:r>
              <a:rPr lang="en-US" altLang="ja-JP" sz="1600" dirty="0">
                <a:solidFill>
                  <a:srgbClr val="FF0000"/>
                </a:solidFill>
              </a:rPr>
              <a:t>D</a:t>
            </a:r>
            <a:r>
              <a:rPr lang="en-US" altLang="ja-JP" sz="1600" dirty="0" smtClean="0">
                <a:solidFill>
                  <a:srgbClr val="FF0000"/>
                </a:solidFill>
              </a:rPr>
              <a:t>S</a:t>
            </a:r>
            <a:endParaRPr kumimoji="1" lang="ja-JP" altLang="en-US" sz="2400" dirty="0">
              <a:solidFill>
                <a:srgbClr val="FF0000"/>
              </a:solidFill>
            </a:endParaRPr>
          </a:p>
        </p:txBody>
      </p:sp>
      <p:sp>
        <p:nvSpPr>
          <p:cNvPr id="128" name="テキスト ボックス 127"/>
          <p:cNvSpPr txBox="1"/>
          <p:nvPr/>
        </p:nvSpPr>
        <p:spPr>
          <a:xfrm>
            <a:off x="8193665" y="5751668"/>
            <a:ext cx="580608" cy="461665"/>
          </a:xfrm>
          <a:prstGeom prst="rect">
            <a:avLst/>
          </a:prstGeom>
          <a:noFill/>
        </p:spPr>
        <p:txBody>
          <a:bodyPr wrap="none" rtlCol="0">
            <a:spAutoFit/>
          </a:bodyPr>
          <a:lstStyle/>
          <a:p>
            <a:r>
              <a:rPr lang="en-US" altLang="ja-JP" sz="2400" dirty="0" smtClean="0">
                <a:solidFill>
                  <a:srgbClr val="FF0000"/>
                </a:solidFill>
              </a:rPr>
              <a:t>V</a:t>
            </a:r>
            <a:r>
              <a:rPr lang="en-US" altLang="ja-JP" sz="1600" dirty="0" smtClean="0">
                <a:solidFill>
                  <a:srgbClr val="FF0000"/>
                </a:solidFill>
              </a:rPr>
              <a:t>DS</a:t>
            </a:r>
            <a:endParaRPr kumimoji="1" lang="ja-JP" altLang="en-US" sz="2400" dirty="0">
              <a:solidFill>
                <a:srgbClr val="FF0000"/>
              </a:solidFill>
            </a:endParaRPr>
          </a:p>
        </p:txBody>
      </p:sp>
      <p:sp>
        <p:nvSpPr>
          <p:cNvPr id="129" name="テキスト ボックス 128"/>
          <p:cNvSpPr txBox="1"/>
          <p:nvPr/>
        </p:nvSpPr>
        <p:spPr>
          <a:xfrm>
            <a:off x="5599994" y="5669743"/>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sp>
        <p:nvSpPr>
          <p:cNvPr id="130" name="テキスト ボックス 129"/>
          <p:cNvSpPr txBox="1"/>
          <p:nvPr/>
        </p:nvSpPr>
        <p:spPr>
          <a:xfrm>
            <a:off x="6392082" y="5694586"/>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cxnSp>
        <p:nvCxnSpPr>
          <p:cNvPr id="134" name="直線コネクタ 133"/>
          <p:cNvCxnSpPr/>
          <p:nvPr/>
        </p:nvCxnSpPr>
        <p:spPr>
          <a:xfrm flipV="1">
            <a:off x="6732240" y="5558019"/>
            <a:ext cx="2160240" cy="692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円弧 157"/>
          <p:cNvSpPr/>
          <p:nvPr/>
        </p:nvSpPr>
        <p:spPr>
          <a:xfrm rot="16200000">
            <a:off x="6330531" y="5260238"/>
            <a:ext cx="1224136" cy="874028"/>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0" name="直線コネクタ 159"/>
          <p:cNvCxnSpPr/>
          <p:nvPr/>
        </p:nvCxnSpPr>
        <p:spPr>
          <a:xfrm flipV="1">
            <a:off x="7042186" y="4572239"/>
            <a:ext cx="1883210" cy="116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V="1">
            <a:off x="7133765" y="3876967"/>
            <a:ext cx="1689719" cy="1536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5" name="円弧 164"/>
          <p:cNvSpPr/>
          <p:nvPr/>
        </p:nvSpPr>
        <p:spPr>
          <a:xfrm rot="16200000">
            <a:off x="5954147" y="5239687"/>
            <a:ext cx="2193627" cy="1090755"/>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6" name="円弧 165"/>
          <p:cNvSpPr/>
          <p:nvPr/>
        </p:nvSpPr>
        <p:spPr>
          <a:xfrm rot="16200000">
            <a:off x="5249009" y="5293407"/>
            <a:ext cx="3763425" cy="125027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0" name="直線コネクタ 169"/>
          <p:cNvCxnSpPr/>
          <p:nvPr/>
        </p:nvCxnSpPr>
        <p:spPr>
          <a:xfrm flipV="1">
            <a:off x="6901146" y="5316873"/>
            <a:ext cx="1991334" cy="702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1" name="円弧 170"/>
          <p:cNvSpPr/>
          <p:nvPr/>
        </p:nvSpPr>
        <p:spPr>
          <a:xfrm rot="16200000">
            <a:off x="6533265" y="5359470"/>
            <a:ext cx="735764" cy="791124"/>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2" name="円弧 171"/>
          <p:cNvSpPr/>
          <p:nvPr/>
        </p:nvSpPr>
        <p:spPr>
          <a:xfrm rot="16200000">
            <a:off x="6588970" y="5543824"/>
            <a:ext cx="322291" cy="489063"/>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3" name="直線コネクタ 172"/>
          <p:cNvCxnSpPr/>
          <p:nvPr/>
        </p:nvCxnSpPr>
        <p:spPr>
          <a:xfrm flipV="1">
            <a:off x="6942599" y="5013176"/>
            <a:ext cx="1976115" cy="69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テキスト ボックス 173"/>
          <p:cNvSpPr txBox="1"/>
          <p:nvPr/>
        </p:nvSpPr>
        <p:spPr>
          <a:xfrm>
            <a:off x="8238788" y="3645024"/>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=0V</a:t>
            </a:r>
            <a:endParaRPr lang="ja-JP" altLang="ja-JP" sz="1200" dirty="0"/>
          </a:p>
        </p:txBody>
      </p:sp>
      <p:sp>
        <p:nvSpPr>
          <p:cNvPr id="175" name="テキスト ボックス 174"/>
          <p:cNvSpPr txBox="1"/>
          <p:nvPr/>
        </p:nvSpPr>
        <p:spPr>
          <a:xfrm>
            <a:off x="8238788" y="4353246"/>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=-0.5V</a:t>
            </a:r>
            <a:endParaRPr lang="ja-JP" altLang="ja-JP" sz="1200" dirty="0"/>
          </a:p>
        </p:txBody>
      </p:sp>
      <p:sp>
        <p:nvSpPr>
          <p:cNvPr id="176" name="テキスト ボックス 175"/>
          <p:cNvSpPr txBox="1"/>
          <p:nvPr/>
        </p:nvSpPr>
        <p:spPr>
          <a:xfrm>
            <a:off x="8238788" y="4805917"/>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=-1V</a:t>
            </a:r>
            <a:endParaRPr lang="ja-JP" altLang="ja-JP" sz="1200" dirty="0"/>
          </a:p>
        </p:txBody>
      </p:sp>
      <p:sp>
        <p:nvSpPr>
          <p:cNvPr id="177" name="テキスト ボックス 176"/>
          <p:cNvSpPr txBox="1"/>
          <p:nvPr/>
        </p:nvSpPr>
        <p:spPr>
          <a:xfrm>
            <a:off x="8238788" y="5110151"/>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=-1.5V</a:t>
            </a:r>
            <a:endParaRPr lang="ja-JP" altLang="ja-JP" sz="1200" dirty="0"/>
          </a:p>
        </p:txBody>
      </p:sp>
      <p:sp>
        <p:nvSpPr>
          <p:cNvPr id="178" name="テキスト ボックス 177"/>
          <p:cNvSpPr txBox="1"/>
          <p:nvPr/>
        </p:nvSpPr>
        <p:spPr>
          <a:xfrm>
            <a:off x="8238788" y="535318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a:t>
            </a:r>
            <a:r>
              <a:rPr lang="en-US" altLang="ja-JP" sz="1200" dirty="0"/>
              <a:t>2</a:t>
            </a:r>
            <a:r>
              <a:rPr lang="en-US" altLang="ja-JP" sz="1200" dirty="0" smtClean="0"/>
              <a:t>V</a:t>
            </a:r>
            <a:endParaRPr lang="ja-JP" altLang="ja-JP" sz="1200" dirty="0"/>
          </a:p>
        </p:txBody>
      </p:sp>
      <p:cxnSp>
        <p:nvCxnSpPr>
          <p:cNvPr id="179" name="直線コネクタ 178"/>
          <p:cNvCxnSpPr>
            <a:stCxn id="172" idx="0"/>
          </p:cNvCxnSpPr>
          <p:nvPr/>
        </p:nvCxnSpPr>
        <p:spPr>
          <a:xfrm flipV="1">
            <a:off x="6506318" y="5751669"/>
            <a:ext cx="2412396" cy="24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テキスト ボックス 179"/>
          <p:cNvSpPr txBox="1"/>
          <p:nvPr/>
        </p:nvSpPr>
        <p:spPr>
          <a:xfrm>
            <a:off x="8238788" y="554194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=-2.5V</a:t>
            </a:r>
            <a:endParaRPr lang="ja-JP" altLang="ja-JP" sz="1200" dirty="0"/>
          </a:p>
        </p:txBody>
      </p:sp>
      <p:sp>
        <p:nvSpPr>
          <p:cNvPr id="181" name="テキスト ボックス 180"/>
          <p:cNvSpPr txBox="1"/>
          <p:nvPr/>
        </p:nvSpPr>
        <p:spPr>
          <a:xfrm>
            <a:off x="2455560" y="1157120"/>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182" name="Line 6"/>
          <p:cNvSpPr>
            <a:spLocks noChangeShapeType="1"/>
          </p:cNvSpPr>
          <p:nvPr/>
        </p:nvSpPr>
        <p:spPr bwMode="auto">
          <a:xfrm rot="10800000">
            <a:off x="2201299" y="1556792"/>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676766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電界効果トランジスタ（接合型）</a:t>
            </a:r>
            <a:endParaRPr kumimoji="1" lang="ja-JP" altLang="en-US" dirty="0"/>
          </a:p>
        </p:txBody>
      </p:sp>
      <p:sp>
        <p:nvSpPr>
          <p:cNvPr id="113" name="テキスト ボックス 112"/>
          <p:cNvSpPr txBox="1"/>
          <p:nvPr/>
        </p:nvSpPr>
        <p:spPr>
          <a:xfrm>
            <a:off x="1539532" y="6399015"/>
            <a:ext cx="1467068" cy="461665"/>
          </a:xfrm>
          <a:prstGeom prst="rect">
            <a:avLst/>
          </a:prstGeom>
          <a:noFill/>
        </p:spPr>
        <p:txBody>
          <a:bodyPr wrap="none" rtlCol="0">
            <a:spAutoFit/>
          </a:bodyPr>
          <a:lstStyle/>
          <a:p>
            <a:r>
              <a:rPr lang="en-US" altLang="ja-JP" sz="2400" dirty="0">
                <a:solidFill>
                  <a:srgbClr val="FF0000"/>
                </a:solidFill>
              </a:rPr>
              <a:t>P</a:t>
            </a:r>
            <a:r>
              <a:rPr lang="ja-JP" altLang="en-US" sz="2400" dirty="0" smtClean="0">
                <a:solidFill>
                  <a:srgbClr val="FF0000"/>
                </a:solidFill>
              </a:rPr>
              <a:t>チャネル</a:t>
            </a:r>
            <a:endParaRPr kumimoji="1" lang="ja-JP" altLang="en-US" sz="2400" dirty="0">
              <a:solidFill>
                <a:srgbClr val="FF0000"/>
              </a:solidFill>
            </a:endParaRPr>
          </a:p>
        </p:txBody>
      </p:sp>
      <p:sp>
        <p:nvSpPr>
          <p:cNvPr id="115" name="テキスト ボックス 114"/>
          <p:cNvSpPr txBox="1"/>
          <p:nvPr/>
        </p:nvSpPr>
        <p:spPr>
          <a:xfrm>
            <a:off x="3851920" y="1639759"/>
            <a:ext cx="5112568" cy="1569660"/>
          </a:xfrm>
          <a:prstGeom prst="rect">
            <a:avLst/>
          </a:prstGeom>
          <a:noFill/>
        </p:spPr>
        <p:txBody>
          <a:bodyPr wrap="square" rtlCol="0">
            <a:spAutoFit/>
          </a:bodyPr>
          <a:lstStyle/>
          <a:p>
            <a:r>
              <a:rPr lang="en-US" altLang="ja-JP" sz="2400" dirty="0" smtClean="0">
                <a:solidFill>
                  <a:srgbClr val="FF0000"/>
                </a:solidFill>
              </a:rPr>
              <a:t>V</a:t>
            </a:r>
            <a:r>
              <a:rPr lang="en-US" altLang="ja-JP" dirty="0" smtClean="0">
                <a:solidFill>
                  <a:srgbClr val="FF0000"/>
                </a:solidFill>
              </a:rPr>
              <a:t>GS</a:t>
            </a:r>
            <a:r>
              <a:rPr lang="ja-JP" altLang="en-US" sz="2400" dirty="0" smtClean="0">
                <a:solidFill>
                  <a:srgbClr val="FF0000"/>
                </a:solidFill>
              </a:rPr>
              <a:t>（ゲートに加えた逆方向電圧）を</a:t>
            </a:r>
            <a:r>
              <a:rPr kumimoji="1" lang="ja-JP" altLang="en-US" sz="2400" dirty="0" smtClean="0">
                <a:solidFill>
                  <a:srgbClr val="FF0000"/>
                </a:solidFill>
              </a:rPr>
              <a:t>大きく</a:t>
            </a:r>
            <a:r>
              <a:rPr kumimoji="1" lang="ja-JP" altLang="en-US" sz="2400" dirty="0">
                <a:solidFill>
                  <a:srgbClr val="FF0000"/>
                </a:solidFill>
              </a:rPr>
              <a:t>する</a:t>
            </a:r>
            <a:r>
              <a:rPr kumimoji="1" lang="ja-JP" altLang="en-US" sz="2400" dirty="0" smtClean="0">
                <a:solidFill>
                  <a:srgbClr val="FF0000"/>
                </a:solidFill>
              </a:rPr>
              <a:t>と空乏層が広がる。これにより電流の通り道が狭まり、ドレイン電流</a:t>
            </a:r>
            <a:r>
              <a:rPr lang="en-US" altLang="ja-JP" sz="2400" dirty="0">
                <a:solidFill>
                  <a:srgbClr val="FF0000"/>
                </a:solidFill>
              </a:rPr>
              <a:t>I</a:t>
            </a:r>
            <a:r>
              <a:rPr lang="en-US" altLang="ja-JP" dirty="0">
                <a:solidFill>
                  <a:srgbClr val="FF0000"/>
                </a:solidFill>
              </a:rPr>
              <a:t>D</a:t>
            </a:r>
            <a:r>
              <a:rPr kumimoji="1" lang="ja-JP" altLang="en-US" sz="2400" dirty="0" smtClean="0">
                <a:solidFill>
                  <a:srgbClr val="FF0000"/>
                </a:solidFill>
              </a:rPr>
              <a:t>が減る。</a:t>
            </a:r>
            <a:endParaRPr kumimoji="1" lang="ja-JP" altLang="en-US" sz="2400" dirty="0">
              <a:solidFill>
                <a:srgbClr val="FF0000"/>
              </a:solidFill>
            </a:endParaRPr>
          </a:p>
        </p:txBody>
      </p:sp>
      <p:cxnSp>
        <p:nvCxnSpPr>
          <p:cNvPr id="116" name="直線コネクタ 115"/>
          <p:cNvCxnSpPr/>
          <p:nvPr/>
        </p:nvCxnSpPr>
        <p:spPr>
          <a:xfrm flipV="1">
            <a:off x="4356591" y="3646959"/>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118" name="直線コネクタ 117"/>
          <p:cNvCxnSpPr/>
          <p:nvPr/>
        </p:nvCxnSpPr>
        <p:spPr>
          <a:xfrm flipH="1">
            <a:off x="4355976" y="5765140"/>
            <a:ext cx="1800201" cy="0"/>
          </a:xfrm>
          <a:prstGeom prst="line">
            <a:avLst/>
          </a:prstGeom>
        </p:spPr>
        <p:style>
          <a:lnRef idx="2">
            <a:schemeClr val="dk1"/>
          </a:lnRef>
          <a:fillRef idx="1">
            <a:schemeClr val="lt1"/>
          </a:fillRef>
          <a:effectRef idx="0">
            <a:schemeClr val="dk1"/>
          </a:effectRef>
          <a:fontRef idx="minor">
            <a:schemeClr val="dk1"/>
          </a:fontRef>
        </p:style>
      </p:cxnSp>
      <p:sp>
        <p:nvSpPr>
          <p:cNvPr id="119" name="テキスト ボックス 118"/>
          <p:cNvSpPr txBox="1"/>
          <p:nvPr/>
        </p:nvSpPr>
        <p:spPr>
          <a:xfrm>
            <a:off x="5720048" y="5775647"/>
            <a:ext cx="583814" cy="461665"/>
          </a:xfrm>
          <a:prstGeom prst="rect">
            <a:avLst/>
          </a:prstGeom>
          <a:noFill/>
        </p:spPr>
        <p:txBody>
          <a:bodyPr wrap="non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cxnSp>
        <p:nvCxnSpPr>
          <p:cNvPr id="122" name="直線矢印コネクタ 121"/>
          <p:cNvCxnSpPr/>
          <p:nvPr/>
        </p:nvCxnSpPr>
        <p:spPr>
          <a:xfrm flipV="1">
            <a:off x="934815" y="4098057"/>
            <a:ext cx="0" cy="2139255"/>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1" name="テキスト ボックス 120"/>
          <p:cNvSpPr txBox="1"/>
          <p:nvPr/>
        </p:nvSpPr>
        <p:spPr>
          <a:xfrm>
            <a:off x="642908" y="5311113"/>
            <a:ext cx="583814" cy="461665"/>
          </a:xfrm>
          <a:prstGeom prst="rect">
            <a:avLst/>
          </a:prstGeom>
          <a:solidFill>
            <a:schemeClr val="bg1"/>
          </a:solidFill>
        </p:spPr>
        <p:txBody>
          <a:bodyPr wrap="non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sp>
        <p:nvSpPr>
          <p:cNvPr id="19" name="円弧 18"/>
          <p:cNvSpPr/>
          <p:nvPr/>
        </p:nvSpPr>
        <p:spPr>
          <a:xfrm rot="16200000" flipH="1">
            <a:off x="3092488" y="1524137"/>
            <a:ext cx="5420453" cy="3037492"/>
          </a:xfrm>
          <a:prstGeom prst="arc">
            <a:avLst>
              <a:gd name="adj1" fmla="val 18176859"/>
              <a:gd name="adj2" fmla="val 692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テキスト ボックス 124"/>
          <p:cNvSpPr txBox="1"/>
          <p:nvPr/>
        </p:nvSpPr>
        <p:spPr>
          <a:xfrm>
            <a:off x="4031642" y="3490375"/>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cxnSp>
        <p:nvCxnSpPr>
          <p:cNvPr id="126" name="直線矢印コネクタ 125"/>
          <p:cNvCxnSpPr/>
          <p:nvPr/>
        </p:nvCxnSpPr>
        <p:spPr>
          <a:xfrm flipV="1">
            <a:off x="2979038" y="1836355"/>
            <a:ext cx="0" cy="4400958"/>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7" name="テキスト ボックス 126"/>
          <p:cNvSpPr txBox="1"/>
          <p:nvPr/>
        </p:nvSpPr>
        <p:spPr>
          <a:xfrm>
            <a:off x="2687131" y="5311113"/>
            <a:ext cx="580608" cy="461665"/>
          </a:xfrm>
          <a:prstGeom prst="rect">
            <a:avLst/>
          </a:prstGeom>
          <a:solidFill>
            <a:schemeClr val="bg1"/>
          </a:solidFill>
        </p:spPr>
        <p:txBody>
          <a:bodyPr wrap="none" rtlCol="0">
            <a:spAutoFit/>
          </a:bodyPr>
          <a:lstStyle/>
          <a:p>
            <a:r>
              <a:rPr lang="en-US" altLang="ja-JP" sz="2400" dirty="0" smtClean="0">
                <a:solidFill>
                  <a:srgbClr val="FF0000"/>
                </a:solidFill>
              </a:rPr>
              <a:t>V</a:t>
            </a:r>
            <a:r>
              <a:rPr lang="en-US" altLang="ja-JP" sz="1600" dirty="0">
                <a:solidFill>
                  <a:srgbClr val="FF0000"/>
                </a:solidFill>
              </a:rPr>
              <a:t>D</a:t>
            </a:r>
            <a:r>
              <a:rPr lang="en-US" altLang="ja-JP" sz="1600" dirty="0" smtClean="0">
                <a:solidFill>
                  <a:srgbClr val="FF0000"/>
                </a:solidFill>
              </a:rPr>
              <a:t>S</a:t>
            </a:r>
            <a:endParaRPr kumimoji="1" lang="ja-JP" altLang="en-US" sz="2400" dirty="0">
              <a:solidFill>
                <a:srgbClr val="FF0000"/>
              </a:solidFill>
            </a:endParaRPr>
          </a:p>
        </p:txBody>
      </p:sp>
      <p:sp>
        <p:nvSpPr>
          <p:cNvPr id="129" name="テキスト ボックス 128"/>
          <p:cNvSpPr txBox="1"/>
          <p:nvPr/>
        </p:nvSpPr>
        <p:spPr>
          <a:xfrm>
            <a:off x="4249811" y="5751667"/>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grpSp>
        <p:nvGrpSpPr>
          <p:cNvPr id="4" name="グループ化 3"/>
          <p:cNvGrpSpPr/>
          <p:nvPr/>
        </p:nvGrpSpPr>
        <p:grpSpPr>
          <a:xfrm flipH="1">
            <a:off x="6300192" y="3501008"/>
            <a:ext cx="2908528" cy="4299250"/>
            <a:chOff x="6127968" y="3501008"/>
            <a:chExt cx="2908528" cy="4299250"/>
          </a:xfrm>
        </p:grpSpPr>
        <p:sp>
          <p:nvSpPr>
            <p:cNvPr id="120" name="テキスト ボックス 119"/>
            <p:cNvSpPr txBox="1"/>
            <p:nvPr/>
          </p:nvSpPr>
          <p:spPr>
            <a:xfrm>
              <a:off x="6127968" y="3501008"/>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cxnSp>
          <p:nvCxnSpPr>
            <p:cNvPr id="123" name="直線コネクタ 122"/>
            <p:cNvCxnSpPr/>
            <p:nvPr/>
          </p:nvCxnSpPr>
          <p:spPr>
            <a:xfrm flipV="1">
              <a:off x="6505583" y="3623744"/>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124" name="直線コネクタ 123"/>
            <p:cNvCxnSpPr/>
            <p:nvPr/>
          </p:nvCxnSpPr>
          <p:spPr>
            <a:xfrm flipH="1" flipV="1">
              <a:off x="6505584" y="5766076"/>
              <a:ext cx="2500552" cy="6702"/>
            </a:xfrm>
            <a:prstGeom prst="line">
              <a:avLst/>
            </a:prstGeom>
          </p:spPr>
          <p:style>
            <a:lnRef idx="2">
              <a:schemeClr val="dk1"/>
            </a:lnRef>
            <a:fillRef idx="1">
              <a:schemeClr val="lt1"/>
            </a:fillRef>
            <a:effectRef idx="0">
              <a:schemeClr val="dk1"/>
            </a:effectRef>
            <a:fontRef idx="minor">
              <a:schemeClr val="dk1"/>
            </a:fontRef>
          </p:style>
        </p:cxnSp>
        <p:sp>
          <p:nvSpPr>
            <p:cNvPr id="128" name="テキスト ボックス 127"/>
            <p:cNvSpPr txBox="1"/>
            <p:nvPr/>
          </p:nvSpPr>
          <p:spPr>
            <a:xfrm>
              <a:off x="8193665" y="5751668"/>
              <a:ext cx="580608" cy="461665"/>
            </a:xfrm>
            <a:prstGeom prst="rect">
              <a:avLst/>
            </a:prstGeom>
            <a:noFill/>
          </p:spPr>
          <p:txBody>
            <a:bodyPr wrap="none" rtlCol="0">
              <a:spAutoFit/>
            </a:bodyPr>
            <a:lstStyle/>
            <a:p>
              <a:r>
                <a:rPr lang="en-US" altLang="ja-JP" sz="2400" dirty="0" smtClean="0">
                  <a:solidFill>
                    <a:srgbClr val="FF0000"/>
                  </a:solidFill>
                </a:rPr>
                <a:t>V</a:t>
              </a:r>
              <a:r>
                <a:rPr lang="en-US" altLang="ja-JP" sz="1600" dirty="0" smtClean="0">
                  <a:solidFill>
                    <a:srgbClr val="FF0000"/>
                  </a:solidFill>
                </a:rPr>
                <a:t>DS</a:t>
              </a:r>
              <a:endParaRPr kumimoji="1" lang="ja-JP" altLang="en-US" sz="2400" dirty="0">
                <a:solidFill>
                  <a:srgbClr val="FF0000"/>
                </a:solidFill>
              </a:endParaRPr>
            </a:p>
          </p:txBody>
        </p:sp>
        <p:sp>
          <p:nvSpPr>
            <p:cNvPr id="130" name="テキスト ボックス 129"/>
            <p:cNvSpPr txBox="1"/>
            <p:nvPr/>
          </p:nvSpPr>
          <p:spPr>
            <a:xfrm>
              <a:off x="6392082" y="5694586"/>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cxnSp>
          <p:nvCxnSpPr>
            <p:cNvPr id="134" name="直線コネクタ 133"/>
            <p:cNvCxnSpPr/>
            <p:nvPr/>
          </p:nvCxnSpPr>
          <p:spPr>
            <a:xfrm flipV="1">
              <a:off x="6732240" y="5558019"/>
              <a:ext cx="2160240" cy="692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円弧 157"/>
            <p:cNvSpPr/>
            <p:nvPr/>
          </p:nvSpPr>
          <p:spPr>
            <a:xfrm rot="16200000">
              <a:off x="6330531" y="5260238"/>
              <a:ext cx="1224136" cy="874028"/>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0" name="直線コネクタ 159"/>
            <p:cNvCxnSpPr/>
            <p:nvPr/>
          </p:nvCxnSpPr>
          <p:spPr>
            <a:xfrm flipV="1">
              <a:off x="7042186" y="4572239"/>
              <a:ext cx="1883210" cy="116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V="1">
              <a:off x="7133765" y="3876967"/>
              <a:ext cx="1689719" cy="1536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5" name="円弧 164"/>
            <p:cNvSpPr/>
            <p:nvPr/>
          </p:nvSpPr>
          <p:spPr>
            <a:xfrm rot="16200000">
              <a:off x="5954147" y="5239687"/>
              <a:ext cx="2193627" cy="1090755"/>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6" name="円弧 165"/>
            <p:cNvSpPr/>
            <p:nvPr/>
          </p:nvSpPr>
          <p:spPr>
            <a:xfrm rot="16200000">
              <a:off x="5249009" y="5293407"/>
              <a:ext cx="3763425" cy="125027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0" name="直線コネクタ 169"/>
            <p:cNvCxnSpPr/>
            <p:nvPr/>
          </p:nvCxnSpPr>
          <p:spPr>
            <a:xfrm flipV="1">
              <a:off x="6901146" y="5316873"/>
              <a:ext cx="1991334" cy="702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1" name="円弧 170"/>
            <p:cNvSpPr/>
            <p:nvPr/>
          </p:nvSpPr>
          <p:spPr>
            <a:xfrm rot="16200000">
              <a:off x="6533265" y="5359470"/>
              <a:ext cx="735764" cy="791124"/>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2" name="円弧 171"/>
            <p:cNvSpPr/>
            <p:nvPr/>
          </p:nvSpPr>
          <p:spPr>
            <a:xfrm rot="16200000">
              <a:off x="6588970" y="5543824"/>
              <a:ext cx="322291" cy="489063"/>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3" name="直線コネクタ 172"/>
            <p:cNvCxnSpPr/>
            <p:nvPr/>
          </p:nvCxnSpPr>
          <p:spPr>
            <a:xfrm flipV="1">
              <a:off x="6942599" y="5013176"/>
              <a:ext cx="1976115" cy="69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テキスト ボックス 173"/>
            <p:cNvSpPr txBox="1"/>
            <p:nvPr/>
          </p:nvSpPr>
          <p:spPr>
            <a:xfrm>
              <a:off x="8238788" y="3645024"/>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=0V</a:t>
              </a:r>
              <a:endParaRPr lang="ja-JP" altLang="ja-JP" sz="1200" dirty="0"/>
            </a:p>
          </p:txBody>
        </p:sp>
        <p:sp>
          <p:nvSpPr>
            <p:cNvPr id="175" name="テキスト ボックス 174"/>
            <p:cNvSpPr txBox="1"/>
            <p:nvPr/>
          </p:nvSpPr>
          <p:spPr>
            <a:xfrm>
              <a:off x="8238788" y="4353246"/>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=0.5V</a:t>
              </a:r>
              <a:endParaRPr lang="ja-JP" altLang="ja-JP" sz="1200" dirty="0"/>
            </a:p>
          </p:txBody>
        </p:sp>
        <p:sp>
          <p:nvSpPr>
            <p:cNvPr id="176" name="テキスト ボックス 175"/>
            <p:cNvSpPr txBox="1"/>
            <p:nvPr/>
          </p:nvSpPr>
          <p:spPr>
            <a:xfrm>
              <a:off x="8238788" y="4805917"/>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=1V</a:t>
              </a:r>
              <a:endParaRPr lang="ja-JP" altLang="ja-JP" sz="1200" dirty="0"/>
            </a:p>
          </p:txBody>
        </p:sp>
        <p:sp>
          <p:nvSpPr>
            <p:cNvPr id="177" name="テキスト ボックス 176"/>
            <p:cNvSpPr txBox="1"/>
            <p:nvPr/>
          </p:nvSpPr>
          <p:spPr>
            <a:xfrm>
              <a:off x="8238788" y="5110151"/>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=1.5V</a:t>
              </a:r>
              <a:endParaRPr lang="ja-JP" altLang="ja-JP" sz="1200" dirty="0"/>
            </a:p>
          </p:txBody>
        </p:sp>
        <p:sp>
          <p:nvSpPr>
            <p:cNvPr id="178" name="テキスト ボックス 177"/>
            <p:cNvSpPr txBox="1"/>
            <p:nvPr/>
          </p:nvSpPr>
          <p:spPr>
            <a:xfrm>
              <a:off x="8238788" y="535318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=2V</a:t>
              </a:r>
              <a:endParaRPr lang="ja-JP" altLang="ja-JP" sz="1200" dirty="0"/>
            </a:p>
          </p:txBody>
        </p:sp>
        <p:cxnSp>
          <p:nvCxnSpPr>
            <p:cNvPr id="179" name="直線コネクタ 178"/>
            <p:cNvCxnSpPr>
              <a:stCxn id="172" idx="0"/>
            </p:cNvCxnSpPr>
            <p:nvPr/>
          </p:nvCxnSpPr>
          <p:spPr>
            <a:xfrm flipV="1">
              <a:off x="6506318" y="5751669"/>
              <a:ext cx="2412396" cy="24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テキスト ボックス 179"/>
            <p:cNvSpPr txBox="1"/>
            <p:nvPr/>
          </p:nvSpPr>
          <p:spPr>
            <a:xfrm>
              <a:off x="8238788" y="554194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=2.5V</a:t>
              </a:r>
              <a:endParaRPr lang="ja-JP" altLang="ja-JP" sz="1200" dirty="0"/>
            </a:p>
          </p:txBody>
        </p:sp>
      </p:grpSp>
      <p:sp>
        <p:nvSpPr>
          <p:cNvPr id="181" name="テキスト ボックス 180"/>
          <p:cNvSpPr txBox="1"/>
          <p:nvPr/>
        </p:nvSpPr>
        <p:spPr>
          <a:xfrm>
            <a:off x="2455560" y="1157120"/>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182" name="Line 6"/>
          <p:cNvSpPr>
            <a:spLocks noChangeShapeType="1"/>
          </p:cNvSpPr>
          <p:nvPr/>
        </p:nvSpPr>
        <p:spPr bwMode="auto">
          <a:xfrm rot="10800000" flipH="1">
            <a:off x="2412941" y="1547333"/>
            <a:ext cx="581627" cy="1"/>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正方形/長方形 111"/>
          <p:cNvSpPr/>
          <p:nvPr/>
        </p:nvSpPr>
        <p:spPr>
          <a:xfrm rot="16200000">
            <a:off x="307881" y="3308213"/>
            <a:ext cx="3312368" cy="1312487"/>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14" name="直線コネクタ 113"/>
          <p:cNvCxnSpPr>
            <a:stCxn id="112" idx="1"/>
          </p:cNvCxnSpPr>
          <p:nvPr/>
        </p:nvCxnSpPr>
        <p:spPr>
          <a:xfrm>
            <a:off x="1964066" y="5620641"/>
            <a:ext cx="0" cy="727724"/>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117" name="直線コネクタ 116"/>
          <p:cNvCxnSpPr/>
          <p:nvPr/>
        </p:nvCxnSpPr>
        <p:spPr>
          <a:xfrm>
            <a:off x="1964065" y="1628800"/>
            <a:ext cx="0" cy="711612"/>
          </a:xfrm>
          <a:prstGeom prst="line">
            <a:avLst/>
          </a:prstGeom>
        </p:spPr>
        <p:style>
          <a:lnRef idx="2">
            <a:schemeClr val="dk1"/>
          </a:lnRef>
          <a:fillRef idx="1">
            <a:schemeClr val="lt1"/>
          </a:fillRef>
          <a:effectRef idx="0">
            <a:schemeClr val="dk1"/>
          </a:effectRef>
          <a:fontRef idx="minor">
            <a:schemeClr val="dk1"/>
          </a:fontRef>
        </p:style>
      </p:cxnSp>
      <p:cxnSp>
        <p:nvCxnSpPr>
          <p:cNvPr id="131" name="直線コネクタ 130"/>
          <p:cNvCxnSpPr/>
          <p:nvPr/>
        </p:nvCxnSpPr>
        <p:spPr>
          <a:xfrm flipV="1">
            <a:off x="3419851" y="4239932"/>
            <a:ext cx="0" cy="2141396"/>
          </a:xfrm>
          <a:prstGeom prst="line">
            <a:avLst/>
          </a:prstGeom>
        </p:spPr>
        <p:style>
          <a:lnRef idx="2">
            <a:schemeClr val="dk1"/>
          </a:lnRef>
          <a:fillRef idx="1">
            <a:schemeClr val="lt1"/>
          </a:fillRef>
          <a:effectRef idx="0">
            <a:schemeClr val="dk1"/>
          </a:effectRef>
          <a:fontRef idx="minor">
            <a:schemeClr val="dk1"/>
          </a:fontRef>
        </p:style>
      </p:cxnSp>
      <p:grpSp>
        <p:nvGrpSpPr>
          <p:cNvPr id="132" name="グループ化 131"/>
          <p:cNvGrpSpPr/>
          <p:nvPr/>
        </p:nvGrpSpPr>
        <p:grpSpPr>
          <a:xfrm rot="10800000">
            <a:off x="3130428" y="3787622"/>
            <a:ext cx="577476" cy="452309"/>
            <a:chOff x="7739309" y="4523822"/>
            <a:chExt cx="577476" cy="452309"/>
          </a:xfrm>
        </p:grpSpPr>
        <p:cxnSp>
          <p:nvCxnSpPr>
            <p:cNvPr id="133" name="直線コネクタ 132"/>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35" name="直線コネクタ 134"/>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36" name="直線コネクタ 13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37" name="直線コネクタ 13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138" name="直線コネクタ 137"/>
          <p:cNvCxnSpPr/>
          <p:nvPr/>
        </p:nvCxnSpPr>
        <p:spPr>
          <a:xfrm flipV="1">
            <a:off x="3419851" y="1628800"/>
            <a:ext cx="0" cy="2158823"/>
          </a:xfrm>
          <a:prstGeom prst="line">
            <a:avLst/>
          </a:prstGeom>
        </p:spPr>
        <p:style>
          <a:lnRef idx="2">
            <a:schemeClr val="dk1"/>
          </a:lnRef>
          <a:fillRef idx="1">
            <a:schemeClr val="lt1"/>
          </a:fillRef>
          <a:effectRef idx="0">
            <a:schemeClr val="dk1"/>
          </a:effectRef>
          <a:fontRef idx="minor">
            <a:schemeClr val="dk1"/>
          </a:fontRef>
        </p:style>
      </p:cxnSp>
      <p:sp>
        <p:nvSpPr>
          <p:cNvPr id="139" name="片側の 2 つの角を切り取った四角形 138"/>
          <p:cNvSpPr/>
          <p:nvPr/>
        </p:nvSpPr>
        <p:spPr>
          <a:xfrm rot="5400000">
            <a:off x="559213" y="3753036"/>
            <a:ext cx="2016224" cy="504056"/>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0" name="直線コネクタ 139"/>
          <p:cNvCxnSpPr/>
          <p:nvPr/>
        </p:nvCxnSpPr>
        <p:spPr>
          <a:xfrm>
            <a:off x="554336" y="6381328"/>
            <a:ext cx="2865515" cy="0"/>
          </a:xfrm>
          <a:prstGeom prst="line">
            <a:avLst/>
          </a:prstGeom>
        </p:spPr>
        <p:style>
          <a:lnRef idx="2">
            <a:schemeClr val="dk1"/>
          </a:lnRef>
          <a:fillRef idx="1">
            <a:schemeClr val="lt1"/>
          </a:fillRef>
          <a:effectRef idx="0">
            <a:schemeClr val="dk1"/>
          </a:effectRef>
          <a:fontRef idx="minor">
            <a:schemeClr val="dk1"/>
          </a:fontRef>
        </p:style>
      </p:cxnSp>
      <p:cxnSp>
        <p:nvCxnSpPr>
          <p:cNvPr id="141" name="直線コネクタ 140"/>
          <p:cNvCxnSpPr/>
          <p:nvPr/>
        </p:nvCxnSpPr>
        <p:spPr>
          <a:xfrm flipV="1">
            <a:off x="554336" y="5227059"/>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142" name="直線コネクタ 141"/>
          <p:cNvCxnSpPr/>
          <p:nvPr/>
        </p:nvCxnSpPr>
        <p:spPr>
          <a:xfrm rot="16200000" flipV="1">
            <a:off x="934816" y="3624787"/>
            <a:ext cx="0" cy="760961"/>
          </a:xfrm>
          <a:prstGeom prst="line">
            <a:avLst/>
          </a:prstGeom>
        </p:spPr>
        <p:style>
          <a:lnRef idx="2">
            <a:schemeClr val="dk1"/>
          </a:lnRef>
          <a:fillRef idx="1">
            <a:schemeClr val="lt1"/>
          </a:fillRef>
          <a:effectRef idx="0">
            <a:schemeClr val="dk1"/>
          </a:effectRef>
          <a:fontRef idx="minor">
            <a:schemeClr val="dk1"/>
          </a:fontRef>
        </p:style>
      </p:cxnSp>
      <p:sp>
        <p:nvSpPr>
          <p:cNvPr id="143" name="テキスト ボックス 142"/>
          <p:cNvSpPr txBox="1"/>
          <p:nvPr/>
        </p:nvSpPr>
        <p:spPr>
          <a:xfrm>
            <a:off x="2020522" y="1836355"/>
            <a:ext cx="934871" cy="369332"/>
          </a:xfrm>
          <a:prstGeom prst="rect">
            <a:avLst/>
          </a:prstGeom>
          <a:noFill/>
        </p:spPr>
        <p:txBody>
          <a:bodyPr wrap="none" rtlCol="0">
            <a:spAutoFit/>
          </a:bodyPr>
          <a:lstStyle/>
          <a:p>
            <a:r>
              <a:rPr lang="ja-JP" altLang="en-US" dirty="0">
                <a:solidFill>
                  <a:srgbClr val="FF0000"/>
                </a:solidFill>
              </a:rPr>
              <a:t>ドレイン</a:t>
            </a:r>
            <a:endParaRPr kumimoji="1" lang="ja-JP" altLang="en-US" dirty="0">
              <a:solidFill>
                <a:srgbClr val="FF0000"/>
              </a:solidFill>
            </a:endParaRPr>
          </a:p>
        </p:txBody>
      </p:sp>
      <p:sp>
        <p:nvSpPr>
          <p:cNvPr id="144" name="テキスト ボックス 143"/>
          <p:cNvSpPr txBox="1"/>
          <p:nvPr/>
        </p:nvSpPr>
        <p:spPr>
          <a:xfrm>
            <a:off x="2037022" y="5762076"/>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145" name="テキスト ボックス 144"/>
          <p:cNvSpPr txBox="1"/>
          <p:nvPr/>
        </p:nvSpPr>
        <p:spPr>
          <a:xfrm>
            <a:off x="535062" y="3543745"/>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grpSp>
        <p:nvGrpSpPr>
          <p:cNvPr id="146" name="グループ化 145"/>
          <p:cNvGrpSpPr/>
          <p:nvPr/>
        </p:nvGrpSpPr>
        <p:grpSpPr>
          <a:xfrm rot="10800000">
            <a:off x="251521" y="5085184"/>
            <a:ext cx="576107" cy="144016"/>
            <a:chOff x="5163711" y="5085184"/>
            <a:chExt cx="576107" cy="144016"/>
          </a:xfrm>
        </p:grpSpPr>
        <p:cxnSp>
          <p:nvCxnSpPr>
            <p:cNvPr id="147" name="直線コネクタ 146"/>
            <p:cNvCxnSpPr/>
            <p:nvPr/>
          </p:nvCxnSpPr>
          <p:spPr>
            <a:xfrm>
              <a:off x="5163711"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48" name="直線コネクタ 147"/>
            <p:cNvCxnSpPr/>
            <p:nvPr/>
          </p:nvCxnSpPr>
          <p:spPr>
            <a:xfrm>
              <a:off x="5276195" y="5085184"/>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149" name="直線コネクタ 148"/>
          <p:cNvCxnSpPr/>
          <p:nvPr/>
        </p:nvCxnSpPr>
        <p:spPr>
          <a:xfrm flipV="1">
            <a:off x="544866" y="4014723"/>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150" name="直線コネクタ 149"/>
          <p:cNvCxnSpPr/>
          <p:nvPr/>
        </p:nvCxnSpPr>
        <p:spPr>
          <a:xfrm flipH="1">
            <a:off x="1964066" y="1628800"/>
            <a:ext cx="1449903" cy="0"/>
          </a:xfrm>
          <a:prstGeom prst="line">
            <a:avLst/>
          </a:prstGeom>
        </p:spPr>
        <p:style>
          <a:lnRef idx="2">
            <a:schemeClr val="dk1"/>
          </a:lnRef>
          <a:fillRef idx="1">
            <a:schemeClr val="lt1"/>
          </a:fillRef>
          <a:effectRef idx="0">
            <a:schemeClr val="dk1"/>
          </a:effectRef>
          <a:fontRef idx="minor">
            <a:schemeClr val="dk1"/>
          </a:fontRef>
        </p:style>
      </p:cxnSp>
      <p:sp>
        <p:nvSpPr>
          <p:cNvPr id="151" name="テキスト ボックス 150"/>
          <p:cNvSpPr txBox="1"/>
          <p:nvPr/>
        </p:nvSpPr>
        <p:spPr>
          <a:xfrm>
            <a:off x="934816" y="3997419"/>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152" name="テキスト ボックス 151"/>
          <p:cNvSpPr txBox="1"/>
          <p:nvPr/>
        </p:nvSpPr>
        <p:spPr>
          <a:xfrm>
            <a:off x="1630699" y="5762076"/>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153" name="テキスト ボックス 152"/>
          <p:cNvSpPr txBox="1"/>
          <p:nvPr/>
        </p:nvSpPr>
        <p:spPr>
          <a:xfrm>
            <a:off x="1630699" y="1836355"/>
            <a:ext cx="327334" cy="369332"/>
          </a:xfrm>
          <a:prstGeom prst="rect">
            <a:avLst/>
          </a:prstGeom>
          <a:noFill/>
        </p:spPr>
        <p:txBody>
          <a:bodyPr wrap="none" rtlCol="0">
            <a:spAutoFit/>
          </a:bodyPr>
          <a:lstStyle/>
          <a:p>
            <a:r>
              <a:rPr lang="en-US" altLang="ja-JP" dirty="0">
                <a:solidFill>
                  <a:srgbClr val="FF0000"/>
                </a:solidFill>
              </a:rPr>
              <a:t>D</a:t>
            </a:r>
            <a:endParaRPr kumimoji="1" lang="ja-JP" altLang="en-US" dirty="0">
              <a:solidFill>
                <a:srgbClr val="FF0000"/>
              </a:solidFill>
            </a:endParaRPr>
          </a:p>
        </p:txBody>
      </p:sp>
      <p:sp>
        <p:nvSpPr>
          <p:cNvPr id="154" name="円/楕円 153"/>
          <p:cNvSpPr/>
          <p:nvPr/>
        </p:nvSpPr>
        <p:spPr>
          <a:xfrm>
            <a:off x="1907704" y="5227059"/>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sp>
        <p:nvSpPr>
          <p:cNvPr id="155" name="円/楕円 154"/>
          <p:cNvSpPr/>
          <p:nvPr/>
        </p:nvSpPr>
        <p:spPr>
          <a:xfrm>
            <a:off x="2123728"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sp>
        <p:nvSpPr>
          <p:cNvPr id="156" name="円/楕円 155"/>
          <p:cNvSpPr/>
          <p:nvPr/>
        </p:nvSpPr>
        <p:spPr>
          <a:xfrm>
            <a:off x="2339752"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sp>
        <p:nvSpPr>
          <p:cNvPr id="157" name="円/楕円 156"/>
          <p:cNvSpPr/>
          <p:nvPr/>
        </p:nvSpPr>
        <p:spPr>
          <a:xfrm>
            <a:off x="1670414" y="522920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kern="0" dirty="0" err="1" smtClean="0">
                <a:latin typeface="+mj-ea"/>
                <a:ea typeface="+mj-ea"/>
              </a:rPr>
              <a:t>＋</a:t>
            </a:r>
            <a:endParaRPr kumimoji="1" lang="ja-JP" altLang="en-US" sz="2000" kern="0" dirty="0">
              <a:latin typeface="+mj-ea"/>
              <a:ea typeface="+mj-ea"/>
            </a:endParaRPr>
          </a:p>
        </p:txBody>
      </p:sp>
      <p:cxnSp>
        <p:nvCxnSpPr>
          <p:cNvPr id="159" name="直線矢印コネクタ 158"/>
          <p:cNvCxnSpPr>
            <a:stCxn id="156" idx="0"/>
          </p:cNvCxnSpPr>
          <p:nvPr/>
        </p:nvCxnSpPr>
        <p:spPr>
          <a:xfrm flipV="1">
            <a:off x="2411760" y="2636912"/>
            <a:ext cx="25371"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a:stCxn id="155" idx="0"/>
          </p:cNvCxnSpPr>
          <p:nvPr/>
        </p:nvCxnSpPr>
        <p:spPr>
          <a:xfrm flipV="1">
            <a:off x="2195736"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3" name="直線矢印コネクタ 162"/>
          <p:cNvCxnSpPr/>
          <p:nvPr/>
        </p:nvCxnSpPr>
        <p:spPr>
          <a:xfrm flipV="1">
            <a:off x="1971542" y="2636912"/>
            <a:ext cx="0"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1392176" y="2523545"/>
            <a:ext cx="306494" cy="369332"/>
          </a:xfrm>
          <a:prstGeom prst="rect">
            <a:avLst/>
          </a:prstGeom>
          <a:noFill/>
        </p:spPr>
        <p:txBody>
          <a:bodyPr wrap="none" rtlCol="0">
            <a:spAutoFit/>
          </a:bodyPr>
          <a:lstStyle/>
          <a:p>
            <a:r>
              <a:rPr lang="en-US" altLang="ja-JP" dirty="0" smtClean="0"/>
              <a:t>p</a:t>
            </a:r>
            <a:endParaRPr kumimoji="1" lang="ja-JP" altLang="en-US" dirty="0"/>
          </a:p>
        </p:txBody>
      </p:sp>
      <p:sp>
        <p:nvSpPr>
          <p:cNvPr id="167" name="片側の 2 つの角を切り取った四角形 166"/>
          <p:cNvSpPr/>
          <p:nvPr/>
        </p:nvSpPr>
        <p:spPr>
          <a:xfrm rot="5400000">
            <a:off x="595217" y="3827251"/>
            <a:ext cx="1800200" cy="360040"/>
          </a:xfrm>
          <a:prstGeom prst="snip2Same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8" name="テキスト ボックス 167"/>
          <p:cNvSpPr txBox="1"/>
          <p:nvPr/>
        </p:nvSpPr>
        <p:spPr>
          <a:xfrm>
            <a:off x="1313178" y="3779748"/>
            <a:ext cx="306494" cy="369332"/>
          </a:xfrm>
          <a:prstGeom prst="rect">
            <a:avLst/>
          </a:prstGeom>
          <a:noFill/>
        </p:spPr>
        <p:txBody>
          <a:bodyPr wrap="none" rtlCol="0">
            <a:spAutoFit/>
          </a:bodyPr>
          <a:lstStyle/>
          <a:p>
            <a:r>
              <a:rPr lang="en-US" altLang="ja-JP" dirty="0" smtClean="0"/>
              <a:t>n</a:t>
            </a:r>
            <a:endParaRPr kumimoji="1" lang="ja-JP" altLang="en-US" dirty="0"/>
          </a:p>
        </p:txBody>
      </p:sp>
    </p:spTree>
    <p:extLst>
      <p:ext uri="{BB962C8B-B14F-4D97-AF65-F5344CB8AC3E}">
        <p14:creationId xmlns:p14="http://schemas.microsoft.com/office/powerpoint/2010/main" val="383777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電界効果トランジスタ（</a:t>
            </a:r>
            <a:r>
              <a:rPr lang="en-US" altLang="ja-JP" dirty="0" smtClean="0"/>
              <a:t>MOS</a:t>
            </a:r>
            <a:r>
              <a:rPr lang="ja-JP" altLang="en-US" dirty="0" smtClean="0"/>
              <a:t>型）</a:t>
            </a:r>
            <a:endParaRPr kumimoji="1" lang="ja-JP" altLang="en-US" dirty="0"/>
          </a:p>
        </p:txBody>
      </p:sp>
      <p:sp>
        <p:nvSpPr>
          <p:cNvPr id="4" name="正方形/長方形 3"/>
          <p:cNvSpPr/>
          <p:nvPr/>
        </p:nvSpPr>
        <p:spPr>
          <a:xfrm rot="16200000">
            <a:off x="4027288" y="3308213"/>
            <a:ext cx="3312368" cy="131248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 name="直線コネクタ 5"/>
          <p:cNvCxnSpPr/>
          <p:nvPr/>
        </p:nvCxnSpPr>
        <p:spPr>
          <a:xfrm>
            <a:off x="4788095" y="4778921"/>
            <a:ext cx="0" cy="1596264"/>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9" name="直線コネクタ 8"/>
          <p:cNvCxnSpPr/>
          <p:nvPr/>
        </p:nvCxnSpPr>
        <p:spPr>
          <a:xfrm>
            <a:off x="4751043" y="1628800"/>
            <a:ext cx="0" cy="1532688"/>
          </a:xfrm>
          <a:prstGeom prst="line">
            <a:avLst/>
          </a:prstGeom>
        </p:spPr>
        <p:style>
          <a:lnRef idx="2">
            <a:schemeClr val="dk1"/>
          </a:lnRef>
          <a:fillRef idx="1">
            <a:schemeClr val="lt1"/>
          </a:fillRef>
          <a:effectRef idx="0">
            <a:schemeClr val="dk1"/>
          </a:effectRef>
          <a:fontRef idx="minor">
            <a:schemeClr val="dk1"/>
          </a:fontRef>
        </p:style>
      </p:cxnSp>
      <p:grpSp>
        <p:nvGrpSpPr>
          <p:cNvPr id="18" name="グループ化 17"/>
          <p:cNvGrpSpPr/>
          <p:nvPr/>
        </p:nvGrpSpPr>
        <p:grpSpPr>
          <a:xfrm>
            <a:off x="3395157" y="4488859"/>
            <a:ext cx="577476" cy="452309"/>
            <a:chOff x="7739309" y="4523822"/>
            <a:chExt cx="577476" cy="452309"/>
          </a:xfrm>
        </p:grpSpPr>
        <p:cxnSp>
          <p:nvCxnSpPr>
            <p:cNvPr id="14" name="直線コネクタ 13"/>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28" name="直線コネクタ 27"/>
          <p:cNvCxnSpPr/>
          <p:nvPr/>
        </p:nvCxnSpPr>
        <p:spPr>
          <a:xfrm>
            <a:off x="4273743" y="6381328"/>
            <a:ext cx="3250585" cy="0"/>
          </a:xfrm>
          <a:prstGeom prst="line">
            <a:avLst/>
          </a:prstGeom>
        </p:spPr>
        <p:style>
          <a:lnRef idx="2">
            <a:schemeClr val="dk1"/>
          </a:lnRef>
          <a:fillRef idx="1">
            <a:schemeClr val="lt1"/>
          </a:fillRef>
          <a:effectRef idx="0">
            <a:schemeClr val="dk1"/>
          </a:effectRef>
          <a:fontRef idx="minor">
            <a:schemeClr val="dk1"/>
          </a:fontRef>
        </p:style>
      </p:cxnSp>
      <p:cxnSp>
        <p:nvCxnSpPr>
          <p:cNvPr id="29" name="直線コネクタ 28"/>
          <p:cNvCxnSpPr/>
          <p:nvPr/>
        </p:nvCxnSpPr>
        <p:spPr>
          <a:xfrm flipV="1">
            <a:off x="4273743" y="5227059"/>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30" name="直線コネクタ 29"/>
          <p:cNvCxnSpPr/>
          <p:nvPr/>
        </p:nvCxnSpPr>
        <p:spPr>
          <a:xfrm flipH="1">
            <a:off x="4273743" y="4005268"/>
            <a:ext cx="368813" cy="0"/>
          </a:xfrm>
          <a:prstGeom prst="line">
            <a:avLst/>
          </a:prstGeom>
        </p:spPr>
        <p:style>
          <a:lnRef idx="2">
            <a:schemeClr val="dk1"/>
          </a:lnRef>
          <a:fillRef idx="1">
            <a:schemeClr val="lt1"/>
          </a:fillRef>
          <a:effectRef idx="0">
            <a:schemeClr val="dk1"/>
          </a:effectRef>
          <a:fontRef idx="minor">
            <a:schemeClr val="dk1"/>
          </a:fontRef>
        </p:style>
      </p:cxnSp>
      <p:sp>
        <p:nvSpPr>
          <p:cNvPr id="35" name="テキスト ボックス 34"/>
          <p:cNvSpPr txBox="1"/>
          <p:nvPr/>
        </p:nvSpPr>
        <p:spPr>
          <a:xfrm>
            <a:off x="4787970" y="1836355"/>
            <a:ext cx="934871" cy="369332"/>
          </a:xfrm>
          <a:prstGeom prst="rect">
            <a:avLst/>
          </a:prstGeom>
          <a:noFill/>
        </p:spPr>
        <p:txBody>
          <a:bodyPr wrap="none" rtlCol="0">
            <a:spAutoFit/>
          </a:bodyPr>
          <a:lstStyle/>
          <a:p>
            <a:r>
              <a:rPr lang="ja-JP" altLang="en-US" dirty="0">
                <a:solidFill>
                  <a:srgbClr val="FF0000"/>
                </a:solidFill>
              </a:rPr>
              <a:t>ドレイン</a:t>
            </a:r>
            <a:endParaRPr kumimoji="1" lang="ja-JP" altLang="en-US" dirty="0">
              <a:solidFill>
                <a:srgbClr val="FF0000"/>
              </a:solidFill>
            </a:endParaRPr>
          </a:p>
        </p:txBody>
      </p:sp>
      <p:sp>
        <p:nvSpPr>
          <p:cNvPr id="36" name="テキスト ボックス 35"/>
          <p:cNvSpPr txBox="1"/>
          <p:nvPr/>
        </p:nvSpPr>
        <p:spPr>
          <a:xfrm>
            <a:off x="4865293" y="5762076"/>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37" name="テキスト ボックス 36"/>
          <p:cNvSpPr txBox="1"/>
          <p:nvPr/>
        </p:nvSpPr>
        <p:spPr>
          <a:xfrm>
            <a:off x="3923928" y="3559527"/>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cxnSp>
        <p:nvCxnSpPr>
          <p:cNvPr id="44" name="直線コネクタ 43"/>
          <p:cNvCxnSpPr/>
          <p:nvPr/>
        </p:nvCxnSpPr>
        <p:spPr>
          <a:xfrm>
            <a:off x="3970928"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5" name="直線コネクタ 44"/>
          <p:cNvCxnSpPr/>
          <p:nvPr/>
        </p:nvCxnSpPr>
        <p:spPr>
          <a:xfrm>
            <a:off x="4083412" y="5085184"/>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6" name="直線コネクタ 45"/>
          <p:cNvCxnSpPr/>
          <p:nvPr/>
        </p:nvCxnSpPr>
        <p:spPr>
          <a:xfrm flipV="1">
            <a:off x="4264273" y="4014723"/>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p:nvPr/>
        </p:nvCxnSpPr>
        <p:spPr>
          <a:xfrm flipH="1">
            <a:off x="4748529" y="1628800"/>
            <a:ext cx="2775799" cy="0"/>
          </a:xfrm>
          <a:prstGeom prst="line">
            <a:avLst/>
          </a:prstGeom>
        </p:spPr>
        <p:style>
          <a:lnRef idx="2">
            <a:schemeClr val="dk1"/>
          </a:lnRef>
          <a:fillRef idx="1">
            <a:schemeClr val="lt1"/>
          </a:fillRef>
          <a:effectRef idx="0">
            <a:schemeClr val="dk1"/>
          </a:effectRef>
          <a:fontRef idx="minor">
            <a:schemeClr val="dk1"/>
          </a:fontRef>
        </p:style>
      </p:cxnSp>
      <p:sp>
        <p:nvSpPr>
          <p:cNvPr id="55" name="テキスト ボックス 54"/>
          <p:cNvSpPr txBox="1"/>
          <p:nvPr/>
        </p:nvSpPr>
        <p:spPr>
          <a:xfrm>
            <a:off x="4312016" y="3964414"/>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56" name="テキスト ボックス 55"/>
          <p:cNvSpPr txBox="1"/>
          <p:nvPr/>
        </p:nvSpPr>
        <p:spPr>
          <a:xfrm>
            <a:off x="4458970" y="5762076"/>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57" name="テキスト ボックス 56"/>
          <p:cNvSpPr txBox="1"/>
          <p:nvPr/>
        </p:nvSpPr>
        <p:spPr>
          <a:xfrm>
            <a:off x="4398147" y="1836355"/>
            <a:ext cx="327334" cy="369332"/>
          </a:xfrm>
          <a:prstGeom prst="rect">
            <a:avLst/>
          </a:prstGeom>
          <a:noFill/>
        </p:spPr>
        <p:txBody>
          <a:bodyPr wrap="none" rtlCol="0">
            <a:spAutoFit/>
          </a:bodyPr>
          <a:lstStyle/>
          <a:p>
            <a:r>
              <a:rPr lang="en-US" altLang="ja-JP" dirty="0">
                <a:solidFill>
                  <a:srgbClr val="FF0000"/>
                </a:solidFill>
              </a:rPr>
              <a:t>D</a:t>
            </a:r>
            <a:endParaRPr kumimoji="1" lang="ja-JP" altLang="en-US" dirty="0">
              <a:solidFill>
                <a:srgbClr val="FF0000"/>
              </a:solidFill>
            </a:endParaRPr>
          </a:p>
        </p:txBody>
      </p:sp>
      <p:sp>
        <p:nvSpPr>
          <p:cNvPr id="75" name="テキスト ボックス 74"/>
          <p:cNvSpPr txBox="1"/>
          <p:nvPr/>
        </p:nvSpPr>
        <p:spPr>
          <a:xfrm>
            <a:off x="5850044" y="3777265"/>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78" name="正方形/長方形 77"/>
          <p:cNvSpPr/>
          <p:nvPr/>
        </p:nvSpPr>
        <p:spPr>
          <a:xfrm rot="16200000">
            <a:off x="87015" y="3317530"/>
            <a:ext cx="3312368" cy="1312487"/>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79" name="直線コネクタ 78"/>
          <p:cNvCxnSpPr/>
          <p:nvPr/>
        </p:nvCxnSpPr>
        <p:spPr>
          <a:xfrm>
            <a:off x="849775" y="4778921"/>
            <a:ext cx="0" cy="1602407"/>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812848" y="1610958"/>
            <a:ext cx="0" cy="1550530"/>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flipV="1">
            <a:off x="3689092" y="4940657"/>
            <a:ext cx="0" cy="144998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flipV="1">
            <a:off x="3689092" y="1661576"/>
            <a:ext cx="0" cy="2827283"/>
          </a:xfrm>
          <a:prstGeom prst="line">
            <a:avLst/>
          </a:prstGeom>
        </p:spPr>
        <p:style>
          <a:lnRef idx="2">
            <a:schemeClr val="dk1"/>
          </a:lnRef>
          <a:fillRef idx="1">
            <a:schemeClr val="lt1"/>
          </a:fillRef>
          <a:effectRef idx="0">
            <a:schemeClr val="dk1"/>
          </a:effectRef>
          <a:fontRef idx="minor">
            <a:schemeClr val="dk1"/>
          </a:fontRef>
        </p:style>
      </p:cxnSp>
      <p:sp>
        <p:nvSpPr>
          <p:cNvPr id="88" name="片側の 2 つの角を切り取った四角形 87"/>
          <p:cNvSpPr/>
          <p:nvPr/>
        </p:nvSpPr>
        <p:spPr>
          <a:xfrm rot="5400000">
            <a:off x="890569" y="2949384"/>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89" name="直線コネクタ 88"/>
          <p:cNvCxnSpPr/>
          <p:nvPr/>
        </p:nvCxnSpPr>
        <p:spPr>
          <a:xfrm>
            <a:off x="318709" y="6381328"/>
            <a:ext cx="3370383" cy="0"/>
          </a:xfrm>
          <a:prstGeom prst="line">
            <a:avLst/>
          </a:prstGeom>
        </p:spPr>
        <p:style>
          <a:lnRef idx="2">
            <a:schemeClr val="dk1"/>
          </a:lnRef>
          <a:fillRef idx="1">
            <a:schemeClr val="lt1"/>
          </a:fillRef>
          <a:effectRef idx="0">
            <a:schemeClr val="dk1"/>
          </a:effectRef>
          <a:fontRef idx="minor">
            <a:schemeClr val="dk1"/>
          </a:fontRef>
        </p:style>
      </p:cxnSp>
      <p:cxnSp>
        <p:nvCxnSpPr>
          <p:cNvPr id="90" name="直線コネクタ 89"/>
          <p:cNvCxnSpPr/>
          <p:nvPr/>
        </p:nvCxnSpPr>
        <p:spPr>
          <a:xfrm flipV="1">
            <a:off x="333470" y="5236376"/>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flipH="1">
            <a:off x="333470" y="4014585"/>
            <a:ext cx="380480" cy="0"/>
          </a:xfrm>
          <a:prstGeom prst="line">
            <a:avLst/>
          </a:prstGeom>
        </p:spPr>
        <p:style>
          <a:lnRef idx="2">
            <a:schemeClr val="dk1"/>
          </a:lnRef>
          <a:fillRef idx="1">
            <a:schemeClr val="lt1"/>
          </a:fillRef>
          <a:effectRef idx="0">
            <a:schemeClr val="dk1"/>
          </a:effectRef>
          <a:fontRef idx="minor">
            <a:schemeClr val="dk1"/>
          </a:fontRef>
        </p:style>
      </p:cxnSp>
      <p:sp>
        <p:nvSpPr>
          <p:cNvPr id="92" name="テキスト ボックス 91"/>
          <p:cNvSpPr txBox="1"/>
          <p:nvPr/>
        </p:nvSpPr>
        <p:spPr>
          <a:xfrm>
            <a:off x="815058" y="1907540"/>
            <a:ext cx="934871" cy="369332"/>
          </a:xfrm>
          <a:prstGeom prst="rect">
            <a:avLst/>
          </a:prstGeom>
          <a:noFill/>
        </p:spPr>
        <p:txBody>
          <a:bodyPr wrap="none" rtlCol="0">
            <a:spAutoFit/>
          </a:bodyPr>
          <a:lstStyle/>
          <a:p>
            <a:r>
              <a:rPr lang="ja-JP" altLang="en-US" dirty="0">
                <a:solidFill>
                  <a:srgbClr val="FF0000"/>
                </a:solidFill>
              </a:rPr>
              <a:t>ドレイン</a:t>
            </a:r>
            <a:endParaRPr kumimoji="1" lang="ja-JP" altLang="en-US" dirty="0">
              <a:solidFill>
                <a:srgbClr val="FF0000"/>
              </a:solidFill>
            </a:endParaRPr>
          </a:p>
        </p:txBody>
      </p:sp>
      <p:sp>
        <p:nvSpPr>
          <p:cNvPr id="93" name="テキスト ボックス 92"/>
          <p:cNvSpPr txBox="1"/>
          <p:nvPr/>
        </p:nvSpPr>
        <p:spPr>
          <a:xfrm>
            <a:off x="821302" y="5669470"/>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94" name="テキスト ボックス 93"/>
          <p:cNvSpPr txBox="1"/>
          <p:nvPr/>
        </p:nvSpPr>
        <p:spPr>
          <a:xfrm>
            <a:off x="-54618" y="3635732"/>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grpSp>
        <p:nvGrpSpPr>
          <p:cNvPr id="112" name="グループ化 111"/>
          <p:cNvGrpSpPr/>
          <p:nvPr/>
        </p:nvGrpSpPr>
        <p:grpSpPr>
          <a:xfrm rot="10800000">
            <a:off x="30655" y="5094501"/>
            <a:ext cx="576107" cy="144016"/>
            <a:chOff x="5163711" y="5085184"/>
            <a:chExt cx="576107" cy="144016"/>
          </a:xfrm>
        </p:grpSpPr>
        <p:cxnSp>
          <p:nvCxnSpPr>
            <p:cNvPr id="95" name="直線コネクタ 94"/>
            <p:cNvCxnSpPr/>
            <p:nvPr/>
          </p:nvCxnSpPr>
          <p:spPr>
            <a:xfrm>
              <a:off x="5163711"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96" name="直線コネクタ 95"/>
            <p:cNvCxnSpPr/>
            <p:nvPr/>
          </p:nvCxnSpPr>
          <p:spPr>
            <a:xfrm>
              <a:off x="5276195" y="5085184"/>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97" name="直線コネクタ 96"/>
          <p:cNvCxnSpPr/>
          <p:nvPr/>
        </p:nvCxnSpPr>
        <p:spPr>
          <a:xfrm flipV="1">
            <a:off x="324000" y="4024040"/>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98" name="直線コネクタ 97"/>
          <p:cNvCxnSpPr/>
          <p:nvPr/>
        </p:nvCxnSpPr>
        <p:spPr>
          <a:xfrm flipH="1">
            <a:off x="812848" y="1638117"/>
            <a:ext cx="2871731" cy="0"/>
          </a:xfrm>
          <a:prstGeom prst="line">
            <a:avLst/>
          </a:prstGeom>
        </p:spPr>
        <p:style>
          <a:lnRef idx="2">
            <a:schemeClr val="dk1"/>
          </a:lnRef>
          <a:fillRef idx="1">
            <a:schemeClr val="lt1"/>
          </a:fillRef>
          <a:effectRef idx="0">
            <a:schemeClr val="dk1"/>
          </a:effectRef>
          <a:fontRef idx="minor">
            <a:schemeClr val="dk1"/>
          </a:fontRef>
        </p:style>
      </p:cxnSp>
      <p:sp>
        <p:nvSpPr>
          <p:cNvPr id="99" name="テキスト ボックス 98"/>
          <p:cNvSpPr txBox="1"/>
          <p:nvPr/>
        </p:nvSpPr>
        <p:spPr>
          <a:xfrm>
            <a:off x="347973" y="4024040"/>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100" name="テキスト ボックス 99"/>
          <p:cNvSpPr txBox="1"/>
          <p:nvPr/>
        </p:nvSpPr>
        <p:spPr>
          <a:xfrm>
            <a:off x="576325" y="5669470"/>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101" name="テキスト ボックス 100"/>
          <p:cNvSpPr txBox="1"/>
          <p:nvPr/>
        </p:nvSpPr>
        <p:spPr>
          <a:xfrm>
            <a:off x="539552" y="1907540"/>
            <a:ext cx="327334" cy="369332"/>
          </a:xfrm>
          <a:prstGeom prst="rect">
            <a:avLst/>
          </a:prstGeom>
          <a:noFill/>
        </p:spPr>
        <p:txBody>
          <a:bodyPr wrap="none" rtlCol="0">
            <a:spAutoFit/>
          </a:bodyPr>
          <a:lstStyle/>
          <a:p>
            <a:r>
              <a:rPr lang="en-US" altLang="ja-JP" dirty="0">
                <a:solidFill>
                  <a:srgbClr val="FF0000"/>
                </a:solidFill>
              </a:rPr>
              <a:t>D</a:t>
            </a:r>
            <a:endParaRPr kumimoji="1" lang="ja-JP" altLang="en-US" dirty="0">
              <a:solidFill>
                <a:srgbClr val="FF0000"/>
              </a:solidFill>
            </a:endParaRPr>
          </a:p>
        </p:txBody>
      </p:sp>
      <p:sp>
        <p:nvSpPr>
          <p:cNvPr id="109" name="テキスト ボックス 108"/>
          <p:cNvSpPr txBox="1"/>
          <p:nvPr/>
        </p:nvSpPr>
        <p:spPr>
          <a:xfrm>
            <a:off x="1909771" y="3803130"/>
            <a:ext cx="306494" cy="369332"/>
          </a:xfrm>
          <a:prstGeom prst="rect">
            <a:avLst/>
          </a:prstGeom>
          <a:noFill/>
        </p:spPr>
        <p:txBody>
          <a:bodyPr wrap="none" rtlCol="0">
            <a:spAutoFit/>
          </a:bodyPr>
          <a:lstStyle/>
          <a:p>
            <a:r>
              <a:rPr lang="en-US" altLang="ja-JP" dirty="0" smtClean="0"/>
              <a:t>p</a:t>
            </a:r>
            <a:endParaRPr kumimoji="1" lang="ja-JP" altLang="en-US" dirty="0"/>
          </a:p>
        </p:txBody>
      </p:sp>
      <p:sp>
        <p:nvSpPr>
          <p:cNvPr id="110" name="片側の 2 つの角を切り取った四角形 109"/>
          <p:cNvSpPr/>
          <p:nvPr/>
        </p:nvSpPr>
        <p:spPr>
          <a:xfrm rot="5400000">
            <a:off x="920238" y="3009512"/>
            <a:ext cx="708425" cy="360040"/>
          </a:xfrm>
          <a:prstGeom prst="snip2Same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3" name="テキスト ボックス 112"/>
          <p:cNvSpPr txBox="1"/>
          <p:nvPr/>
        </p:nvSpPr>
        <p:spPr>
          <a:xfrm>
            <a:off x="1030613" y="6399015"/>
            <a:ext cx="1507144" cy="461665"/>
          </a:xfrm>
          <a:prstGeom prst="rect">
            <a:avLst/>
          </a:prstGeom>
          <a:noFill/>
        </p:spPr>
        <p:txBody>
          <a:bodyPr wrap="none" rtlCol="0">
            <a:spAutoFit/>
          </a:bodyPr>
          <a:lstStyle/>
          <a:p>
            <a:r>
              <a:rPr lang="en-US" altLang="ja-JP" sz="2400" dirty="0" smtClean="0">
                <a:solidFill>
                  <a:srgbClr val="FF0000"/>
                </a:solidFill>
              </a:rPr>
              <a:t>N</a:t>
            </a:r>
            <a:r>
              <a:rPr lang="ja-JP" altLang="en-US" sz="2400" dirty="0" smtClean="0">
                <a:solidFill>
                  <a:srgbClr val="FF0000"/>
                </a:solidFill>
              </a:rPr>
              <a:t>チャネル</a:t>
            </a:r>
            <a:endParaRPr kumimoji="1" lang="ja-JP" altLang="en-US" sz="2400" dirty="0">
              <a:solidFill>
                <a:srgbClr val="FF0000"/>
              </a:solidFill>
            </a:endParaRPr>
          </a:p>
        </p:txBody>
      </p:sp>
      <p:sp>
        <p:nvSpPr>
          <p:cNvPr id="114" name="テキスト ボックス 113"/>
          <p:cNvSpPr txBox="1"/>
          <p:nvPr/>
        </p:nvSpPr>
        <p:spPr>
          <a:xfrm>
            <a:off x="5095717" y="6399015"/>
            <a:ext cx="1467068" cy="461665"/>
          </a:xfrm>
          <a:prstGeom prst="rect">
            <a:avLst/>
          </a:prstGeom>
          <a:noFill/>
        </p:spPr>
        <p:txBody>
          <a:bodyPr wrap="none" rtlCol="0">
            <a:spAutoFit/>
          </a:bodyPr>
          <a:lstStyle/>
          <a:p>
            <a:r>
              <a:rPr lang="en-US" altLang="ja-JP" sz="2400" dirty="0">
                <a:solidFill>
                  <a:srgbClr val="FF0000"/>
                </a:solidFill>
              </a:rPr>
              <a:t>P</a:t>
            </a:r>
            <a:r>
              <a:rPr lang="ja-JP" altLang="en-US" sz="2400" dirty="0" smtClean="0">
                <a:solidFill>
                  <a:srgbClr val="FF0000"/>
                </a:solidFill>
              </a:rPr>
              <a:t>チャネル</a:t>
            </a:r>
            <a:endParaRPr kumimoji="1" lang="ja-JP" altLang="en-US" sz="2400" dirty="0">
              <a:solidFill>
                <a:srgbClr val="FF0000"/>
              </a:solidFill>
            </a:endParaRPr>
          </a:p>
        </p:txBody>
      </p:sp>
      <p:sp>
        <p:nvSpPr>
          <p:cNvPr id="129" name="テキスト ボックス 128"/>
          <p:cNvSpPr txBox="1"/>
          <p:nvPr/>
        </p:nvSpPr>
        <p:spPr>
          <a:xfrm>
            <a:off x="7668344" y="3429000"/>
            <a:ext cx="1507144" cy="461665"/>
          </a:xfrm>
          <a:prstGeom prst="rect">
            <a:avLst/>
          </a:prstGeom>
          <a:noFill/>
        </p:spPr>
        <p:txBody>
          <a:bodyPr wrap="none" rtlCol="0">
            <a:spAutoFit/>
          </a:bodyPr>
          <a:lstStyle/>
          <a:p>
            <a:r>
              <a:rPr lang="en-US" altLang="ja-JP" sz="2400" dirty="0" smtClean="0">
                <a:solidFill>
                  <a:srgbClr val="FF0000"/>
                </a:solidFill>
              </a:rPr>
              <a:t>N</a:t>
            </a:r>
            <a:r>
              <a:rPr lang="ja-JP" altLang="en-US" sz="2400" dirty="0" smtClean="0">
                <a:solidFill>
                  <a:srgbClr val="FF0000"/>
                </a:solidFill>
              </a:rPr>
              <a:t>チャネル</a:t>
            </a:r>
            <a:endParaRPr kumimoji="1" lang="ja-JP" altLang="en-US" sz="2400" dirty="0">
              <a:solidFill>
                <a:srgbClr val="FF0000"/>
              </a:solidFill>
            </a:endParaRPr>
          </a:p>
        </p:txBody>
      </p:sp>
      <p:sp>
        <p:nvSpPr>
          <p:cNvPr id="130" name="テキスト ボックス 129"/>
          <p:cNvSpPr txBox="1"/>
          <p:nvPr/>
        </p:nvSpPr>
        <p:spPr>
          <a:xfrm>
            <a:off x="7742864" y="6279703"/>
            <a:ext cx="1467068" cy="461665"/>
          </a:xfrm>
          <a:prstGeom prst="rect">
            <a:avLst/>
          </a:prstGeom>
          <a:noFill/>
        </p:spPr>
        <p:txBody>
          <a:bodyPr wrap="none" rtlCol="0">
            <a:spAutoFit/>
          </a:bodyPr>
          <a:lstStyle/>
          <a:p>
            <a:r>
              <a:rPr lang="en-US" altLang="ja-JP" sz="2400" dirty="0">
                <a:solidFill>
                  <a:srgbClr val="FF0000"/>
                </a:solidFill>
              </a:rPr>
              <a:t>P</a:t>
            </a:r>
            <a:r>
              <a:rPr lang="ja-JP" altLang="en-US" sz="2400" dirty="0" smtClean="0">
                <a:solidFill>
                  <a:srgbClr val="FF0000"/>
                </a:solidFill>
              </a:rPr>
              <a:t>チャネル</a:t>
            </a:r>
            <a:endParaRPr kumimoji="1" lang="ja-JP" altLang="en-US" sz="2400" dirty="0">
              <a:solidFill>
                <a:srgbClr val="FF0000"/>
              </a:solidFill>
            </a:endParaRPr>
          </a:p>
        </p:txBody>
      </p:sp>
      <p:cxnSp>
        <p:nvCxnSpPr>
          <p:cNvPr id="141" name="直線コネクタ 140"/>
          <p:cNvCxnSpPr/>
          <p:nvPr/>
        </p:nvCxnSpPr>
        <p:spPr>
          <a:xfrm flipV="1">
            <a:off x="8316416" y="4511842"/>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42" name="直線コネクタ 141"/>
          <p:cNvCxnSpPr/>
          <p:nvPr/>
        </p:nvCxnSpPr>
        <p:spPr>
          <a:xfrm flipH="1">
            <a:off x="8316416" y="4990437"/>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44" name="直線コネクタ 143"/>
          <p:cNvCxnSpPr/>
          <p:nvPr/>
        </p:nvCxnSpPr>
        <p:spPr>
          <a:xfrm flipV="1">
            <a:off x="8529928" y="4265919"/>
            <a:ext cx="0" cy="263765"/>
          </a:xfrm>
          <a:prstGeom prst="line">
            <a:avLst/>
          </a:prstGeom>
        </p:spPr>
        <p:style>
          <a:lnRef idx="2">
            <a:schemeClr val="dk1"/>
          </a:lnRef>
          <a:fillRef idx="1">
            <a:schemeClr val="lt1"/>
          </a:fillRef>
          <a:effectRef idx="0">
            <a:schemeClr val="dk1"/>
          </a:effectRef>
          <a:fontRef idx="minor">
            <a:schemeClr val="dk1"/>
          </a:fontRef>
        </p:style>
      </p:cxnSp>
      <p:sp>
        <p:nvSpPr>
          <p:cNvPr id="115" name="片側の 2 つの角を切り取った四角形 114"/>
          <p:cNvSpPr/>
          <p:nvPr/>
        </p:nvSpPr>
        <p:spPr>
          <a:xfrm rot="5400000">
            <a:off x="890569" y="4543136"/>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6" name="片側の 2 つの角を切り取った四角形 115"/>
          <p:cNvSpPr/>
          <p:nvPr/>
        </p:nvSpPr>
        <p:spPr>
          <a:xfrm rot="5400000">
            <a:off x="920238" y="4603264"/>
            <a:ext cx="708425" cy="360040"/>
          </a:xfrm>
          <a:prstGeom prst="snip2Same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1" name="テキスト ボックス 110"/>
          <p:cNvSpPr txBox="1"/>
          <p:nvPr/>
        </p:nvSpPr>
        <p:spPr>
          <a:xfrm>
            <a:off x="1121203" y="4643844"/>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131" name="テキスト ボックス 130"/>
          <p:cNvSpPr txBox="1"/>
          <p:nvPr/>
        </p:nvSpPr>
        <p:spPr>
          <a:xfrm>
            <a:off x="1121203" y="3004866"/>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5" name="正方形/長方形 4"/>
          <p:cNvSpPr/>
          <p:nvPr/>
        </p:nvSpPr>
        <p:spPr>
          <a:xfrm>
            <a:off x="713950" y="3514058"/>
            <a:ext cx="374936" cy="900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2" name="テキスト ボックス 131"/>
          <p:cNvSpPr txBox="1"/>
          <p:nvPr/>
        </p:nvSpPr>
        <p:spPr>
          <a:xfrm rot="16200000">
            <a:off x="751030" y="3792523"/>
            <a:ext cx="505267" cy="307777"/>
          </a:xfrm>
          <a:prstGeom prst="rect">
            <a:avLst/>
          </a:prstGeom>
          <a:noFill/>
        </p:spPr>
        <p:txBody>
          <a:bodyPr wrap="none" rtlCol="0">
            <a:spAutoFit/>
          </a:bodyPr>
          <a:lstStyle/>
          <a:p>
            <a:r>
              <a:rPr lang="en-US" altLang="ja-JP" sz="1400" dirty="0"/>
              <a:t>SiO</a:t>
            </a:r>
            <a:r>
              <a:rPr lang="en-US" altLang="ja-JP" sz="1200" dirty="0"/>
              <a:t>2</a:t>
            </a:r>
            <a:endParaRPr kumimoji="1" lang="ja-JP" altLang="en-US" dirty="0"/>
          </a:p>
        </p:txBody>
      </p:sp>
      <p:cxnSp>
        <p:nvCxnSpPr>
          <p:cNvPr id="148" name="直線コネクタ 147"/>
          <p:cNvCxnSpPr>
            <a:stCxn id="5" idx="2"/>
          </p:cNvCxnSpPr>
          <p:nvPr/>
        </p:nvCxnSpPr>
        <p:spPr>
          <a:xfrm flipV="1">
            <a:off x="901418" y="3509092"/>
            <a:ext cx="0" cy="905678"/>
          </a:xfrm>
          <a:prstGeom prst="line">
            <a:avLst/>
          </a:prstGeom>
        </p:spPr>
        <p:style>
          <a:lnRef idx="2">
            <a:schemeClr val="dk1"/>
          </a:lnRef>
          <a:fillRef idx="1">
            <a:schemeClr val="lt1"/>
          </a:fillRef>
          <a:effectRef idx="0">
            <a:schemeClr val="dk1"/>
          </a:effectRef>
          <a:fontRef idx="minor">
            <a:schemeClr val="dk1"/>
          </a:fontRef>
        </p:style>
      </p:cxnSp>
      <p:sp>
        <p:nvSpPr>
          <p:cNvPr id="149" name="テキスト ボックス 148"/>
          <p:cNvSpPr txBox="1"/>
          <p:nvPr/>
        </p:nvSpPr>
        <p:spPr>
          <a:xfrm rot="16200000">
            <a:off x="434347" y="3869637"/>
            <a:ext cx="757002" cy="307777"/>
          </a:xfrm>
          <a:prstGeom prst="rect">
            <a:avLst/>
          </a:prstGeom>
          <a:noFill/>
        </p:spPr>
        <p:txBody>
          <a:bodyPr wrap="none" rtlCol="0">
            <a:spAutoFit/>
          </a:bodyPr>
          <a:lstStyle/>
          <a:p>
            <a:r>
              <a:rPr lang="en-US" altLang="ja-JP" sz="1400" dirty="0" err="1" smtClean="0"/>
              <a:t>Mmetal</a:t>
            </a:r>
            <a:endParaRPr kumimoji="1" lang="ja-JP" altLang="en-US" dirty="0"/>
          </a:p>
        </p:txBody>
      </p:sp>
      <p:sp>
        <p:nvSpPr>
          <p:cNvPr id="150" name="正方形/長方形 149"/>
          <p:cNvSpPr/>
          <p:nvPr/>
        </p:nvSpPr>
        <p:spPr>
          <a:xfrm>
            <a:off x="4652145" y="3536400"/>
            <a:ext cx="374936" cy="900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1" name="テキスト ボックス 150"/>
          <p:cNvSpPr txBox="1"/>
          <p:nvPr/>
        </p:nvSpPr>
        <p:spPr>
          <a:xfrm rot="16200000">
            <a:off x="4689225" y="3814865"/>
            <a:ext cx="505267" cy="307777"/>
          </a:xfrm>
          <a:prstGeom prst="rect">
            <a:avLst/>
          </a:prstGeom>
          <a:noFill/>
        </p:spPr>
        <p:txBody>
          <a:bodyPr wrap="none" rtlCol="0">
            <a:spAutoFit/>
          </a:bodyPr>
          <a:lstStyle/>
          <a:p>
            <a:r>
              <a:rPr lang="en-US" altLang="ja-JP" sz="1400" dirty="0"/>
              <a:t>SiO</a:t>
            </a:r>
            <a:r>
              <a:rPr lang="en-US" altLang="ja-JP" sz="1200" dirty="0"/>
              <a:t>2</a:t>
            </a:r>
            <a:endParaRPr kumimoji="1" lang="ja-JP" altLang="en-US" dirty="0"/>
          </a:p>
        </p:txBody>
      </p:sp>
      <p:cxnSp>
        <p:nvCxnSpPr>
          <p:cNvPr id="152" name="直線コネクタ 151"/>
          <p:cNvCxnSpPr>
            <a:stCxn id="150" idx="2"/>
          </p:cNvCxnSpPr>
          <p:nvPr/>
        </p:nvCxnSpPr>
        <p:spPr>
          <a:xfrm flipV="1">
            <a:off x="4839613" y="3531434"/>
            <a:ext cx="0" cy="905678"/>
          </a:xfrm>
          <a:prstGeom prst="line">
            <a:avLst/>
          </a:prstGeom>
        </p:spPr>
        <p:style>
          <a:lnRef idx="2">
            <a:schemeClr val="dk1"/>
          </a:lnRef>
          <a:fillRef idx="1">
            <a:schemeClr val="lt1"/>
          </a:fillRef>
          <a:effectRef idx="0">
            <a:schemeClr val="dk1"/>
          </a:effectRef>
          <a:fontRef idx="minor">
            <a:schemeClr val="dk1"/>
          </a:fontRef>
        </p:style>
      </p:cxnSp>
      <p:sp>
        <p:nvSpPr>
          <p:cNvPr id="153" name="テキスト ボックス 152"/>
          <p:cNvSpPr txBox="1"/>
          <p:nvPr/>
        </p:nvSpPr>
        <p:spPr>
          <a:xfrm rot="16200000">
            <a:off x="4372542" y="3891979"/>
            <a:ext cx="757002" cy="307777"/>
          </a:xfrm>
          <a:prstGeom prst="rect">
            <a:avLst/>
          </a:prstGeom>
          <a:noFill/>
        </p:spPr>
        <p:txBody>
          <a:bodyPr wrap="none" rtlCol="0">
            <a:spAutoFit/>
          </a:bodyPr>
          <a:lstStyle/>
          <a:p>
            <a:r>
              <a:rPr lang="en-US" altLang="ja-JP" sz="1400" dirty="0" err="1" smtClean="0"/>
              <a:t>Mmetal</a:t>
            </a:r>
            <a:endParaRPr kumimoji="1" lang="ja-JP" altLang="en-US" dirty="0"/>
          </a:p>
        </p:txBody>
      </p:sp>
      <p:sp>
        <p:nvSpPr>
          <p:cNvPr id="154" name="片側の 2 つの角を切り取った四角形 153"/>
          <p:cNvSpPr/>
          <p:nvPr/>
        </p:nvSpPr>
        <p:spPr>
          <a:xfrm rot="5400000">
            <a:off x="4827876" y="2949385"/>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5" name="片側の 2 つの角を切り取った四角形 154"/>
          <p:cNvSpPr/>
          <p:nvPr/>
        </p:nvSpPr>
        <p:spPr>
          <a:xfrm rot="5400000">
            <a:off x="4857545" y="3009513"/>
            <a:ext cx="708425" cy="360040"/>
          </a:xfrm>
          <a:prstGeom prst="snip2Same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6" name="片側の 2 つの角を切り取った四角形 155"/>
          <p:cNvSpPr/>
          <p:nvPr/>
        </p:nvSpPr>
        <p:spPr>
          <a:xfrm rot="5400000">
            <a:off x="4827876" y="4543137"/>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7" name="片側の 2 つの角を切り取った四角形 156"/>
          <p:cNvSpPr/>
          <p:nvPr/>
        </p:nvSpPr>
        <p:spPr>
          <a:xfrm rot="5400000">
            <a:off x="4857545" y="4603265"/>
            <a:ext cx="708425" cy="360040"/>
          </a:xfrm>
          <a:prstGeom prst="snip2Same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8" name="テキスト ボックス 157"/>
          <p:cNvSpPr txBox="1"/>
          <p:nvPr/>
        </p:nvSpPr>
        <p:spPr>
          <a:xfrm>
            <a:off x="5058510" y="4643845"/>
            <a:ext cx="306494" cy="369332"/>
          </a:xfrm>
          <a:prstGeom prst="rect">
            <a:avLst/>
          </a:prstGeom>
          <a:noFill/>
        </p:spPr>
        <p:txBody>
          <a:bodyPr wrap="none" rtlCol="0">
            <a:spAutoFit/>
          </a:bodyPr>
          <a:lstStyle/>
          <a:p>
            <a:r>
              <a:rPr lang="en-US" altLang="ja-JP" dirty="0" smtClean="0"/>
              <a:t>p</a:t>
            </a:r>
            <a:endParaRPr kumimoji="1" lang="ja-JP" altLang="en-US" dirty="0"/>
          </a:p>
        </p:txBody>
      </p:sp>
      <p:sp>
        <p:nvSpPr>
          <p:cNvPr id="159" name="テキスト ボックス 158"/>
          <p:cNvSpPr txBox="1"/>
          <p:nvPr/>
        </p:nvSpPr>
        <p:spPr>
          <a:xfrm>
            <a:off x="5058510" y="3004867"/>
            <a:ext cx="306494" cy="369332"/>
          </a:xfrm>
          <a:prstGeom prst="rect">
            <a:avLst/>
          </a:prstGeom>
          <a:noFill/>
        </p:spPr>
        <p:txBody>
          <a:bodyPr wrap="none" rtlCol="0">
            <a:spAutoFit/>
          </a:bodyPr>
          <a:lstStyle/>
          <a:p>
            <a:r>
              <a:rPr lang="en-US" altLang="ja-JP" dirty="0"/>
              <a:t>p</a:t>
            </a:r>
            <a:endParaRPr kumimoji="1" lang="ja-JP" altLang="en-US" dirty="0"/>
          </a:p>
        </p:txBody>
      </p:sp>
      <p:cxnSp>
        <p:nvCxnSpPr>
          <p:cNvPr id="160" name="直線コネクタ 159"/>
          <p:cNvCxnSpPr/>
          <p:nvPr/>
        </p:nvCxnSpPr>
        <p:spPr>
          <a:xfrm>
            <a:off x="2825702" y="4005064"/>
            <a:ext cx="0" cy="2385581"/>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sp>
        <p:nvSpPr>
          <p:cNvPr id="161" name="テキスト ボックス 160"/>
          <p:cNvSpPr txBox="1"/>
          <p:nvPr/>
        </p:nvSpPr>
        <p:spPr>
          <a:xfrm>
            <a:off x="2451105" y="4024040"/>
            <a:ext cx="455574" cy="369332"/>
          </a:xfrm>
          <a:prstGeom prst="rect">
            <a:avLst/>
          </a:prstGeom>
          <a:noFill/>
        </p:spPr>
        <p:txBody>
          <a:bodyPr wrap="none" rtlCol="0">
            <a:spAutoFit/>
          </a:bodyPr>
          <a:lstStyle/>
          <a:p>
            <a:r>
              <a:rPr lang="en-US" altLang="ja-JP" dirty="0" smtClean="0">
                <a:solidFill>
                  <a:srgbClr val="FF0000"/>
                </a:solidFill>
              </a:rPr>
              <a:t>BG</a:t>
            </a:r>
            <a:endParaRPr kumimoji="1" lang="ja-JP" altLang="en-US" dirty="0">
              <a:solidFill>
                <a:srgbClr val="FF0000"/>
              </a:solidFill>
            </a:endParaRPr>
          </a:p>
        </p:txBody>
      </p:sp>
      <p:sp>
        <p:nvSpPr>
          <p:cNvPr id="162" name="テキスト ボックス 161"/>
          <p:cNvSpPr txBox="1"/>
          <p:nvPr/>
        </p:nvSpPr>
        <p:spPr>
          <a:xfrm>
            <a:off x="2321646" y="3707740"/>
            <a:ext cx="1362874" cy="369332"/>
          </a:xfrm>
          <a:prstGeom prst="rect">
            <a:avLst/>
          </a:prstGeom>
          <a:noFill/>
        </p:spPr>
        <p:txBody>
          <a:bodyPr wrap="none" rtlCol="0">
            <a:spAutoFit/>
          </a:bodyPr>
          <a:lstStyle/>
          <a:p>
            <a:r>
              <a:rPr lang="ja-JP" altLang="en-US" dirty="0" smtClean="0">
                <a:solidFill>
                  <a:srgbClr val="FF0000"/>
                </a:solidFill>
              </a:rPr>
              <a:t>バックゲート</a:t>
            </a:r>
            <a:endParaRPr kumimoji="1" lang="ja-JP" altLang="en-US" dirty="0">
              <a:solidFill>
                <a:srgbClr val="FF0000"/>
              </a:solidFill>
            </a:endParaRPr>
          </a:p>
        </p:txBody>
      </p:sp>
      <p:cxnSp>
        <p:nvCxnSpPr>
          <p:cNvPr id="163" name="直線コネクタ 162"/>
          <p:cNvCxnSpPr/>
          <p:nvPr/>
        </p:nvCxnSpPr>
        <p:spPr>
          <a:xfrm flipH="1">
            <a:off x="2411760" y="4014585"/>
            <a:ext cx="413942" cy="0"/>
          </a:xfrm>
          <a:prstGeom prst="line">
            <a:avLst/>
          </a:prstGeom>
        </p:spPr>
        <p:style>
          <a:lnRef idx="2">
            <a:schemeClr val="dk1"/>
          </a:lnRef>
          <a:fillRef idx="1">
            <a:schemeClr val="lt1"/>
          </a:fillRef>
          <a:effectRef idx="0">
            <a:schemeClr val="dk1"/>
          </a:effectRef>
          <a:fontRef idx="minor">
            <a:schemeClr val="dk1"/>
          </a:fontRef>
        </p:style>
      </p:cxnSp>
      <p:cxnSp>
        <p:nvCxnSpPr>
          <p:cNvPr id="164" name="直線コネクタ 163"/>
          <p:cNvCxnSpPr/>
          <p:nvPr/>
        </p:nvCxnSpPr>
        <p:spPr>
          <a:xfrm>
            <a:off x="6732240" y="4005064"/>
            <a:ext cx="0" cy="2385581"/>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sp>
        <p:nvSpPr>
          <p:cNvPr id="165" name="テキスト ボックス 164"/>
          <p:cNvSpPr txBox="1"/>
          <p:nvPr/>
        </p:nvSpPr>
        <p:spPr>
          <a:xfrm>
            <a:off x="6357643" y="4024040"/>
            <a:ext cx="455574" cy="369332"/>
          </a:xfrm>
          <a:prstGeom prst="rect">
            <a:avLst/>
          </a:prstGeom>
          <a:noFill/>
        </p:spPr>
        <p:txBody>
          <a:bodyPr wrap="none" rtlCol="0">
            <a:spAutoFit/>
          </a:bodyPr>
          <a:lstStyle/>
          <a:p>
            <a:r>
              <a:rPr lang="en-US" altLang="ja-JP" dirty="0" smtClean="0">
                <a:solidFill>
                  <a:srgbClr val="FF0000"/>
                </a:solidFill>
              </a:rPr>
              <a:t>BG</a:t>
            </a:r>
            <a:endParaRPr kumimoji="1" lang="ja-JP" altLang="en-US" dirty="0">
              <a:solidFill>
                <a:srgbClr val="FF0000"/>
              </a:solidFill>
            </a:endParaRPr>
          </a:p>
        </p:txBody>
      </p:sp>
      <p:sp>
        <p:nvSpPr>
          <p:cNvPr id="166" name="テキスト ボックス 165"/>
          <p:cNvSpPr txBox="1"/>
          <p:nvPr/>
        </p:nvSpPr>
        <p:spPr>
          <a:xfrm>
            <a:off x="6264396" y="3707740"/>
            <a:ext cx="1362874" cy="369332"/>
          </a:xfrm>
          <a:prstGeom prst="rect">
            <a:avLst/>
          </a:prstGeom>
          <a:noFill/>
        </p:spPr>
        <p:txBody>
          <a:bodyPr wrap="none" rtlCol="0">
            <a:spAutoFit/>
          </a:bodyPr>
          <a:lstStyle/>
          <a:p>
            <a:r>
              <a:rPr lang="ja-JP" altLang="en-US" dirty="0" smtClean="0">
                <a:solidFill>
                  <a:srgbClr val="FF0000"/>
                </a:solidFill>
              </a:rPr>
              <a:t>バックゲート</a:t>
            </a:r>
            <a:endParaRPr kumimoji="1" lang="ja-JP" altLang="en-US" dirty="0">
              <a:solidFill>
                <a:srgbClr val="FF0000"/>
              </a:solidFill>
            </a:endParaRPr>
          </a:p>
        </p:txBody>
      </p:sp>
      <p:cxnSp>
        <p:nvCxnSpPr>
          <p:cNvPr id="167" name="直線コネクタ 166"/>
          <p:cNvCxnSpPr/>
          <p:nvPr/>
        </p:nvCxnSpPr>
        <p:spPr>
          <a:xfrm flipH="1">
            <a:off x="6318298" y="4014585"/>
            <a:ext cx="413942" cy="0"/>
          </a:xfrm>
          <a:prstGeom prst="line">
            <a:avLst/>
          </a:prstGeom>
        </p:spPr>
        <p:style>
          <a:lnRef idx="2">
            <a:schemeClr val="dk1"/>
          </a:lnRef>
          <a:fillRef idx="1">
            <a:schemeClr val="lt1"/>
          </a:fillRef>
          <a:effectRef idx="0">
            <a:schemeClr val="dk1"/>
          </a:effectRef>
          <a:fontRef idx="minor">
            <a:schemeClr val="dk1"/>
          </a:fontRef>
        </p:style>
      </p:cxnSp>
      <p:grpSp>
        <p:nvGrpSpPr>
          <p:cNvPr id="168" name="グループ化 167"/>
          <p:cNvGrpSpPr/>
          <p:nvPr/>
        </p:nvGrpSpPr>
        <p:grpSpPr>
          <a:xfrm rot="10800000">
            <a:off x="7230393" y="4488859"/>
            <a:ext cx="577476" cy="452309"/>
            <a:chOff x="7739309" y="4523822"/>
            <a:chExt cx="577476" cy="452309"/>
          </a:xfrm>
        </p:grpSpPr>
        <p:cxnSp>
          <p:nvCxnSpPr>
            <p:cNvPr id="169" name="直線コネクタ 168"/>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71" name="直線コネクタ 170"/>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2" name="直線コネクタ 171"/>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173" name="直線コネクタ 172"/>
          <p:cNvCxnSpPr/>
          <p:nvPr/>
        </p:nvCxnSpPr>
        <p:spPr>
          <a:xfrm flipV="1">
            <a:off x="7524328" y="4940657"/>
            <a:ext cx="0" cy="1449988"/>
          </a:xfrm>
          <a:prstGeom prst="line">
            <a:avLst/>
          </a:prstGeom>
        </p:spPr>
        <p:style>
          <a:lnRef idx="2">
            <a:schemeClr val="dk1"/>
          </a:lnRef>
          <a:fillRef idx="1">
            <a:schemeClr val="lt1"/>
          </a:fillRef>
          <a:effectRef idx="0">
            <a:schemeClr val="dk1"/>
          </a:effectRef>
          <a:fontRef idx="minor">
            <a:schemeClr val="dk1"/>
          </a:fontRef>
        </p:style>
      </p:cxnSp>
      <p:cxnSp>
        <p:nvCxnSpPr>
          <p:cNvPr id="174" name="直線コネクタ 173"/>
          <p:cNvCxnSpPr/>
          <p:nvPr/>
        </p:nvCxnSpPr>
        <p:spPr>
          <a:xfrm flipV="1">
            <a:off x="7524328" y="1628800"/>
            <a:ext cx="0" cy="2860060"/>
          </a:xfrm>
          <a:prstGeom prst="line">
            <a:avLst/>
          </a:prstGeom>
        </p:spPr>
        <p:style>
          <a:lnRef idx="2">
            <a:schemeClr val="dk1"/>
          </a:lnRef>
          <a:fillRef idx="1">
            <a:schemeClr val="lt1"/>
          </a:fillRef>
          <a:effectRef idx="0">
            <a:schemeClr val="dk1"/>
          </a:effectRef>
          <a:fontRef idx="minor">
            <a:schemeClr val="dk1"/>
          </a:fontRef>
        </p:style>
      </p:cxnSp>
      <p:cxnSp>
        <p:nvCxnSpPr>
          <p:cNvPr id="176" name="直線コネクタ 175"/>
          <p:cNvCxnSpPr/>
          <p:nvPr/>
        </p:nvCxnSpPr>
        <p:spPr>
          <a:xfrm flipH="1">
            <a:off x="7946261" y="4753438"/>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77" name="直線コネクタ 176"/>
          <p:cNvCxnSpPr/>
          <p:nvPr/>
        </p:nvCxnSpPr>
        <p:spPr>
          <a:xfrm flipV="1">
            <a:off x="8529928" y="4977531"/>
            <a:ext cx="0" cy="263765"/>
          </a:xfrm>
          <a:prstGeom prst="line">
            <a:avLst/>
          </a:prstGeom>
        </p:spPr>
        <p:style>
          <a:lnRef idx="2">
            <a:schemeClr val="dk1"/>
          </a:lnRef>
          <a:fillRef idx="1">
            <a:schemeClr val="lt1"/>
          </a:fillRef>
          <a:effectRef idx="0">
            <a:schemeClr val="dk1"/>
          </a:effectRef>
          <a:fontRef idx="minor">
            <a:schemeClr val="dk1"/>
          </a:fontRef>
        </p:style>
      </p:cxnSp>
      <p:cxnSp>
        <p:nvCxnSpPr>
          <p:cNvPr id="178" name="直線コネクタ 177"/>
          <p:cNvCxnSpPr/>
          <p:nvPr/>
        </p:nvCxnSpPr>
        <p:spPr>
          <a:xfrm flipV="1">
            <a:off x="8187906" y="4511842"/>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79" name="直線コネクタ 178"/>
          <p:cNvCxnSpPr/>
          <p:nvPr/>
        </p:nvCxnSpPr>
        <p:spPr>
          <a:xfrm flipV="1">
            <a:off x="8316416" y="2706574"/>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81" name="直線コネクタ 180"/>
          <p:cNvCxnSpPr/>
          <p:nvPr/>
        </p:nvCxnSpPr>
        <p:spPr>
          <a:xfrm flipV="1">
            <a:off x="8529928" y="2460651"/>
            <a:ext cx="0" cy="263765"/>
          </a:xfrm>
          <a:prstGeom prst="line">
            <a:avLst/>
          </a:prstGeom>
        </p:spPr>
        <p:style>
          <a:lnRef idx="2">
            <a:schemeClr val="dk1"/>
          </a:lnRef>
          <a:fillRef idx="1">
            <a:schemeClr val="lt1"/>
          </a:fillRef>
          <a:effectRef idx="0">
            <a:schemeClr val="dk1"/>
          </a:effectRef>
          <a:fontRef idx="minor">
            <a:schemeClr val="dk1"/>
          </a:fontRef>
        </p:style>
      </p:cxnSp>
      <p:cxnSp>
        <p:nvCxnSpPr>
          <p:cNvPr id="182" name="直線コネクタ 181"/>
          <p:cNvCxnSpPr/>
          <p:nvPr/>
        </p:nvCxnSpPr>
        <p:spPr>
          <a:xfrm flipH="1">
            <a:off x="8316416" y="2706574"/>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83" name="直線コネクタ 182"/>
          <p:cNvCxnSpPr/>
          <p:nvPr/>
        </p:nvCxnSpPr>
        <p:spPr>
          <a:xfrm flipV="1">
            <a:off x="8529928" y="3172263"/>
            <a:ext cx="0" cy="263765"/>
          </a:xfrm>
          <a:prstGeom prst="line">
            <a:avLst/>
          </a:prstGeom>
        </p:spPr>
        <p:style>
          <a:lnRef idx="2">
            <a:schemeClr val="dk1"/>
          </a:lnRef>
          <a:fillRef idx="1">
            <a:schemeClr val="lt1"/>
          </a:fillRef>
          <a:effectRef idx="0">
            <a:schemeClr val="dk1"/>
          </a:effectRef>
          <a:fontRef idx="minor">
            <a:schemeClr val="dk1"/>
          </a:fontRef>
        </p:style>
      </p:cxnSp>
      <p:cxnSp>
        <p:nvCxnSpPr>
          <p:cNvPr id="184" name="直線コネクタ 183"/>
          <p:cNvCxnSpPr/>
          <p:nvPr/>
        </p:nvCxnSpPr>
        <p:spPr>
          <a:xfrm flipV="1">
            <a:off x="8187906" y="2706574"/>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86" name="直線コネクタ 185"/>
          <p:cNvCxnSpPr/>
          <p:nvPr/>
        </p:nvCxnSpPr>
        <p:spPr>
          <a:xfrm flipH="1">
            <a:off x="8299803" y="4534620"/>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87" name="直線コネクタ 186"/>
          <p:cNvCxnSpPr/>
          <p:nvPr/>
        </p:nvCxnSpPr>
        <p:spPr>
          <a:xfrm flipH="1">
            <a:off x="8327488" y="3185169"/>
            <a:ext cx="225168" cy="0"/>
          </a:xfrm>
          <a:prstGeom prst="line">
            <a:avLst/>
          </a:prstGeom>
          <a:ln>
            <a:headEnd type="arrow" w="lg" len="lg"/>
          </a:ln>
        </p:spPr>
        <p:style>
          <a:lnRef idx="2">
            <a:schemeClr val="dk1"/>
          </a:lnRef>
          <a:fillRef idx="1">
            <a:schemeClr val="lt1"/>
          </a:fillRef>
          <a:effectRef idx="0">
            <a:schemeClr val="dk1"/>
          </a:effectRef>
          <a:fontRef idx="minor">
            <a:schemeClr val="dk1"/>
          </a:fontRef>
        </p:style>
      </p:cxnSp>
      <p:cxnSp>
        <p:nvCxnSpPr>
          <p:cNvPr id="188" name="直線コネクタ 187"/>
          <p:cNvCxnSpPr/>
          <p:nvPr/>
        </p:nvCxnSpPr>
        <p:spPr>
          <a:xfrm flipH="1">
            <a:off x="8316416" y="4750143"/>
            <a:ext cx="225168" cy="0"/>
          </a:xfrm>
          <a:prstGeom prst="line">
            <a:avLst/>
          </a:prstGeom>
          <a:ln>
            <a:headEnd type="arrow" w="lg" len="lg"/>
          </a:ln>
        </p:spPr>
        <p:style>
          <a:lnRef idx="2">
            <a:schemeClr val="dk1"/>
          </a:lnRef>
          <a:fillRef idx="1">
            <a:schemeClr val="lt1"/>
          </a:fillRef>
          <a:effectRef idx="0">
            <a:schemeClr val="dk1"/>
          </a:effectRef>
          <a:fontRef idx="minor">
            <a:schemeClr val="dk1"/>
          </a:fontRef>
        </p:style>
      </p:cxnSp>
      <p:cxnSp>
        <p:nvCxnSpPr>
          <p:cNvPr id="189" name="直線コネクタ 188"/>
          <p:cNvCxnSpPr/>
          <p:nvPr/>
        </p:nvCxnSpPr>
        <p:spPr>
          <a:xfrm flipH="1">
            <a:off x="7953295" y="2962238"/>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90" name="直線コネクタ 189"/>
          <p:cNvCxnSpPr/>
          <p:nvPr/>
        </p:nvCxnSpPr>
        <p:spPr>
          <a:xfrm flipV="1">
            <a:off x="8316416" y="166147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91" name="直線コネクタ 190"/>
          <p:cNvCxnSpPr/>
          <p:nvPr/>
        </p:nvCxnSpPr>
        <p:spPr>
          <a:xfrm flipH="1">
            <a:off x="8316416" y="214007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92" name="直線コネクタ 191"/>
          <p:cNvCxnSpPr/>
          <p:nvPr/>
        </p:nvCxnSpPr>
        <p:spPr>
          <a:xfrm flipV="1">
            <a:off x="8529928" y="1415555"/>
            <a:ext cx="0" cy="263765"/>
          </a:xfrm>
          <a:prstGeom prst="line">
            <a:avLst/>
          </a:prstGeom>
        </p:spPr>
        <p:style>
          <a:lnRef idx="2">
            <a:schemeClr val="dk1"/>
          </a:lnRef>
          <a:fillRef idx="1">
            <a:schemeClr val="lt1"/>
          </a:fillRef>
          <a:effectRef idx="0">
            <a:schemeClr val="dk1"/>
          </a:effectRef>
          <a:fontRef idx="minor">
            <a:schemeClr val="dk1"/>
          </a:fontRef>
        </p:style>
      </p:cxnSp>
      <p:cxnSp>
        <p:nvCxnSpPr>
          <p:cNvPr id="193" name="直線コネクタ 192"/>
          <p:cNvCxnSpPr/>
          <p:nvPr/>
        </p:nvCxnSpPr>
        <p:spPr>
          <a:xfrm flipH="1">
            <a:off x="7946261" y="1903074"/>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94" name="直線コネクタ 193"/>
          <p:cNvCxnSpPr/>
          <p:nvPr/>
        </p:nvCxnSpPr>
        <p:spPr>
          <a:xfrm flipV="1">
            <a:off x="8529928" y="2127167"/>
            <a:ext cx="0" cy="263765"/>
          </a:xfrm>
          <a:prstGeom prst="line">
            <a:avLst/>
          </a:prstGeom>
        </p:spPr>
        <p:style>
          <a:lnRef idx="2">
            <a:schemeClr val="dk1"/>
          </a:lnRef>
          <a:fillRef idx="1">
            <a:schemeClr val="lt1"/>
          </a:fillRef>
          <a:effectRef idx="0">
            <a:schemeClr val="dk1"/>
          </a:effectRef>
          <a:fontRef idx="minor">
            <a:schemeClr val="dk1"/>
          </a:fontRef>
        </p:style>
      </p:cxnSp>
      <p:cxnSp>
        <p:nvCxnSpPr>
          <p:cNvPr id="195" name="直線コネクタ 194"/>
          <p:cNvCxnSpPr/>
          <p:nvPr/>
        </p:nvCxnSpPr>
        <p:spPr>
          <a:xfrm flipV="1">
            <a:off x="8187906" y="166147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96" name="直線コネクタ 195"/>
          <p:cNvCxnSpPr/>
          <p:nvPr/>
        </p:nvCxnSpPr>
        <p:spPr>
          <a:xfrm flipV="1">
            <a:off x="8316416" y="553272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97" name="直線コネクタ 196"/>
          <p:cNvCxnSpPr/>
          <p:nvPr/>
        </p:nvCxnSpPr>
        <p:spPr>
          <a:xfrm flipV="1">
            <a:off x="8529928" y="5286805"/>
            <a:ext cx="0" cy="263765"/>
          </a:xfrm>
          <a:prstGeom prst="line">
            <a:avLst/>
          </a:prstGeom>
        </p:spPr>
        <p:style>
          <a:lnRef idx="2">
            <a:schemeClr val="dk1"/>
          </a:lnRef>
          <a:fillRef idx="1">
            <a:schemeClr val="lt1"/>
          </a:fillRef>
          <a:effectRef idx="0">
            <a:schemeClr val="dk1"/>
          </a:effectRef>
          <a:fontRef idx="minor">
            <a:schemeClr val="dk1"/>
          </a:fontRef>
        </p:style>
      </p:cxnSp>
      <p:cxnSp>
        <p:nvCxnSpPr>
          <p:cNvPr id="198" name="直線コネクタ 197"/>
          <p:cNvCxnSpPr/>
          <p:nvPr/>
        </p:nvCxnSpPr>
        <p:spPr>
          <a:xfrm flipH="1">
            <a:off x="8316416" y="5532728"/>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99" name="直線コネクタ 198"/>
          <p:cNvCxnSpPr/>
          <p:nvPr/>
        </p:nvCxnSpPr>
        <p:spPr>
          <a:xfrm flipV="1">
            <a:off x="8529928" y="5998417"/>
            <a:ext cx="0" cy="263765"/>
          </a:xfrm>
          <a:prstGeom prst="line">
            <a:avLst/>
          </a:prstGeom>
        </p:spPr>
        <p:style>
          <a:lnRef idx="2">
            <a:schemeClr val="dk1"/>
          </a:lnRef>
          <a:fillRef idx="1">
            <a:schemeClr val="lt1"/>
          </a:fillRef>
          <a:effectRef idx="0">
            <a:schemeClr val="dk1"/>
          </a:effectRef>
          <a:fontRef idx="minor">
            <a:schemeClr val="dk1"/>
          </a:fontRef>
        </p:style>
      </p:cxnSp>
      <p:cxnSp>
        <p:nvCxnSpPr>
          <p:cNvPr id="200" name="直線コネクタ 199"/>
          <p:cNvCxnSpPr/>
          <p:nvPr/>
        </p:nvCxnSpPr>
        <p:spPr>
          <a:xfrm flipV="1">
            <a:off x="8187906" y="553272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01" name="直線コネクタ 200"/>
          <p:cNvCxnSpPr/>
          <p:nvPr/>
        </p:nvCxnSpPr>
        <p:spPr>
          <a:xfrm flipH="1">
            <a:off x="8299803" y="1684256"/>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02" name="直線コネクタ 201"/>
          <p:cNvCxnSpPr/>
          <p:nvPr/>
        </p:nvCxnSpPr>
        <p:spPr>
          <a:xfrm flipH="1">
            <a:off x="8327488" y="6011323"/>
            <a:ext cx="225168"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203" name="直線コネクタ 202"/>
          <p:cNvCxnSpPr/>
          <p:nvPr/>
        </p:nvCxnSpPr>
        <p:spPr>
          <a:xfrm flipH="1">
            <a:off x="8316416" y="1899779"/>
            <a:ext cx="225168"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204" name="直線コネクタ 203"/>
          <p:cNvCxnSpPr/>
          <p:nvPr/>
        </p:nvCxnSpPr>
        <p:spPr>
          <a:xfrm flipH="1">
            <a:off x="7953295" y="5788392"/>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05" name="直線コネクタ 204"/>
          <p:cNvCxnSpPr/>
          <p:nvPr/>
        </p:nvCxnSpPr>
        <p:spPr>
          <a:xfrm flipH="1">
            <a:off x="821302" y="3173591"/>
            <a:ext cx="267584" cy="0"/>
          </a:xfrm>
          <a:prstGeom prst="line">
            <a:avLst/>
          </a:prstGeom>
        </p:spPr>
        <p:style>
          <a:lnRef idx="2">
            <a:schemeClr val="dk1"/>
          </a:lnRef>
          <a:fillRef idx="1">
            <a:schemeClr val="lt1"/>
          </a:fillRef>
          <a:effectRef idx="0">
            <a:schemeClr val="dk1"/>
          </a:effectRef>
          <a:fontRef idx="minor">
            <a:schemeClr val="dk1"/>
          </a:fontRef>
        </p:style>
      </p:cxnSp>
      <p:cxnSp>
        <p:nvCxnSpPr>
          <p:cNvPr id="206" name="直線コネクタ 205"/>
          <p:cNvCxnSpPr/>
          <p:nvPr/>
        </p:nvCxnSpPr>
        <p:spPr>
          <a:xfrm flipH="1">
            <a:off x="821302" y="4778921"/>
            <a:ext cx="267584" cy="0"/>
          </a:xfrm>
          <a:prstGeom prst="line">
            <a:avLst/>
          </a:prstGeom>
        </p:spPr>
        <p:style>
          <a:lnRef idx="2">
            <a:schemeClr val="dk1"/>
          </a:lnRef>
          <a:fillRef idx="1">
            <a:schemeClr val="lt1"/>
          </a:fillRef>
          <a:effectRef idx="0">
            <a:schemeClr val="dk1"/>
          </a:effectRef>
          <a:fontRef idx="minor">
            <a:schemeClr val="dk1"/>
          </a:fontRef>
        </p:style>
      </p:cxnSp>
      <p:cxnSp>
        <p:nvCxnSpPr>
          <p:cNvPr id="207" name="直線コネクタ 206"/>
          <p:cNvCxnSpPr/>
          <p:nvPr/>
        </p:nvCxnSpPr>
        <p:spPr>
          <a:xfrm flipH="1">
            <a:off x="4748529" y="3173591"/>
            <a:ext cx="267584" cy="0"/>
          </a:xfrm>
          <a:prstGeom prst="line">
            <a:avLst/>
          </a:prstGeom>
        </p:spPr>
        <p:style>
          <a:lnRef idx="2">
            <a:schemeClr val="dk1"/>
          </a:lnRef>
          <a:fillRef idx="1">
            <a:schemeClr val="lt1"/>
          </a:fillRef>
          <a:effectRef idx="0">
            <a:schemeClr val="dk1"/>
          </a:effectRef>
          <a:fontRef idx="minor">
            <a:schemeClr val="dk1"/>
          </a:fontRef>
        </p:style>
      </p:cxnSp>
      <p:cxnSp>
        <p:nvCxnSpPr>
          <p:cNvPr id="208" name="直線コネクタ 207"/>
          <p:cNvCxnSpPr/>
          <p:nvPr/>
        </p:nvCxnSpPr>
        <p:spPr>
          <a:xfrm flipH="1">
            <a:off x="4751043" y="4778921"/>
            <a:ext cx="265070" cy="0"/>
          </a:xfrm>
          <a:prstGeom prst="line">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6631143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電界効果トランジスタ（</a:t>
            </a:r>
            <a:r>
              <a:rPr lang="en-US" altLang="ja-JP" dirty="0" smtClean="0"/>
              <a:t>MOS</a:t>
            </a:r>
            <a:r>
              <a:rPr lang="ja-JP" altLang="en-US" dirty="0" smtClean="0"/>
              <a:t>型）</a:t>
            </a:r>
            <a:endParaRPr kumimoji="1" lang="ja-JP" altLang="en-US" dirty="0"/>
          </a:p>
        </p:txBody>
      </p:sp>
      <p:grpSp>
        <p:nvGrpSpPr>
          <p:cNvPr id="18" name="グループ化 17"/>
          <p:cNvGrpSpPr/>
          <p:nvPr/>
        </p:nvGrpSpPr>
        <p:grpSpPr>
          <a:xfrm>
            <a:off x="3706492" y="4488859"/>
            <a:ext cx="577476" cy="452309"/>
            <a:chOff x="7739309" y="4523822"/>
            <a:chExt cx="577476" cy="452309"/>
          </a:xfrm>
        </p:grpSpPr>
        <p:cxnSp>
          <p:nvCxnSpPr>
            <p:cNvPr id="14" name="直線コネクタ 13"/>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sp>
        <p:nvSpPr>
          <p:cNvPr id="78" name="正方形/長方形 77"/>
          <p:cNvSpPr/>
          <p:nvPr/>
        </p:nvSpPr>
        <p:spPr>
          <a:xfrm rot="16200000">
            <a:off x="398350" y="3317530"/>
            <a:ext cx="3312368" cy="1312487"/>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79" name="直線コネクタ 78"/>
          <p:cNvCxnSpPr/>
          <p:nvPr/>
        </p:nvCxnSpPr>
        <p:spPr>
          <a:xfrm>
            <a:off x="1158985" y="4767330"/>
            <a:ext cx="0" cy="1602407"/>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1124183" y="1610958"/>
            <a:ext cx="0" cy="1550530"/>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flipV="1">
            <a:off x="4000427" y="4940657"/>
            <a:ext cx="0" cy="144998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flipV="1">
            <a:off x="4000427" y="1661576"/>
            <a:ext cx="0" cy="2827283"/>
          </a:xfrm>
          <a:prstGeom prst="line">
            <a:avLst/>
          </a:prstGeom>
        </p:spPr>
        <p:style>
          <a:lnRef idx="2">
            <a:schemeClr val="dk1"/>
          </a:lnRef>
          <a:fillRef idx="1">
            <a:schemeClr val="lt1"/>
          </a:fillRef>
          <a:effectRef idx="0">
            <a:schemeClr val="dk1"/>
          </a:effectRef>
          <a:fontRef idx="minor">
            <a:schemeClr val="dk1"/>
          </a:fontRef>
        </p:style>
      </p:cxnSp>
      <p:sp>
        <p:nvSpPr>
          <p:cNvPr id="88" name="片側の 2 つの角を切り取った四角形 87"/>
          <p:cNvSpPr/>
          <p:nvPr/>
        </p:nvSpPr>
        <p:spPr>
          <a:xfrm rot="5400000">
            <a:off x="1201904" y="2949384"/>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89" name="直線コネクタ 88"/>
          <p:cNvCxnSpPr/>
          <p:nvPr/>
        </p:nvCxnSpPr>
        <p:spPr>
          <a:xfrm>
            <a:off x="410319" y="6381328"/>
            <a:ext cx="3590108" cy="0"/>
          </a:xfrm>
          <a:prstGeom prst="line">
            <a:avLst/>
          </a:prstGeom>
        </p:spPr>
        <p:style>
          <a:lnRef idx="2">
            <a:schemeClr val="dk1"/>
          </a:lnRef>
          <a:fillRef idx="1">
            <a:schemeClr val="lt1"/>
          </a:fillRef>
          <a:effectRef idx="0">
            <a:schemeClr val="dk1"/>
          </a:effectRef>
          <a:fontRef idx="minor">
            <a:schemeClr val="dk1"/>
          </a:fontRef>
        </p:style>
      </p:cxnSp>
      <p:cxnSp>
        <p:nvCxnSpPr>
          <p:cNvPr id="90" name="直線コネクタ 89"/>
          <p:cNvCxnSpPr/>
          <p:nvPr/>
        </p:nvCxnSpPr>
        <p:spPr>
          <a:xfrm flipV="1">
            <a:off x="410319" y="5236376"/>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flipH="1">
            <a:off x="398364" y="4000025"/>
            <a:ext cx="626194" cy="5039"/>
          </a:xfrm>
          <a:prstGeom prst="line">
            <a:avLst/>
          </a:prstGeom>
        </p:spPr>
        <p:style>
          <a:lnRef idx="2">
            <a:schemeClr val="dk1"/>
          </a:lnRef>
          <a:fillRef idx="1">
            <a:schemeClr val="lt1"/>
          </a:fillRef>
          <a:effectRef idx="0">
            <a:schemeClr val="dk1"/>
          </a:effectRef>
          <a:fontRef idx="minor">
            <a:schemeClr val="dk1"/>
          </a:fontRef>
        </p:style>
      </p:cxnSp>
      <p:sp>
        <p:nvSpPr>
          <p:cNvPr id="92" name="テキスト ボックス 91"/>
          <p:cNvSpPr txBox="1"/>
          <p:nvPr/>
        </p:nvSpPr>
        <p:spPr>
          <a:xfrm>
            <a:off x="1126393" y="1907540"/>
            <a:ext cx="934871" cy="369332"/>
          </a:xfrm>
          <a:prstGeom prst="rect">
            <a:avLst/>
          </a:prstGeom>
          <a:noFill/>
        </p:spPr>
        <p:txBody>
          <a:bodyPr wrap="none" rtlCol="0">
            <a:spAutoFit/>
          </a:bodyPr>
          <a:lstStyle/>
          <a:p>
            <a:r>
              <a:rPr lang="ja-JP" altLang="en-US" dirty="0">
                <a:solidFill>
                  <a:srgbClr val="FF0000"/>
                </a:solidFill>
              </a:rPr>
              <a:t>ドレイン</a:t>
            </a:r>
            <a:endParaRPr kumimoji="1" lang="ja-JP" altLang="en-US" dirty="0">
              <a:solidFill>
                <a:srgbClr val="FF0000"/>
              </a:solidFill>
            </a:endParaRPr>
          </a:p>
        </p:txBody>
      </p:sp>
      <p:sp>
        <p:nvSpPr>
          <p:cNvPr id="93" name="テキスト ボックス 92"/>
          <p:cNvSpPr txBox="1"/>
          <p:nvPr/>
        </p:nvSpPr>
        <p:spPr>
          <a:xfrm>
            <a:off x="1161110" y="5851205"/>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94" name="テキスト ボックス 93"/>
          <p:cNvSpPr txBox="1"/>
          <p:nvPr/>
        </p:nvSpPr>
        <p:spPr>
          <a:xfrm>
            <a:off x="256717" y="3635732"/>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grpSp>
        <p:nvGrpSpPr>
          <p:cNvPr id="112" name="グループ化 111"/>
          <p:cNvGrpSpPr/>
          <p:nvPr/>
        </p:nvGrpSpPr>
        <p:grpSpPr>
          <a:xfrm rot="10800000">
            <a:off x="107504" y="5094501"/>
            <a:ext cx="576107" cy="144016"/>
            <a:chOff x="5163711" y="5085184"/>
            <a:chExt cx="576107" cy="144016"/>
          </a:xfrm>
        </p:grpSpPr>
        <p:cxnSp>
          <p:nvCxnSpPr>
            <p:cNvPr id="95" name="直線コネクタ 94"/>
            <p:cNvCxnSpPr/>
            <p:nvPr/>
          </p:nvCxnSpPr>
          <p:spPr>
            <a:xfrm>
              <a:off x="5163711"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96" name="直線コネクタ 95"/>
            <p:cNvCxnSpPr/>
            <p:nvPr/>
          </p:nvCxnSpPr>
          <p:spPr>
            <a:xfrm>
              <a:off x="5276195" y="5085184"/>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97" name="直線コネクタ 96"/>
          <p:cNvCxnSpPr/>
          <p:nvPr/>
        </p:nvCxnSpPr>
        <p:spPr>
          <a:xfrm flipV="1">
            <a:off x="400849" y="4024040"/>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98" name="直線コネクタ 97"/>
          <p:cNvCxnSpPr/>
          <p:nvPr/>
        </p:nvCxnSpPr>
        <p:spPr>
          <a:xfrm flipH="1">
            <a:off x="1124183" y="1638117"/>
            <a:ext cx="2871731" cy="0"/>
          </a:xfrm>
          <a:prstGeom prst="line">
            <a:avLst/>
          </a:prstGeom>
        </p:spPr>
        <p:style>
          <a:lnRef idx="2">
            <a:schemeClr val="dk1"/>
          </a:lnRef>
          <a:fillRef idx="1">
            <a:schemeClr val="lt1"/>
          </a:fillRef>
          <a:effectRef idx="0">
            <a:schemeClr val="dk1"/>
          </a:effectRef>
          <a:fontRef idx="minor">
            <a:schemeClr val="dk1"/>
          </a:fontRef>
        </p:style>
      </p:cxnSp>
      <p:sp>
        <p:nvSpPr>
          <p:cNvPr id="99" name="テキスト ボックス 98"/>
          <p:cNvSpPr txBox="1"/>
          <p:nvPr/>
        </p:nvSpPr>
        <p:spPr>
          <a:xfrm>
            <a:off x="326676" y="4055295"/>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100" name="テキスト ボックス 99"/>
          <p:cNvSpPr txBox="1"/>
          <p:nvPr/>
        </p:nvSpPr>
        <p:spPr>
          <a:xfrm>
            <a:off x="916133" y="5851205"/>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101" name="テキスト ボックス 100"/>
          <p:cNvSpPr txBox="1"/>
          <p:nvPr/>
        </p:nvSpPr>
        <p:spPr>
          <a:xfrm>
            <a:off x="850887" y="1907540"/>
            <a:ext cx="327334" cy="369332"/>
          </a:xfrm>
          <a:prstGeom prst="rect">
            <a:avLst/>
          </a:prstGeom>
          <a:noFill/>
        </p:spPr>
        <p:txBody>
          <a:bodyPr wrap="none" rtlCol="0">
            <a:spAutoFit/>
          </a:bodyPr>
          <a:lstStyle/>
          <a:p>
            <a:r>
              <a:rPr lang="en-US" altLang="ja-JP" dirty="0">
                <a:solidFill>
                  <a:srgbClr val="FF0000"/>
                </a:solidFill>
              </a:rPr>
              <a:t>D</a:t>
            </a:r>
            <a:endParaRPr kumimoji="1" lang="ja-JP" altLang="en-US" dirty="0">
              <a:solidFill>
                <a:srgbClr val="FF0000"/>
              </a:solidFill>
            </a:endParaRPr>
          </a:p>
        </p:txBody>
      </p:sp>
      <p:sp>
        <p:nvSpPr>
          <p:cNvPr id="109" name="テキスト ボックス 108"/>
          <p:cNvSpPr txBox="1"/>
          <p:nvPr/>
        </p:nvSpPr>
        <p:spPr>
          <a:xfrm>
            <a:off x="2221106" y="3803130"/>
            <a:ext cx="306494" cy="369332"/>
          </a:xfrm>
          <a:prstGeom prst="rect">
            <a:avLst/>
          </a:prstGeom>
          <a:noFill/>
        </p:spPr>
        <p:txBody>
          <a:bodyPr wrap="none" rtlCol="0">
            <a:spAutoFit/>
          </a:bodyPr>
          <a:lstStyle/>
          <a:p>
            <a:r>
              <a:rPr lang="en-US" altLang="ja-JP" dirty="0" smtClean="0"/>
              <a:t>p</a:t>
            </a:r>
            <a:endParaRPr kumimoji="1" lang="ja-JP" altLang="en-US" dirty="0"/>
          </a:p>
        </p:txBody>
      </p:sp>
      <p:sp>
        <p:nvSpPr>
          <p:cNvPr id="110" name="片側の 2 つの角を切り取った四角形 109"/>
          <p:cNvSpPr/>
          <p:nvPr/>
        </p:nvSpPr>
        <p:spPr>
          <a:xfrm rot="5400000">
            <a:off x="1231573" y="3009512"/>
            <a:ext cx="708425" cy="360040"/>
          </a:xfrm>
          <a:prstGeom prst="snip2Same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3" name="テキスト ボックス 112"/>
          <p:cNvSpPr txBox="1"/>
          <p:nvPr/>
        </p:nvSpPr>
        <p:spPr>
          <a:xfrm>
            <a:off x="1341948" y="6399015"/>
            <a:ext cx="1507144" cy="461665"/>
          </a:xfrm>
          <a:prstGeom prst="rect">
            <a:avLst/>
          </a:prstGeom>
          <a:noFill/>
        </p:spPr>
        <p:txBody>
          <a:bodyPr wrap="none" rtlCol="0">
            <a:spAutoFit/>
          </a:bodyPr>
          <a:lstStyle/>
          <a:p>
            <a:r>
              <a:rPr lang="en-US" altLang="ja-JP" sz="2400" dirty="0" smtClean="0">
                <a:solidFill>
                  <a:srgbClr val="FF0000"/>
                </a:solidFill>
              </a:rPr>
              <a:t>N</a:t>
            </a:r>
            <a:r>
              <a:rPr lang="ja-JP" altLang="en-US" sz="2400" dirty="0" smtClean="0">
                <a:solidFill>
                  <a:srgbClr val="FF0000"/>
                </a:solidFill>
              </a:rPr>
              <a:t>チャネル</a:t>
            </a:r>
            <a:endParaRPr kumimoji="1" lang="ja-JP" altLang="en-US" sz="2400" dirty="0">
              <a:solidFill>
                <a:srgbClr val="FF0000"/>
              </a:solidFill>
            </a:endParaRPr>
          </a:p>
        </p:txBody>
      </p:sp>
      <p:sp>
        <p:nvSpPr>
          <p:cNvPr id="115" name="片側の 2 つの角を切り取った四角形 114"/>
          <p:cNvSpPr/>
          <p:nvPr/>
        </p:nvSpPr>
        <p:spPr>
          <a:xfrm rot="5400000">
            <a:off x="1201904" y="4543136"/>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6" name="片側の 2 つの角を切り取った四角形 115"/>
          <p:cNvSpPr/>
          <p:nvPr/>
        </p:nvSpPr>
        <p:spPr>
          <a:xfrm rot="5400000">
            <a:off x="1231573" y="4603264"/>
            <a:ext cx="708425" cy="360040"/>
          </a:xfrm>
          <a:prstGeom prst="snip2Same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1" name="テキスト ボックス 110"/>
          <p:cNvSpPr txBox="1"/>
          <p:nvPr/>
        </p:nvSpPr>
        <p:spPr>
          <a:xfrm>
            <a:off x="1432538" y="4643844"/>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131" name="テキスト ボックス 130"/>
          <p:cNvSpPr txBox="1"/>
          <p:nvPr/>
        </p:nvSpPr>
        <p:spPr>
          <a:xfrm>
            <a:off x="1432538" y="3004866"/>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5" name="正方形/長方形 4"/>
          <p:cNvSpPr/>
          <p:nvPr/>
        </p:nvSpPr>
        <p:spPr>
          <a:xfrm>
            <a:off x="1025285" y="3514058"/>
            <a:ext cx="374936" cy="900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2" name="テキスト ボックス 131"/>
          <p:cNvSpPr txBox="1"/>
          <p:nvPr/>
        </p:nvSpPr>
        <p:spPr>
          <a:xfrm rot="16200000">
            <a:off x="1062365" y="3792523"/>
            <a:ext cx="505267" cy="307777"/>
          </a:xfrm>
          <a:prstGeom prst="rect">
            <a:avLst/>
          </a:prstGeom>
          <a:noFill/>
        </p:spPr>
        <p:txBody>
          <a:bodyPr wrap="none" rtlCol="0">
            <a:spAutoFit/>
          </a:bodyPr>
          <a:lstStyle/>
          <a:p>
            <a:r>
              <a:rPr lang="en-US" altLang="ja-JP" sz="1400" dirty="0"/>
              <a:t>SiO</a:t>
            </a:r>
            <a:r>
              <a:rPr lang="en-US" altLang="ja-JP" sz="1200" dirty="0"/>
              <a:t>2</a:t>
            </a:r>
            <a:endParaRPr kumimoji="1" lang="ja-JP" altLang="en-US" dirty="0"/>
          </a:p>
        </p:txBody>
      </p:sp>
      <p:cxnSp>
        <p:nvCxnSpPr>
          <p:cNvPr id="148" name="直線コネクタ 147"/>
          <p:cNvCxnSpPr>
            <a:stCxn id="5" idx="2"/>
          </p:cNvCxnSpPr>
          <p:nvPr/>
        </p:nvCxnSpPr>
        <p:spPr>
          <a:xfrm flipV="1">
            <a:off x="1212753" y="3509092"/>
            <a:ext cx="0" cy="905678"/>
          </a:xfrm>
          <a:prstGeom prst="line">
            <a:avLst/>
          </a:prstGeom>
        </p:spPr>
        <p:style>
          <a:lnRef idx="2">
            <a:schemeClr val="dk1"/>
          </a:lnRef>
          <a:fillRef idx="1">
            <a:schemeClr val="lt1"/>
          </a:fillRef>
          <a:effectRef idx="0">
            <a:schemeClr val="dk1"/>
          </a:effectRef>
          <a:fontRef idx="minor">
            <a:schemeClr val="dk1"/>
          </a:fontRef>
        </p:style>
      </p:cxnSp>
      <p:sp>
        <p:nvSpPr>
          <p:cNvPr id="149" name="テキスト ボックス 148"/>
          <p:cNvSpPr txBox="1"/>
          <p:nvPr/>
        </p:nvSpPr>
        <p:spPr>
          <a:xfrm rot="16200000">
            <a:off x="817015" y="3869637"/>
            <a:ext cx="614335" cy="307777"/>
          </a:xfrm>
          <a:prstGeom prst="rect">
            <a:avLst/>
          </a:prstGeom>
          <a:noFill/>
        </p:spPr>
        <p:txBody>
          <a:bodyPr wrap="none" rtlCol="0">
            <a:spAutoFit/>
          </a:bodyPr>
          <a:lstStyle/>
          <a:p>
            <a:r>
              <a:rPr lang="en-US" altLang="ja-JP" sz="1400" dirty="0" smtClean="0"/>
              <a:t>Metal</a:t>
            </a:r>
            <a:endParaRPr kumimoji="1" lang="ja-JP" altLang="en-US" dirty="0"/>
          </a:p>
        </p:txBody>
      </p:sp>
      <p:cxnSp>
        <p:nvCxnSpPr>
          <p:cNvPr id="160" name="直線コネクタ 159"/>
          <p:cNvCxnSpPr/>
          <p:nvPr/>
        </p:nvCxnSpPr>
        <p:spPr>
          <a:xfrm>
            <a:off x="3137037" y="4005064"/>
            <a:ext cx="0" cy="2385581"/>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sp>
        <p:nvSpPr>
          <p:cNvPr id="161" name="テキスト ボックス 160"/>
          <p:cNvSpPr txBox="1"/>
          <p:nvPr/>
        </p:nvSpPr>
        <p:spPr>
          <a:xfrm>
            <a:off x="2762440" y="4024040"/>
            <a:ext cx="455574" cy="369332"/>
          </a:xfrm>
          <a:prstGeom prst="rect">
            <a:avLst/>
          </a:prstGeom>
          <a:noFill/>
        </p:spPr>
        <p:txBody>
          <a:bodyPr wrap="none" rtlCol="0">
            <a:spAutoFit/>
          </a:bodyPr>
          <a:lstStyle/>
          <a:p>
            <a:r>
              <a:rPr lang="en-US" altLang="ja-JP" dirty="0" smtClean="0">
                <a:solidFill>
                  <a:srgbClr val="FF0000"/>
                </a:solidFill>
              </a:rPr>
              <a:t>BG</a:t>
            </a:r>
            <a:endParaRPr kumimoji="1" lang="ja-JP" altLang="en-US" dirty="0">
              <a:solidFill>
                <a:srgbClr val="FF0000"/>
              </a:solidFill>
            </a:endParaRPr>
          </a:p>
        </p:txBody>
      </p:sp>
      <p:sp>
        <p:nvSpPr>
          <p:cNvPr id="162" name="テキスト ボックス 161"/>
          <p:cNvSpPr txBox="1"/>
          <p:nvPr/>
        </p:nvSpPr>
        <p:spPr>
          <a:xfrm>
            <a:off x="2632981" y="3707740"/>
            <a:ext cx="1362874" cy="369332"/>
          </a:xfrm>
          <a:prstGeom prst="rect">
            <a:avLst/>
          </a:prstGeom>
          <a:noFill/>
        </p:spPr>
        <p:txBody>
          <a:bodyPr wrap="none" rtlCol="0">
            <a:spAutoFit/>
          </a:bodyPr>
          <a:lstStyle/>
          <a:p>
            <a:r>
              <a:rPr lang="ja-JP" altLang="en-US" dirty="0" smtClean="0">
                <a:solidFill>
                  <a:srgbClr val="FF0000"/>
                </a:solidFill>
              </a:rPr>
              <a:t>バックゲート</a:t>
            </a:r>
            <a:endParaRPr kumimoji="1" lang="ja-JP" altLang="en-US" dirty="0">
              <a:solidFill>
                <a:srgbClr val="FF0000"/>
              </a:solidFill>
            </a:endParaRPr>
          </a:p>
        </p:txBody>
      </p:sp>
      <p:cxnSp>
        <p:nvCxnSpPr>
          <p:cNvPr id="163" name="直線コネクタ 162"/>
          <p:cNvCxnSpPr/>
          <p:nvPr/>
        </p:nvCxnSpPr>
        <p:spPr>
          <a:xfrm flipH="1">
            <a:off x="2723095" y="4014585"/>
            <a:ext cx="413942" cy="0"/>
          </a:xfrm>
          <a:prstGeom prst="line">
            <a:avLst/>
          </a:prstGeom>
        </p:spPr>
        <p:style>
          <a:lnRef idx="2">
            <a:schemeClr val="dk1"/>
          </a:lnRef>
          <a:fillRef idx="1">
            <a:schemeClr val="lt1"/>
          </a:fillRef>
          <a:effectRef idx="0">
            <a:schemeClr val="dk1"/>
          </a:effectRef>
          <a:fontRef idx="minor">
            <a:schemeClr val="dk1"/>
          </a:fontRef>
        </p:style>
      </p:cxnSp>
      <p:cxnSp>
        <p:nvCxnSpPr>
          <p:cNvPr id="205" name="直線コネクタ 204"/>
          <p:cNvCxnSpPr/>
          <p:nvPr/>
        </p:nvCxnSpPr>
        <p:spPr>
          <a:xfrm flipH="1">
            <a:off x="1132637" y="3173591"/>
            <a:ext cx="267584" cy="0"/>
          </a:xfrm>
          <a:prstGeom prst="line">
            <a:avLst/>
          </a:prstGeom>
        </p:spPr>
        <p:style>
          <a:lnRef idx="2">
            <a:schemeClr val="dk1"/>
          </a:lnRef>
          <a:fillRef idx="1">
            <a:schemeClr val="lt1"/>
          </a:fillRef>
          <a:effectRef idx="0">
            <a:schemeClr val="dk1"/>
          </a:effectRef>
          <a:fontRef idx="minor">
            <a:schemeClr val="dk1"/>
          </a:fontRef>
        </p:style>
      </p:cxnSp>
      <p:cxnSp>
        <p:nvCxnSpPr>
          <p:cNvPr id="206" name="直線コネクタ 205"/>
          <p:cNvCxnSpPr/>
          <p:nvPr/>
        </p:nvCxnSpPr>
        <p:spPr>
          <a:xfrm flipH="1">
            <a:off x="1132637" y="4778921"/>
            <a:ext cx="267584" cy="0"/>
          </a:xfrm>
          <a:prstGeom prst="line">
            <a:avLst/>
          </a:prstGeom>
        </p:spPr>
        <p:style>
          <a:lnRef idx="2">
            <a:schemeClr val="dk1"/>
          </a:lnRef>
          <a:fillRef idx="1">
            <a:schemeClr val="lt1"/>
          </a:fillRef>
          <a:effectRef idx="0">
            <a:schemeClr val="dk1"/>
          </a:effectRef>
          <a:fontRef idx="minor">
            <a:schemeClr val="dk1"/>
          </a:fontRef>
        </p:style>
      </p:cxnSp>
      <p:sp>
        <p:nvSpPr>
          <p:cNvPr id="118" name="テキスト ボックス 117"/>
          <p:cNvSpPr txBox="1"/>
          <p:nvPr/>
        </p:nvSpPr>
        <p:spPr>
          <a:xfrm>
            <a:off x="4563906" y="1639759"/>
            <a:ext cx="4544598" cy="1200329"/>
          </a:xfrm>
          <a:prstGeom prst="rect">
            <a:avLst/>
          </a:prstGeom>
          <a:noFill/>
        </p:spPr>
        <p:txBody>
          <a:bodyPr wrap="square" rtlCol="0">
            <a:spAutoFit/>
          </a:bodyPr>
          <a:lstStyle/>
          <a:p>
            <a:r>
              <a:rPr lang="en-US" altLang="ja-JP" sz="2400" dirty="0" smtClean="0">
                <a:solidFill>
                  <a:srgbClr val="FF0000"/>
                </a:solidFill>
              </a:rPr>
              <a:t>V</a:t>
            </a:r>
            <a:r>
              <a:rPr lang="en-US" altLang="ja-JP" dirty="0" smtClean="0">
                <a:solidFill>
                  <a:srgbClr val="FF0000"/>
                </a:solidFill>
              </a:rPr>
              <a:t>GS</a:t>
            </a:r>
            <a:r>
              <a:rPr lang="ja-JP" altLang="en-US" sz="2400" dirty="0" smtClean="0">
                <a:solidFill>
                  <a:srgbClr val="FF0000"/>
                </a:solidFill>
              </a:rPr>
              <a:t>に正の電圧を印可すると、</a:t>
            </a:r>
            <a:r>
              <a:rPr lang="ja-JP" altLang="en-US" sz="2400" dirty="0" err="1" smtClean="0">
                <a:solidFill>
                  <a:srgbClr val="FF0000"/>
                </a:solidFill>
              </a:rPr>
              <a:t>ｐ</a:t>
            </a:r>
            <a:r>
              <a:rPr lang="ja-JP" altLang="en-US" sz="2400" dirty="0" smtClean="0">
                <a:solidFill>
                  <a:srgbClr val="FF0000"/>
                </a:solidFill>
              </a:rPr>
              <a:t>形半導体がｎ形に変わり電流が流れだす。</a:t>
            </a:r>
            <a:endParaRPr kumimoji="1" lang="ja-JP" altLang="en-US" sz="2400" dirty="0">
              <a:solidFill>
                <a:srgbClr val="FF0000"/>
              </a:solidFill>
            </a:endParaRPr>
          </a:p>
        </p:txBody>
      </p:sp>
      <p:cxnSp>
        <p:nvCxnSpPr>
          <p:cNvPr id="123" name="直線コネクタ 122"/>
          <p:cNvCxnSpPr/>
          <p:nvPr/>
        </p:nvCxnSpPr>
        <p:spPr>
          <a:xfrm flipV="1">
            <a:off x="6649599" y="3623744"/>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124" name="直線コネクタ 123"/>
          <p:cNvCxnSpPr/>
          <p:nvPr/>
        </p:nvCxnSpPr>
        <p:spPr>
          <a:xfrm flipH="1" flipV="1">
            <a:off x="6649600" y="5766076"/>
            <a:ext cx="2500552" cy="6702"/>
          </a:xfrm>
          <a:prstGeom prst="line">
            <a:avLst/>
          </a:prstGeom>
        </p:spPr>
        <p:style>
          <a:lnRef idx="2">
            <a:schemeClr val="dk1"/>
          </a:lnRef>
          <a:fillRef idx="1">
            <a:schemeClr val="lt1"/>
          </a:fillRef>
          <a:effectRef idx="0">
            <a:schemeClr val="dk1"/>
          </a:effectRef>
          <a:fontRef idx="minor">
            <a:schemeClr val="dk1"/>
          </a:fontRef>
        </p:style>
      </p:cxnSp>
      <p:sp>
        <p:nvSpPr>
          <p:cNvPr id="125" name="テキスト ボックス 124"/>
          <p:cNvSpPr txBox="1"/>
          <p:nvPr/>
        </p:nvSpPr>
        <p:spPr>
          <a:xfrm>
            <a:off x="6300192" y="3490375"/>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126" name="テキスト ボックス 125"/>
          <p:cNvSpPr txBox="1"/>
          <p:nvPr/>
        </p:nvSpPr>
        <p:spPr>
          <a:xfrm>
            <a:off x="8337681" y="5751668"/>
            <a:ext cx="580608" cy="461665"/>
          </a:xfrm>
          <a:prstGeom prst="rect">
            <a:avLst/>
          </a:prstGeom>
          <a:noFill/>
        </p:spPr>
        <p:txBody>
          <a:bodyPr wrap="none" rtlCol="0">
            <a:spAutoFit/>
          </a:bodyPr>
          <a:lstStyle/>
          <a:p>
            <a:r>
              <a:rPr lang="en-US" altLang="ja-JP" sz="2400" dirty="0" smtClean="0">
                <a:solidFill>
                  <a:srgbClr val="FF0000"/>
                </a:solidFill>
              </a:rPr>
              <a:t>V</a:t>
            </a:r>
            <a:r>
              <a:rPr lang="en-US" altLang="ja-JP" sz="1600" dirty="0" smtClean="0">
                <a:solidFill>
                  <a:srgbClr val="FF0000"/>
                </a:solidFill>
              </a:rPr>
              <a:t>DS</a:t>
            </a:r>
            <a:endParaRPr kumimoji="1" lang="ja-JP" altLang="en-US" sz="2400" dirty="0">
              <a:solidFill>
                <a:srgbClr val="FF0000"/>
              </a:solidFill>
            </a:endParaRPr>
          </a:p>
        </p:txBody>
      </p:sp>
      <p:sp>
        <p:nvSpPr>
          <p:cNvPr id="128" name="テキスト ボックス 127"/>
          <p:cNvSpPr txBox="1"/>
          <p:nvPr/>
        </p:nvSpPr>
        <p:spPr>
          <a:xfrm>
            <a:off x="6536098" y="5694586"/>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cxnSp>
        <p:nvCxnSpPr>
          <p:cNvPr id="133" name="直線コネクタ 132"/>
          <p:cNvCxnSpPr/>
          <p:nvPr/>
        </p:nvCxnSpPr>
        <p:spPr>
          <a:xfrm flipV="1">
            <a:off x="6876256" y="5558019"/>
            <a:ext cx="2160240" cy="692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円弧 133"/>
          <p:cNvSpPr/>
          <p:nvPr/>
        </p:nvSpPr>
        <p:spPr>
          <a:xfrm rot="16200000">
            <a:off x="6474547" y="5260238"/>
            <a:ext cx="1224136" cy="874028"/>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5" name="直線コネクタ 134"/>
          <p:cNvCxnSpPr/>
          <p:nvPr/>
        </p:nvCxnSpPr>
        <p:spPr>
          <a:xfrm flipV="1">
            <a:off x="7186202" y="4572239"/>
            <a:ext cx="1883210" cy="116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7277781" y="3876967"/>
            <a:ext cx="1689719" cy="1536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7045162" y="5316873"/>
            <a:ext cx="1991334" cy="702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円弧 137"/>
          <p:cNvSpPr/>
          <p:nvPr/>
        </p:nvSpPr>
        <p:spPr>
          <a:xfrm rot="16200000">
            <a:off x="6677281" y="5359470"/>
            <a:ext cx="735764" cy="791124"/>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9" name="円弧 138"/>
          <p:cNvSpPr/>
          <p:nvPr/>
        </p:nvSpPr>
        <p:spPr>
          <a:xfrm rot="16200000">
            <a:off x="6732986" y="5543824"/>
            <a:ext cx="322291" cy="489063"/>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0" name="直線コネクタ 139"/>
          <p:cNvCxnSpPr/>
          <p:nvPr/>
        </p:nvCxnSpPr>
        <p:spPr>
          <a:xfrm flipV="1">
            <a:off x="7086615" y="5013176"/>
            <a:ext cx="1976115" cy="69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8382804" y="3645024"/>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a:t>
            </a:r>
            <a:r>
              <a:rPr lang="en-US" altLang="ja-JP" sz="1200" dirty="0"/>
              <a:t>4</a:t>
            </a:r>
            <a:r>
              <a:rPr lang="en-US" altLang="ja-JP" sz="1200" dirty="0" smtClean="0"/>
              <a:t>V</a:t>
            </a:r>
            <a:endParaRPr lang="ja-JP" altLang="ja-JP" sz="1200" dirty="0"/>
          </a:p>
        </p:txBody>
      </p:sp>
      <p:sp>
        <p:nvSpPr>
          <p:cNvPr id="145" name="テキスト ボックス 144"/>
          <p:cNvSpPr txBox="1"/>
          <p:nvPr/>
        </p:nvSpPr>
        <p:spPr>
          <a:xfrm>
            <a:off x="8382804" y="4353246"/>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=3.5V</a:t>
            </a:r>
            <a:endParaRPr lang="ja-JP" altLang="ja-JP" sz="1200" dirty="0"/>
          </a:p>
        </p:txBody>
      </p:sp>
      <p:sp>
        <p:nvSpPr>
          <p:cNvPr id="146" name="テキスト ボックス 145"/>
          <p:cNvSpPr txBox="1"/>
          <p:nvPr/>
        </p:nvSpPr>
        <p:spPr>
          <a:xfrm>
            <a:off x="8382804" y="4805917"/>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=3V</a:t>
            </a:r>
            <a:endParaRPr lang="ja-JP" altLang="ja-JP" sz="1200" dirty="0"/>
          </a:p>
        </p:txBody>
      </p:sp>
      <p:sp>
        <p:nvSpPr>
          <p:cNvPr id="147" name="テキスト ボックス 146"/>
          <p:cNvSpPr txBox="1"/>
          <p:nvPr/>
        </p:nvSpPr>
        <p:spPr>
          <a:xfrm>
            <a:off x="8382804" y="5110151"/>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=2.5V</a:t>
            </a:r>
            <a:endParaRPr lang="ja-JP" altLang="ja-JP" sz="1200" dirty="0"/>
          </a:p>
        </p:txBody>
      </p:sp>
      <p:sp>
        <p:nvSpPr>
          <p:cNvPr id="175" name="テキスト ボックス 174"/>
          <p:cNvSpPr txBox="1"/>
          <p:nvPr/>
        </p:nvSpPr>
        <p:spPr>
          <a:xfrm>
            <a:off x="8382804" y="535318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=2V</a:t>
            </a:r>
            <a:endParaRPr lang="ja-JP" altLang="ja-JP" sz="1200" dirty="0"/>
          </a:p>
        </p:txBody>
      </p:sp>
      <p:cxnSp>
        <p:nvCxnSpPr>
          <p:cNvPr id="180" name="直線コネクタ 179"/>
          <p:cNvCxnSpPr>
            <a:stCxn id="139" idx="0"/>
          </p:cNvCxnSpPr>
          <p:nvPr/>
        </p:nvCxnSpPr>
        <p:spPr>
          <a:xfrm flipV="1">
            <a:off x="6650334" y="5751669"/>
            <a:ext cx="2412396" cy="24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5" name="テキスト ボックス 184"/>
          <p:cNvSpPr txBox="1"/>
          <p:nvPr/>
        </p:nvSpPr>
        <p:spPr>
          <a:xfrm>
            <a:off x="8382804" y="554194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=1.5V</a:t>
            </a:r>
            <a:endParaRPr lang="ja-JP" altLang="ja-JP" sz="1200" dirty="0"/>
          </a:p>
        </p:txBody>
      </p:sp>
      <p:sp>
        <p:nvSpPr>
          <p:cNvPr id="209" name="円弧 208"/>
          <p:cNvSpPr/>
          <p:nvPr/>
        </p:nvSpPr>
        <p:spPr>
          <a:xfrm rot="16200000">
            <a:off x="6098163" y="5239687"/>
            <a:ext cx="2193627" cy="1090755"/>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0" name="円弧 209"/>
          <p:cNvSpPr/>
          <p:nvPr/>
        </p:nvSpPr>
        <p:spPr>
          <a:xfrm rot="16200000">
            <a:off x="5393025" y="5293407"/>
            <a:ext cx="3763425" cy="125027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11" name="直線コネクタ 210"/>
          <p:cNvCxnSpPr/>
          <p:nvPr/>
        </p:nvCxnSpPr>
        <p:spPr>
          <a:xfrm flipV="1">
            <a:off x="4500607" y="3646959"/>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212" name="直線コネクタ 211"/>
          <p:cNvCxnSpPr/>
          <p:nvPr/>
        </p:nvCxnSpPr>
        <p:spPr>
          <a:xfrm flipH="1">
            <a:off x="4499992" y="5765140"/>
            <a:ext cx="1800201" cy="0"/>
          </a:xfrm>
          <a:prstGeom prst="line">
            <a:avLst/>
          </a:prstGeom>
        </p:spPr>
        <p:style>
          <a:lnRef idx="2">
            <a:schemeClr val="dk1"/>
          </a:lnRef>
          <a:fillRef idx="1">
            <a:schemeClr val="lt1"/>
          </a:fillRef>
          <a:effectRef idx="0">
            <a:schemeClr val="dk1"/>
          </a:effectRef>
          <a:fontRef idx="minor">
            <a:schemeClr val="dk1"/>
          </a:fontRef>
        </p:style>
      </p:cxnSp>
      <p:sp>
        <p:nvSpPr>
          <p:cNvPr id="213" name="テキスト ボックス 212"/>
          <p:cNvSpPr txBox="1"/>
          <p:nvPr/>
        </p:nvSpPr>
        <p:spPr>
          <a:xfrm>
            <a:off x="6008286" y="5851205"/>
            <a:ext cx="583814" cy="461665"/>
          </a:xfrm>
          <a:prstGeom prst="rect">
            <a:avLst/>
          </a:prstGeom>
          <a:noFill/>
        </p:spPr>
        <p:txBody>
          <a:bodyPr wrap="non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sp>
        <p:nvSpPr>
          <p:cNvPr id="214" name="テキスト ボックス 213"/>
          <p:cNvSpPr txBox="1"/>
          <p:nvPr/>
        </p:nvSpPr>
        <p:spPr>
          <a:xfrm>
            <a:off x="4175658" y="3490375"/>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215" name="テキスト ボックス 214"/>
          <p:cNvSpPr txBox="1"/>
          <p:nvPr/>
        </p:nvSpPr>
        <p:spPr>
          <a:xfrm>
            <a:off x="4393827" y="5751667"/>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sp>
        <p:nvSpPr>
          <p:cNvPr id="216" name="円弧 215"/>
          <p:cNvSpPr/>
          <p:nvPr/>
        </p:nvSpPr>
        <p:spPr>
          <a:xfrm rot="5400000">
            <a:off x="2215235" y="1956187"/>
            <a:ext cx="5420453" cy="2173396"/>
          </a:xfrm>
          <a:prstGeom prst="arc">
            <a:avLst>
              <a:gd name="adj1" fmla="val 18176859"/>
              <a:gd name="adj2" fmla="val 692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4" name="直線矢印コネクタ 73"/>
          <p:cNvCxnSpPr/>
          <p:nvPr/>
        </p:nvCxnSpPr>
        <p:spPr>
          <a:xfrm flipV="1">
            <a:off x="755576" y="4077072"/>
            <a:ext cx="0" cy="2232249"/>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 name="テキスト ボックス 74"/>
          <p:cNvSpPr txBox="1"/>
          <p:nvPr/>
        </p:nvSpPr>
        <p:spPr>
          <a:xfrm>
            <a:off x="558979" y="5316873"/>
            <a:ext cx="583815" cy="461665"/>
          </a:xfrm>
          <a:prstGeom prst="rect">
            <a:avLst/>
          </a:prstGeom>
          <a:solidFill>
            <a:schemeClr val="bg1"/>
          </a:solidFill>
        </p:spPr>
        <p:txBody>
          <a:bodyPr wrap="squar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cxnSp>
        <p:nvCxnSpPr>
          <p:cNvPr id="76" name="直線矢印コネクタ 75"/>
          <p:cNvCxnSpPr/>
          <p:nvPr/>
        </p:nvCxnSpPr>
        <p:spPr>
          <a:xfrm flipV="1">
            <a:off x="3662311" y="1772816"/>
            <a:ext cx="0" cy="4557966"/>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テキスト ボックス 76"/>
          <p:cNvSpPr txBox="1"/>
          <p:nvPr/>
        </p:nvSpPr>
        <p:spPr>
          <a:xfrm>
            <a:off x="3381289" y="5404582"/>
            <a:ext cx="580608" cy="461665"/>
          </a:xfrm>
          <a:prstGeom prst="rect">
            <a:avLst/>
          </a:prstGeom>
          <a:solidFill>
            <a:schemeClr val="bg1"/>
          </a:solidFill>
        </p:spPr>
        <p:txBody>
          <a:bodyPr wrap="none" rtlCol="0">
            <a:spAutoFit/>
          </a:bodyPr>
          <a:lstStyle/>
          <a:p>
            <a:r>
              <a:rPr lang="en-US" altLang="ja-JP" sz="2400" dirty="0" smtClean="0">
                <a:solidFill>
                  <a:srgbClr val="FF0000"/>
                </a:solidFill>
              </a:rPr>
              <a:t>V</a:t>
            </a:r>
            <a:r>
              <a:rPr lang="en-US" altLang="ja-JP" sz="1600" dirty="0">
                <a:solidFill>
                  <a:srgbClr val="FF0000"/>
                </a:solidFill>
              </a:rPr>
              <a:t>D</a:t>
            </a:r>
            <a:r>
              <a:rPr lang="en-US" altLang="ja-JP" sz="1600" dirty="0" smtClean="0">
                <a:solidFill>
                  <a:srgbClr val="FF0000"/>
                </a:solidFill>
              </a:rPr>
              <a:t>S</a:t>
            </a:r>
            <a:endParaRPr kumimoji="1" lang="ja-JP" altLang="en-US" sz="2400" dirty="0">
              <a:solidFill>
                <a:srgbClr val="FF0000"/>
              </a:solidFill>
            </a:endParaRPr>
          </a:p>
        </p:txBody>
      </p:sp>
      <p:sp>
        <p:nvSpPr>
          <p:cNvPr id="114" name="テキスト ボックス 113"/>
          <p:cNvSpPr txBox="1"/>
          <p:nvPr/>
        </p:nvSpPr>
        <p:spPr>
          <a:xfrm>
            <a:off x="1389882" y="1157120"/>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117" name="Line 6"/>
          <p:cNvSpPr>
            <a:spLocks noChangeShapeType="1"/>
          </p:cNvSpPr>
          <p:nvPr/>
        </p:nvSpPr>
        <p:spPr bwMode="auto">
          <a:xfrm rot="10800000">
            <a:off x="1135621" y="1556792"/>
            <a:ext cx="536515"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2075764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電界効果トランジスタ（</a:t>
            </a:r>
            <a:r>
              <a:rPr lang="en-US" altLang="ja-JP" dirty="0" smtClean="0"/>
              <a:t>MOS</a:t>
            </a:r>
            <a:r>
              <a:rPr lang="ja-JP" altLang="en-US" dirty="0" smtClean="0"/>
              <a:t>型）</a:t>
            </a:r>
            <a:endParaRPr kumimoji="1" lang="ja-JP" altLang="en-US" dirty="0"/>
          </a:p>
        </p:txBody>
      </p:sp>
      <p:grpSp>
        <p:nvGrpSpPr>
          <p:cNvPr id="18" name="グループ化 17"/>
          <p:cNvGrpSpPr/>
          <p:nvPr/>
        </p:nvGrpSpPr>
        <p:grpSpPr>
          <a:xfrm rot="10800000">
            <a:off x="3706492" y="4488859"/>
            <a:ext cx="577476" cy="452309"/>
            <a:chOff x="7739309" y="4523822"/>
            <a:chExt cx="577476" cy="452309"/>
          </a:xfrm>
        </p:grpSpPr>
        <p:cxnSp>
          <p:nvCxnSpPr>
            <p:cNvPr id="14" name="直線コネクタ 13"/>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79" name="直線コネクタ 78"/>
          <p:cNvCxnSpPr/>
          <p:nvPr/>
        </p:nvCxnSpPr>
        <p:spPr>
          <a:xfrm>
            <a:off x="1146285" y="4767330"/>
            <a:ext cx="0" cy="1602407"/>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1124183" y="1610958"/>
            <a:ext cx="0" cy="1550530"/>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flipV="1">
            <a:off x="4000427" y="4940657"/>
            <a:ext cx="0" cy="144998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flipV="1">
            <a:off x="4000427" y="1661576"/>
            <a:ext cx="0" cy="2827283"/>
          </a:xfrm>
          <a:prstGeom prst="line">
            <a:avLst/>
          </a:prstGeom>
        </p:spPr>
        <p:style>
          <a:lnRef idx="2">
            <a:schemeClr val="dk1"/>
          </a:lnRef>
          <a:fillRef idx="1">
            <a:schemeClr val="lt1"/>
          </a:fillRef>
          <a:effectRef idx="0">
            <a:schemeClr val="dk1"/>
          </a:effectRef>
          <a:fontRef idx="minor">
            <a:schemeClr val="dk1"/>
          </a:fontRef>
        </p:style>
      </p:cxnSp>
      <p:cxnSp>
        <p:nvCxnSpPr>
          <p:cNvPr id="89" name="直線コネクタ 88"/>
          <p:cNvCxnSpPr/>
          <p:nvPr/>
        </p:nvCxnSpPr>
        <p:spPr>
          <a:xfrm>
            <a:off x="410319" y="6381328"/>
            <a:ext cx="3590108" cy="0"/>
          </a:xfrm>
          <a:prstGeom prst="line">
            <a:avLst/>
          </a:prstGeom>
        </p:spPr>
        <p:style>
          <a:lnRef idx="2">
            <a:schemeClr val="dk1"/>
          </a:lnRef>
          <a:fillRef idx="1">
            <a:schemeClr val="lt1"/>
          </a:fillRef>
          <a:effectRef idx="0">
            <a:schemeClr val="dk1"/>
          </a:effectRef>
          <a:fontRef idx="minor">
            <a:schemeClr val="dk1"/>
          </a:fontRef>
        </p:style>
      </p:cxnSp>
      <p:cxnSp>
        <p:nvCxnSpPr>
          <p:cNvPr id="90" name="直線コネクタ 89"/>
          <p:cNvCxnSpPr/>
          <p:nvPr/>
        </p:nvCxnSpPr>
        <p:spPr>
          <a:xfrm flipV="1">
            <a:off x="410319" y="5236376"/>
            <a:ext cx="0" cy="1154269"/>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flipH="1">
            <a:off x="398364" y="4000025"/>
            <a:ext cx="626194" cy="5039"/>
          </a:xfrm>
          <a:prstGeom prst="line">
            <a:avLst/>
          </a:prstGeom>
        </p:spPr>
        <p:style>
          <a:lnRef idx="2">
            <a:schemeClr val="dk1"/>
          </a:lnRef>
          <a:fillRef idx="1">
            <a:schemeClr val="lt1"/>
          </a:fillRef>
          <a:effectRef idx="0">
            <a:schemeClr val="dk1"/>
          </a:effectRef>
          <a:fontRef idx="minor">
            <a:schemeClr val="dk1"/>
          </a:fontRef>
        </p:style>
      </p:cxnSp>
      <p:sp>
        <p:nvSpPr>
          <p:cNvPr id="92" name="テキスト ボックス 91"/>
          <p:cNvSpPr txBox="1"/>
          <p:nvPr/>
        </p:nvSpPr>
        <p:spPr>
          <a:xfrm>
            <a:off x="1126393" y="1907540"/>
            <a:ext cx="934871" cy="369332"/>
          </a:xfrm>
          <a:prstGeom prst="rect">
            <a:avLst/>
          </a:prstGeom>
          <a:noFill/>
        </p:spPr>
        <p:txBody>
          <a:bodyPr wrap="none" rtlCol="0">
            <a:spAutoFit/>
          </a:bodyPr>
          <a:lstStyle/>
          <a:p>
            <a:r>
              <a:rPr lang="ja-JP" altLang="en-US" dirty="0">
                <a:solidFill>
                  <a:srgbClr val="FF0000"/>
                </a:solidFill>
              </a:rPr>
              <a:t>ドレイン</a:t>
            </a:r>
            <a:endParaRPr kumimoji="1" lang="ja-JP" altLang="en-US" dirty="0">
              <a:solidFill>
                <a:srgbClr val="FF0000"/>
              </a:solidFill>
            </a:endParaRPr>
          </a:p>
        </p:txBody>
      </p:sp>
      <p:sp>
        <p:nvSpPr>
          <p:cNvPr id="93" name="テキスト ボックス 92"/>
          <p:cNvSpPr txBox="1"/>
          <p:nvPr/>
        </p:nvSpPr>
        <p:spPr>
          <a:xfrm>
            <a:off x="1161110" y="5851205"/>
            <a:ext cx="800219" cy="369332"/>
          </a:xfrm>
          <a:prstGeom prst="rect">
            <a:avLst/>
          </a:prstGeom>
          <a:noFill/>
        </p:spPr>
        <p:txBody>
          <a:bodyPr wrap="none" rtlCol="0">
            <a:spAutoFit/>
          </a:bodyPr>
          <a:lstStyle/>
          <a:p>
            <a:r>
              <a:rPr lang="ja-JP" altLang="en-US" dirty="0">
                <a:solidFill>
                  <a:srgbClr val="FF0000"/>
                </a:solidFill>
              </a:rPr>
              <a:t>ソース</a:t>
            </a:r>
            <a:endParaRPr kumimoji="1" lang="ja-JP" altLang="en-US" dirty="0">
              <a:solidFill>
                <a:srgbClr val="FF0000"/>
              </a:solidFill>
            </a:endParaRPr>
          </a:p>
        </p:txBody>
      </p:sp>
      <p:sp>
        <p:nvSpPr>
          <p:cNvPr id="94" name="テキスト ボックス 93"/>
          <p:cNvSpPr txBox="1"/>
          <p:nvPr/>
        </p:nvSpPr>
        <p:spPr>
          <a:xfrm>
            <a:off x="256717" y="3635732"/>
            <a:ext cx="776175" cy="369332"/>
          </a:xfrm>
          <a:prstGeom prst="rect">
            <a:avLst/>
          </a:prstGeom>
          <a:noFill/>
        </p:spPr>
        <p:txBody>
          <a:bodyPr wrap="none" rtlCol="0">
            <a:spAutoFit/>
          </a:bodyPr>
          <a:lstStyle/>
          <a:p>
            <a:r>
              <a:rPr lang="ja-JP" altLang="en-US" dirty="0">
                <a:solidFill>
                  <a:srgbClr val="FF0000"/>
                </a:solidFill>
              </a:rPr>
              <a:t>ゲート</a:t>
            </a:r>
            <a:endParaRPr kumimoji="1" lang="ja-JP" altLang="en-US" dirty="0">
              <a:solidFill>
                <a:srgbClr val="FF0000"/>
              </a:solidFill>
            </a:endParaRPr>
          </a:p>
        </p:txBody>
      </p:sp>
      <p:grpSp>
        <p:nvGrpSpPr>
          <p:cNvPr id="112" name="グループ化 111"/>
          <p:cNvGrpSpPr/>
          <p:nvPr/>
        </p:nvGrpSpPr>
        <p:grpSpPr>
          <a:xfrm>
            <a:off x="107504" y="5094501"/>
            <a:ext cx="576107" cy="144016"/>
            <a:chOff x="5163711" y="5085184"/>
            <a:chExt cx="576107" cy="144016"/>
          </a:xfrm>
        </p:grpSpPr>
        <p:cxnSp>
          <p:nvCxnSpPr>
            <p:cNvPr id="95" name="直線コネクタ 94"/>
            <p:cNvCxnSpPr/>
            <p:nvPr/>
          </p:nvCxnSpPr>
          <p:spPr>
            <a:xfrm>
              <a:off x="5163711" y="522920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96" name="直線コネクタ 95"/>
            <p:cNvCxnSpPr/>
            <p:nvPr/>
          </p:nvCxnSpPr>
          <p:spPr>
            <a:xfrm>
              <a:off x="5276195" y="5085184"/>
              <a:ext cx="342115" cy="0"/>
            </a:xfrm>
            <a:prstGeom prst="line">
              <a:avLst/>
            </a:prstGeom>
          </p:spPr>
          <p:style>
            <a:lnRef idx="2">
              <a:schemeClr val="dk1"/>
            </a:lnRef>
            <a:fillRef idx="1">
              <a:schemeClr val="lt1"/>
            </a:fillRef>
            <a:effectRef idx="0">
              <a:schemeClr val="dk1"/>
            </a:effectRef>
            <a:fontRef idx="minor">
              <a:schemeClr val="dk1"/>
            </a:fontRef>
          </p:style>
        </p:cxnSp>
      </p:grpSp>
      <p:cxnSp>
        <p:nvCxnSpPr>
          <p:cNvPr id="97" name="直線コネクタ 96"/>
          <p:cNvCxnSpPr/>
          <p:nvPr/>
        </p:nvCxnSpPr>
        <p:spPr>
          <a:xfrm flipV="1">
            <a:off x="400849" y="4024040"/>
            <a:ext cx="0" cy="1070461"/>
          </a:xfrm>
          <a:prstGeom prst="line">
            <a:avLst/>
          </a:prstGeom>
        </p:spPr>
        <p:style>
          <a:lnRef idx="2">
            <a:schemeClr val="dk1"/>
          </a:lnRef>
          <a:fillRef idx="1">
            <a:schemeClr val="lt1"/>
          </a:fillRef>
          <a:effectRef idx="0">
            <a:schemeClr val="dk1"/>
          </a:effectRef>
          <a:fontRef idx="minor">
            <a:schemeClr val="dk1"/>
          </a:fontRef>
        </p:style>
      </p:cxnSp>
      <p:cxnSp>
        <p:nvCxnSpPr>
          <p:cNvPr id="98" name="直線コネクタ 97"/>
          <p:cNvCxnSpPr/>
          <p:nvPr/>
        </p:nvCxnSpPr>
        <p:spPr>
          <a:xfrm flipH="1">
            <a:off x="1124183" y="1638117"/>
            <a:ext cx="2871731" cy="0"/>
          </a:xfrm>
          <a:prstGeom prst="line">
            <a:avLst/>
          </a:prstGeom>
        </p:spPr>
        <p:style>
          <a:lnRef idx="2">
            <a:schemeClr val="dk1"/>
          </a:lnRef>
          <a:fillRef idx="1">
            <a:schemeClr val="lt1"/>
          </a:fillRef>
          <a:effectRef idx="0">
            <a:schemeClr val="dk1"/>
          </a:effectRef>
          <a:fontRef idx="minor">
            <a:schemeClr val="dk1"/>
          </a:fontRef>
        </p:style>
      </p:cxnSp>
      <p:sp>
        <p:nvSpPr>
          <p:cNvPr id="99" name="テキスト ボックス 98"/>
          <p:cNvSpPr txBox="1"/>
          <p:nvPr/>
        </p:nvSpPr>
        <p:spPr>
          <a:xfrm>
            <a:off x="326676" y="4055295"/>
            <a:ext cx="330540" cy="369332"/>
          </a:xfrm>
          <a:prstGeom prst="rect">
            <a:avLst/>
          </a:prstGeom>
          <a:noFill/>
        </p:spPr>
        <p:txBody>
          <a:bodyPr wrap="none" rtlCol="0">
            <a:spAutoFit/>
          </a:bodyPr>
          <a:lstStyle/>
          <a:p>
            <a:r>
              <a:rPr lang="en-US" altLang="ja-JP" dirty="0">
                <a:solidFill>
                  <a:srgbClr val="FF0000"/>
                </a:solidFill>
              </a:rPr>
              <a:t>G</a:t>
            </a:r>
            <a:endParaRPr kumimoji="1" lang="ja-JP" altLang="en-US" dirty="0">
              <a:solidFill>
                <a:srgbClr val="FF0000"/>
              </a:solidFill>
            </a:endParaRPr>
          </a:p>
        </p:txBody>
      </p:sp>
      <p:sp>
        <p:nvSpPr>
          <p:cNvPr id="100" name="テキスト ボックス 99"/>
          <p:cNvSpPr txBox="1"/>
          <p:nvPr/>
        </p:nvSpPr>
        <p:spPr>
          <a:xfrm>
            <a:off x="916133" y="5851205"/>
            <a:ext cx="290464" cy="369332"/>
          </a:xfrm>
          <a:prstGeom prst="rect">
            <a:avLst/>
          </a:prstGeom>
          <a:noFill/>
        </p:spPr>
        <p:txBody>
          <a:bodyPr wrap="none" rtlCol="0">
            <a:spAutoFit/>
          </a:bodyPr>
          <a:lstStyle/>
          <a:p>
            <a:r>
              <a:rPr lang="en-US" altLang="ja-JP" dirty="0" smtClean="0">
                <a:solidFill>
                  <a:srgbClr val="FF0000"/>
                </a:solidFill>
              </a:rPr>
              <a:t>S</a:t>
            </a:r>
            <a:endParaRPr kumimoji="1" lang="ja-JP" altLang="en-US" dirty="0">
              <a:solidFill>
                <a:srgbClr val="FF0000"/>
              </a:solidFill>
            </a:endParaRPr>
          </a:p>
        </p:txBody>
      </p:sp>
      <p:sp>
        <p:nvSpPr>
          <p:cNvPr id="101" name="テキスト ボックス 100"/>
          <p:cNvSpPr txBox="1"/>
          <p:nvPr/>
        </p:nvSpPr>
        <p:spPr>
          <a:xfrm>
            <a:off x="850887" y="1907540"/>
            <a:ext cx="327334" cy="369332"/>
          </a:xfrm>
          <a:prstGeom prst="rect">
            <a:avLst/>
          </a:prstGeom>
          <a:noFill/>
        </p:spPr>
        <p:txBody>
          <a:bodyPr wrap="none" rtlCol="0">
            <a:spAutoFit/>
          </a:bodyPr>
          <a:lstStyle/>
          <a:p>
            <a:r>
              <a:rPr lang="en-US" altLang="ja-JP" dirty="0">
                <a:solidFill>
                  <a:srgbClr val="FF0000"/>
                </a:solidFill>
              </a:rPr>
              <a:t>D</a:t>
            </a:r>
            <a:endParaRPr kumimoji="1" lang="ja-JP" altLang="en-US" dirty="0">
              <a:solidFill>
                <a:srgbClr val="FF0000"/>
              </a:solidFill>
            </a:endParaRPr>
          </a:p>
        </p:txBody>
      </p:sp>
      <p:sp>
        <p:nvSpPr>
          <p:cNvPr id="113" name="テキスト ボックス 112"/>
          <p:cNvSpPr txBox="1"/>
          <p:nvPr/>
        </p:nvSpPr>
        <p:spPr>
          <a:xfrm>
            <a:off x="1341948" y="6399015"/>
            <a:ext cx="1467068" cy="461665"/>
          </a:xfrm>
          <a:prstGeom prst="rect">
            <a:avLst/>
          </a:prstGeom>
          <a:noFill/>
        </p:spPr>
        <p:txBody>
          <a:bodyPr wrap="none" rtlCol="0">
            <a:spAutoFit/>
          </a:bodyPr>
          <a:lstStyle/>
          <a:p>
            <a:r>
              <a:rPr lang="en-US" altLang="ja-JP" sz="2400" dirty="0">
                <a:solidFill>
                  <a:srgbClr val="FF0000"/>
                </a:solidFill>
              </a:rPr>
              <a:t>P</a:t>
            </a:r>
            <a:r>
              <a:rPr lang="ja-JP" altLang="en-US" sz="2400" dirty="0" smtClean="0">
                <a:solidFill>
                  <a:srgbClr val="FF0000"/>
                </a:solidFill>
              </a:rPr>
              <a:t>チャネル</a:t>
            </a:r>
            <a:endParaRPr kumimoji="1" lang="ja-JP" altLang="en-US" sz="2400" dirty="0">
              <a:solidFill>
                <a:srgbClr val="FF0000"/>
              </a:solidFill>
            </a:endParaRPr>
          </a:p>
        </p:txBody>
      </p:sp>
      <p:sp>
        <p:nvSpPr>
          <p:cNvPr id="5" name="正方形/長方形 4"/>
          <p:cNvSpPr/>
          <p:nvPr/>
        </p:nvSpPr>
        <p:spPr>
          <a:xfrm>
            <a:off x="1025285" y="3514058"/>
            <a:ext cx="374936" cy="900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2" name="テキスト ボックス 131"/>
          <p:cNvSpPr txBox="1"/>
          <p:nvPr/>
        </p:nvSpPr>
        <p:spPr>
          <a:xfrm rot="16200000">
            <a:off x="1062365" y="3792523"/>
            <a:ext cx="505267" cy="307777"/>
          </a:xfrm>
          <a:prstGeom prst="rect">
            <a:avLst/>
          </a:prstGeom>
          <a:noFill/>
        </p:spPr>
        <p:txBody>
          <a:bodyPr wrap="none" rtlCol="0">
            <a:spAutoFit/>
          </a:bodyPr>
          <a:lstStyle/>
          <a:p>
            <a:r>
              <a:rPr lang="en-US" altLang="ja-JP" sz="1400" dirty="0"/>
              <a:t>SiO</a:t>
            </a:r>
            <a:r>
              <a:rPr lang="en-US" altLang="ja-JP" sz="1200" dirty="0"/>
              <a:t>2</a:t>
            </a:r>
            <a:endParaRPr kumimoji="1" lang="ja-JP" altLang="en-US" dirty="0"/>
          </a:p>
        </p:txBody>
      </p:sp>
      <p:cxnSp>
        <p:nvCxnSpPr>
          <p:cNvPr id="148" name="直線コネクタ 147"/>
          <p:cNvCxnSpPr>
            <a:stCxn id="5" idx="2"/>
          </p:cNvCxnSpPr>
          <p:nvPr/>
        </p:nvCxnSpPr>
        <p:spPr>
          <a:xfrm flipV="1">
            <a:off x="1212753" y="3509092"/>
            <a:ext cx="0" cy="905678"/>
          </a:xfrm>
          <a:prstGeom prst="line">
            <a:avLst/>
          </a:prstGeom>
        </p:spPr>
        <p:style>
          <a:lnRef idx="2">
            <a:schemeClr val="dk1"/>
          </a:lnRef>
          <a:fillRef idx="1">
            <a:schemeClr val="lt1"/>
          </a:fillRef>
          <a:effectRef idx="0">
            <a:schemeClr val="dk1"/>
          </a:effectRef>
          <a:fontRef idx="minor">
            <a:schemeClr val="dk1"/>
          </a:fontRef>
        </p:style>
      </p:cxnSp>
      <p:sp>
        <p:nvSpPr>
          <p:cNvPr id="149" name="テキスト ボックス 148"/>
          <p:cNvSpPr txBox="1"/>
          <p:nvPr/>
        </p:nvSpPr>
        <p:spPr>
          <a:xfrm rot="16200000">
            <a:off x="817015" y="3869637"/>
            <a:ext cx="614335" cy="307777"/>
          </a:xfrm>
          <a:prstGeom prst="rect">
            <a:avLst/>
          </a:prstGeom>
          <a:noFill/>
        </p:spPr>
        <p:txBody>
          <a:bodyPr wrap="none" rtlCol="0">
            <a:spAutoFit/>
          </a:bodyPr>
          <a:lstStyle/>
          <a:p>
            <a:r>
              <a:rPr lang="en-US" altLang="ja-JP" sz="1400" dirty="0" smtClean="0"/>
              <a:t>Metal</a:t>
            </a:r>
            <a:endParaRPr kumimoji="1" lang="ja-JP" altLang="en-US" dirty="0"/>
          </a:p>
        </p:txBody>
      </p:sp>
      <p:cxnSp>
        <p:nvCxnSpPr>
          <p:cNvPr id="160" name="直線コネクタ 159"/>
          <p:cNvCxnSpPr/>
          <p:nvPr/>
        </p:nvCxnSpPr>
        <p:spPr>
          <a:xfrm>
            <a:off x="3137037" y="4005064"/>
            <a:ext cx="0" cy="2385581"/>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sp>
        <p:nvSpPr>
          <p:cNvPr id="161" name="テキスト ボックス 160"/>
          <p:cNvSpPr txBox="1"/>
          <p:nvPr/>
        </p:nvSpPr>
        <p:spPr>
          <a:xfrm>
            <a:off x="2762440" y="4024040"/>
            <a:ext cx="455574" cy="369332"/>
          </a:xfrm>
          <a:prstGeom prst="rect">
            <a:avLst/>
          </a:prstGeom>
          <a:noFill/>
        </p:spPr>
        <p:txBody>
          <a:bodyPr wrap="none" rtlCol="0">
            <a:spAutoFit/>
          </a:bodyPr>
          <a:lstStyle/>
          <a:p>
            <a:r>
              <a:rPr lang="en-US" altLang="ja-JP" dirty="0" smtClean="0">
                <a:solidFill>
                  <a:srgbClr val="FF0000"/>
                </a:solidFill>
              </a:rPr>
              <a:t>BG</a:t>
            </a:r>
            <a:endParaRPr kumimoji="1" lang="ja-JP" altLang="en-US" dirty="0">
              <a:solidFill>
                <a:srgbClr val="FF0000"/>
              </a:solidFill>
            </a:endParaRPr>
          </a:p>
        </p:txBody>
      </p:sp>
      <p:sp>
        <p:nvSpPr>
          <p:cNvPr id="162" name="テキスト ボックス 161"/>
          <p:cNvSpPr txBox="1"/>
          <p:nvPr/>
        </p:nvSpPr>
        <p:spPr>
          <a:xfrm>
            <a:off x="2632981" y="3707740"/>
            <a:ext cx="1362874" cy="369332"/>
          </a:xfrm>
          <a:prstGeom prst="rect">
            <a:avLst/>
          </a:prstGeom>
          <a:noFill/>
        </p:spPr>
        <p:txBody>
          <a:bodyPr wrap="none" rtlCol="0">
            <a:spAutoFit/>
          </a:bodyPr>
          <a:lstStyle/>
          <a:p>
            <a:r>
              <a:rPr lang="ja-JP" altLang="en-US" dirty="0" smtClean="0">
                <a:solidFill>
                  <a:srgbClr val="FF0000"/>
                </a:solidFill>
              </a:rPr>
              <a:t>バックゲート</a:t>
            </a:r>
            <a:endParaRPr kumimoji="1" lang="ja-JP" altLang="en-US" dirty="0">
              <a:solidFill>
                <a:srgbClr val="FF0000"/>
              </a:solidFill>
            </a:endParaRPr>
          </a:p>
        </p:txBody>
      </p:sp>
      <p:cxnSp>
        <p:nvCxnSpPr>
          <p:cNvPr id="163" name="直線コネクタ 162"/>
          <p:cNvCxnSpPr/>
          <p:nvPr/>
        </p:nvCxnSpPr>
        <p:spPr>
          <a:xfrm flipH="1">
            <a:off x="2723095" y="4014585"/>
            <a:ext cx="413942" cy="0"/>
          </a:xfrm>
          <a:prstGeom prst="line">
            <a:avLst/>
          </a:prstGeom>
        </p:spPr>
        <p:style>
          <a:lnRef idx="2">
            <a:schemeClr val="dk1"/>
          </a:lnRef>
          <a:fillRef idx="1">
            <a:schemeClr val="lt1"/>
          </a:fillRef>
          <a:effectRef idx="0">
            <a:schemeClr val="dk1"/>
          </a:effectRef>
          <a:fontRef idx="minor">
            <a:schemeClr val="dk1"/>
          </a:fontRef>
        </p:style>
      </p:cxnSp>
      <p:cxnSp>
        <p:nvCxnSpPr>
          <p:cNvPr id="205" name="直線コネクタ 204"/>
          <p:cNvCxnSpPr/>
          <p:nvPr/>
        </p:nvCxnSpPr>
        <p:spPr>
          <a:xfrm flipH="1">
            <a:off x="1132637" y="3173591"/>
            <a:ext cx="267584" cy="0"/>
          </a:xfrm>
          <a:prstGeom prst="line">
            <a:avLst/>
          </a:prstGeom>
        </p:spPr>
        <p:style>
          <a:lnRef idx="2">
            <a:schemeClr val="dk1"/>
          </a:lnRef>
          <a:fillRef idx="1">
            <a:schemeClr val="lt1"/>
          </a:fillRef>
          <a:effectRef idx="0">
            <a:schemeClr val="dk1"/>
          </a:effectRef>
          <a:fontRef idx="minor">
            <a:schemeClr val="dk1"/>
          </a:fontRef>
        </p:style>
      </p:cxnSp>
      <p:cxnSp>
        <p:nvCxnSpPr>
          <p:cNvPr id="206" name="直線コネクタ 205"/>
          <p:cNvCxnSpPr/>
          <p:nvPr/>
        </p:nvCxnSpPr>
        <p:spPr>
          <a:xfrm flipH="1">
            <a:off x="1132637" y="4778921"/>
            <a:ext cx="267584" cy="0"/>
          </a:xfrm>
          <a:prstGeom prst="line">
            <a:avLst/>
          </a:prstGeom>
        </p:spPr>
        <p:style>
          <a:lnRef idx="2">
            <a:schemeClr val="dk1"/>
          </a:lnRef>
          <a:fillRef idx="1">
            <a:schemeClr val="lt1"/>
          </a:fillRef>
          <a:effectRef idx="0">
            <a:schemeClr val="dk1"/>
          </a:effectRef>
          <a:fontRef idx="minor">
            <a:schemeClr val="dk1"/>
          </a:fontRef>
        </p:style>
      </p:cxnSp>
      <p:sp>
        <p:nvSpPr>
          <p:cNvPr id="118" name="テキスト ボックス 117"/>
          <p:cNvSpPr txBox="1"/>
          <p:nvPr/>
        </p:nvSpPr>
        <p:spPr>
          <a:xfrm>
            <a:off x="4563906" y="1639759"/>
            <a:ext cx="4544598" cy="1200329"/>
          </a:xfrm>
          <a:prstGeom prst="rect">
            <a:avLst/>
          </a:prstGeom>
          <a:noFill/>
        </p:spPr>
        <p:txBody>
          <a:bodyPr wrap="square" rtlCol="0">
            <a:spAutoFit/>
          </a:bodyPr>
          <a:lstStyle/>
          <a:p>
            <a:r>
              <a:rPr lang="en-US" altLang="ja-JP" sz="2400" dirty="0" smtClean="0">
                <a:solidFill>
                  <a:srgbClr val="FF0000"/>
                </a:solidFill>
              </a:rPr>
              <a:t>V</a:t>
            </a:r>
            <a:r>
              <a:rPr lang="en-US" altLang="ja-JP" dirty="0" smtClean="0">
                <a:solidFill>
                  <a:srgbClr val="FF0000"/>
                </a:solidFill>
              </a:rPr>
              <a:t>GS</a:t>
            </a:r>
            <a:r>
              <a:rPr lang="ja-JP" altLang="en-US" sz="2400" dirty="0" err="1" smtClean="0">
                <a:solidFill>
                  <a:srgbClr val="FF0000"/>
                </a:solidFill>
              </a:rPr>
              <a:t>に負の</a:t>
            </a:r>
            <a:r>
              <a:rPr lang="ja-JP" altLang="en-US" sz="2400" dirty="0" smtClean="0">
                <a:solidFill>
                  <a:srgbClr val="FF0000"/>
                </a:solidFill>
              </a:rPr>
              <a:t>電圧を印可すると、ｎ形半導体がｐ形に変わり電流が流れだす。</a:t>
            </a:r>
            <a:endParaRPr kumimoji="1" lang="ja-JP" altLang="en-US" sz="2400" dirty="0">
              <a:solidFill>
                <a:srgbClr val="FF0000"/>
              </a:solidFill>
            </a:endParaRPr>
          </a:p>
        </p:txBody>
      </p:sp>
      <p:grpSp>
        <p:nvGrpSpPr>
          <p:cNvPr id="3" name="グループ化 2"/>
          <p:cNvGrpSpPr/>
          <p:nvPr/>
        </p:nvGrpSpPr>
        <p:grpSpPr>
          <a:xfrm flipH="1">
            <a:off x="6347817" y="3490375"/>
            <a:ext cx="2880320" cy="4309883"/>
            <a:chOff x="6300192" y="3490375"/>
            <a:chExt cx="2880320" cy="4309883"/>
          </a:xfrm>
        </p:grpSpPr>
        <p:cxnSp>
          <p:nvCxnSpPr>
            <p:cNvPr id="123" name="直線コネクタ 122"/>
            <p:cNvCxnSpPr/>
            <p:nvPr/>
          </p:nvCxnSpPr>
          <p:spPr>
            <a:xfrm flipV="1">
              <a:off x="6649599" y="3623744"/>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124" name="直線コネクタ 123"/>
            <p:cNvCxnSpPr/>
            <p:nvPr/>
          </p:nvCxnSpPr>
          <p:spPr>
            <a:xfrm flipH="1" flipV="1">
              <a:off x="6649600" y="5766076"/>
              <a:ext cx="2500552" cy="6702"/>
            </a:xfrm>
            <a:prstGeom prst="line">
              <a:avLst/>
            </a:prstGeom>
          </p:spPr>
          <p:style>
            <a:lnRef idx="2">
              <a:schemeClr val="dk1"/>
            </a:lnRef>
            <a:fillRef idx="1">
              <a:schemeClr val="lt1"/>
            </a:fillRef>
            <a:effectRef idx="0">
              <a:schemeClr val="dk1"/>
            </a:effectRef>
            <a:fontRef idx="minor">
              <a:schemeClr val="dk1"/>
            </a:fontRef>
          </p:style>
        </p:cxnSp>
        <p:sp>
          <p:nvSpPr>
            <p:cNvPr id="125" name="テキスト ボックス 124"/>
            <p:cNvSpPr txBox="1"/>
            <p:nvPr/>
          </p:nvSpPr>
          <p:spPr>
            <a:xfrm>
              <a:off x="6300192" y="3490375"/>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126" name="テキスト ボックス 125"/>
            <p:cNvSpPr txBox="1"/>
            <p:nvPr/>
          </p:nvSpPr>
          <p:spPr>
            <a:xfrm>
              <a:off x="8337681" y="5751668"/>
              <a:ext cx="580608" cy="461665"/>
            </a:xfrm>
            <a:prstGeom prst="rect">
              <a:avLst/>
            </a:prstGeom>
            <a:noFill/>
          </p:spPr>
          <p:txBody>
            <a:bodyPr wrap="none" rtlCol="0">
              <a:spAutoFit/>
            </a:bodyPr>
            <a:lstStyle/>
            <a:p>
              <a:r>
                <a:rPr lang="en-US" altLang="ja-JP" sz="2400" dirty="0" smtClean="0">
                  <a:solidFill>
                    <a:srgbClr val="FF0000"/>
                  </a:solidFill>
                </a:rPr>
                <a:t>V</a:t>
              </a:r>
              <a:r>
                <a:rPr lang="en-US" altLang="ja-JP" sz="1600" dirty="0" smtClean="0">
                  <a:solidFill>
                    <a:srgbClr val="FF0000"/>
                  </a:solidFill>
                </a:rPr>
                <a:t>DS</a:t>
              </a:r>
              <a:endParaRPr kumimoji="1" lang="ja-JP" altLang="en-US" sz="2400" dirty="0">
                <a:solidFill>
                  <a:srgbClr val="FF0000"/>
                </a:solidFill>
              </a:endParaRPr>
            </a:p>
          </p:txBody>
        </p:sp>
        <p:sp>
          <p:nvSpPr>
            <p:cNvPr id="128" name="テキスト ボックス 127"/>
            <p:cNvSpPr txBox="1"/>
            <p:nvPr/>
          </p:nvSpPr>
          <p:spPr>
            <a:xfrm>
              <a:off x="6536098" y="5694586"/>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cxnSp>
          <p:nvCxnSpPr>
            <p:cNvPr id="133" name="直線コネクタ 132"/>
            <p:cNvCxnSpPr/>
            <p:nvPr/>
          </p:nvCxnSpPr>
          <p:spPr>
            <a:xfrm flipV="1">
              <a:off x="6876256" y="5558019"/>
              <a:ext cx="2160240" cy="692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円弧 133"/>
            <p:cNvSpPr/>
            <p:nvPr/>
          </p:nvSpPr>
          <p:spPr>
            <a:xfrm rot="16200000">
              <a:off x="6474547" y="5260238"/>
              <a:ext cx="1224136" cy="874028"/>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5" name="直線コネクタ 134"/>
            <p:cNvCxnSpPr/>
            <p:nvPr/>
          </p:nvCxnSpPr>
          <p:spPr>
            <a:xfrm flipV="1">
              <a:off x="7186202" y="4572239"/>
              <a:ext cx="1883210" cy="116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7277781" y="3876967"/>
              <a:ext cx="1689719" cy="1536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7045162" y="5316873"/>
              <a:ext cx="1991334" cy="702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円弧 137"/>
            <p:cNvSpPr/>
            <p:nvPr/>
          </p:nvSpPr>
          <p:spPr>
            <a:xfrm rot="16200000">
              <a:off x="6677281" y="5359470"/>
              <a:ext cx="735764" cy="791124"/>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9" name="円弧 138"/>
            <p:cNvSpPr/>
            <p:nvPr/>
          </p:nvSpPr>
          <p:spPr>
            <a:xfrm rot="16200000">
              <a:off x="6732986" y="5543824"/>
              <a:ext cx="322291" cy="489063"/>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0" name="直線コネクタ 139"/>
            <p:cNvCxnSpPr/>
            <p:nvPr/>
          </p:nvCxnSpPr>
          <p:spPr>
            <a:xfrm flipV="1">
              <a:off x="7086615" y="5013176"/>
              <a:ext cx="1976115" cy="69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8382804" y="3645024"/>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=-4V</a:t>
              </a:r>
              <a:endParaRPr lang="ja-JP" altLang="ja-JP" sz="1200" dirty="0"/>
            </a:p>
          </p:txBody>
        </p:sp>
        <p:sp>
          <p:nvSpPr>
            <p:cNvPr id="145" name="テキスト ボックス 144"/>
            <p:cNvSpPr txBox="1"/>
            <p:nvPr/>
          </p:nvSpPr>
          <p:spPr>
            <a:xfrm>
              <a:off x="8382804" y="4353246"/>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=-3.5V</a:t>
              </a:r>
              <a:endParaRPr lang="ja-JP" altLang="ja-JP" sz="1200" dirty="0"/>
            </a:p>
          </p:txBody>
        </p:sp>
        <p:sp>
          <p:nvSpPr>
            <p:cNvPr id="146" name="テキスト ボックス 145"/>
            <p:cNvSpPr txBox="1"/>
            <p:nvPr/>
          </p:nvSpPr>
          <p:spPr>
            <a:xfrm>
              <a:off x="8382804" y="4805917"/>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=-3V</a:t>
              </a:r>
              <a:endParaRPr lang="ja-JP" altLang="ja-JP" sz="1200" dirty="0"/>
            </a:p>
          </p:txBody>
        </p:sp>
        <p:sp>
          <p:nvSpPr>
            <p:cNvPr id="147" name="テキスト ボックス 146"/>
            <p:cNvSpPr txBox="1"/>
            <p:nvPr/>
          </p:nvSpPr>
          <p:spPr>
            <a:xfrm>
              <a:off x="8382804" y="5110151"/>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=-2.5V</a:t>
              </a:r>
              <a:endParaRPr lang="ja-JP" altLang="ja-JP" sz="1200" dirty="0"/>
            </a:p>
          </p:txBody>
        </p:sp>
        <p:sp>
          <p:nvSpPr>
            <p:cNvPr id="175" name="テキスト ボックス 174"/>
            <p:cNvSpPr txBox="1"/>
            <p:nvPr/>
          </p:nvSpPr>
          <p:spPr>
            <a:xfrm>
              <a:off x="8382804" y="535318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=-2V</a:t>
              </a:r>
              <a:endParaRPr lang="ja-JP" altLang="ja-JP" sz="1200" dirty="0"/>
            </a:p>
          </p:txBody>
        </p:sp>
        <p:cxnSp>
          <p:nvCxnSpPr>
            <p:cNvPr id="180" name="直線コネクタ 179"/>
            <p:cNvCxnSpPr>
              <a:stCxn id="139" idx="0"/>
            </p:cNvCxnSpPr>
            <p:nvPr/>
          </p:nvCxnSpPr>
          <p:spPr>
            <a:xfrm flipV="1">
              <a:off x="6650334" y="5751669"/>
              <a:ext cx="2412396" cy="24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5" name="テキスト ボックス 184"/>
            <p:cNvSpPr txBox="1"/>
            <p:nvPr/>
          </p:nvSpPr>
          <p:spPr>
            <a:xfrm>
              <a:off x="8382804" y="5541945"/>
              <a:ext cx="797708" cy="276999"/>
            </a:xfrm>
            <a:prstGeom prst="rect">
              <a:avLst/>
            </a:prstGeom>
            <a:noFill/>
          </p:spPr>
          <p:txBody>
            <a:bodyPr wrap="square" rtlCol="0">
              <a:spAutoFit/>
            </a:bodyPr>
            <a:lstStyle/>
            <a:p>
              <a:r>
                <a:rPr lang="en-US" altLang="ja-JP" sz="1200" dirty="0" smtClean="0"/>
                <a:t>V</a:t>
              </a:r>
              <a:r>
                <a:rPr lang="en-US" altLang="ja-JP" sz="900" dirty="0" smtClean="0"/>
                <a:t>GS</a:t>
              </a:r>
              <a:r>
                <a:rPr lang="en-US" altLang="ja-JP" sz="1200" dirty="0" smtClean="0"/>
                <a:t>=-1.5V</a:t>
              </a:r>
              <a:endParaRPr lang="ja-JP" altLang="ja-JP" sz="1200" dirty="0"/>
            </a:p>
          </p:txBody>
        </p:sp>
        <p:sp>
          <p:nvSpPr>
            <p:cNvPr id="209" name="円弧 208"/>
            <p:cNvSpPr/>
            <p:nvPr/>
          </p:nvSpPr>
          <p:spPr>
            <a:xfrm rot="16200000">
              <a:off x="6098163" y="5239687"/>
              <a:ext cx="2193627" cy="1090755"/>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0" name="円弧 209"/>
            <p:cNvSpPr/>
            <p:nvPr/>
          </p:nvSpPr>
          <p:spPr>
            <a:xfrm rot="16200000">
              <a:off x="5393025" y="5293407"/>
              <a:ext cx="3763425" cy="125027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 name="グループ化 3"/>
          <p:cNvGrpSpPr/>
          <p:nvPr/>
        </p:nvGrpSpPr>
        <p:grpSpPr>
          <a:xfrm flipH="1">
            <a:off x="4143564" y="361233"/>
            <a:ext cx="2653069" cy="5880674"/>
            <a:chOff x="3838764" y="332658"/>
            <a:chExt cx="2653069" cy="5880674"/>
          </a:xfrm>
        </p:grpSpPr>
        <p:cxnSp>
          <p:nvCxnSpPr>
            <p:cNvPr id="211" name="直線コネクタ 210"/>
            <p:cNvCxnSpPr/>
            <p:nvPr/>
          </p:nvCxnSpPr>
          <p:spPr>
            <a:xfrm flipV="1">
              <a:off x="4500607" y="3646959"/>
              <a:ext cx="0" cy="2141396"/>
            </a:xfrm>
            <a:prstGeom prst="line">
              <a:avLst/>
            </a:prstGeom>
          </p:spPr>
          <p:style>
            <a:lnRef idx="2">
              <a:schemeClr val="dk1"/>
            </a:lnRef>
            <a:fillRef idx="1">
              <a:schemeClr val="lt1"/>
            </a:fillRef>
            <a:effectRef idx="0">
              <a:schemeClr val="dk1"/>
            </a:effectRef>
            <a:fontRef idx="minor">
              <a:schemeClr val="dk1"/>
            </a:fontRef>
          </p:style>
        </p:cxnSp>
        <p:cxnSp>
          <p:nvCxnSpPr>
            <p:cNvPr id="212" name="直線コネクタ 211"/>
            <p:cNvCxnSpPr/>
            <p:nvPr/>
          </p:nvCxnSpPr>
          <p:spPr>
            <a:xfrm flipH="1">
              <a:off x="4499992" y="5765140"/>
              <a:ext cx="1800201" cy="0"/>
            </a:xfrm>
            <a:prstGeom prst="line">
              <a:avLst/>
            </a:prstGeom>
          </p:spPr>
          <p:style>
            <a:lnRef idx="2">
              <a:schemeClr val="dk1"/>
            </a:lnRef>
            <a:fillRef idx="1">
              <a:schemeClr val="lt1"/>
            </a:fillRef>
            <a:effectRef idx="0">
              <a:schemeClr val="dk1"/>
            </a:effectRef>
            <a:fontRef idx="minor">
              <a:schemeClr val="dk1"/>
            </a:fontRef>
          </p:style>
        </p:cxnSp>
        <p:sp>
          <p:nvSpPr>
            <p:cNvPr id="213" name="テキスト ボックス 212"/>
            <p:cNvSpPr txBox="1"/>
            <p:nvPr/>
          </p:nvSpPr>
          <p:spPr>
            <a:xfrm>
              <a:off x="5908019" y="5737718"/>
              <a:ext cx="583814" cy="461665"/>
            </a:xfrm>
            <a:prstGeom prst="rect">
              <a:avLst/>
            </a:prstGeom>
            <a:noFill/>
          </p:spPr>
          <p:txBody>
            <a:bodyPr wrap="non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sp>
          <p:nvSpPr>
            <p:cNvPr id="214" name="テキスト ボックス 213"/>
            <p:cNvSpPr txBox="1"/>
            <p:nvPr/>
          </p:nvSpPr>
          <p:spPr>
            <a:xfrm>
              <a:off x="4175658" y="3490375"/>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215" name="テキスト ボックス 214"/>
            <p:cNvSpPr txBox="1"/>
            <p:nvPr/>
          </p:nvSpPr>
          <p:spPr>
            <a:xfrm>
              <a:off x="4393827" y="5751667"/>
              <a:ext cx="340158" cy="461665"/>
            </a:xfrm>
            <a:prstGeom prst="rect">
              <a:avLst/>
            </a:prstGeom>
            <a:noFill/>
          </p:spPr>
          <p:txBody>
            <a:bodyPr wrap="none" rtlCol="0">
              <a:spAutoFit/>
            </a:bodyPr>
            <a:lstStyle/>
            <a:p>
              <a:r>
                <a:rPr lang="en-US" altLang="ja-JP" sz="2400" dirty="0">
                  <a:solidFill>
                    <a:srgbClr val="FF0000"/>
                  </a:solidFill>
                </a:rPr>
                <a:t>0</a:t>
              </a:r>
              <a:endParaRPr kumimoji="1" lang="ja-JP" altLang="en-US" sz="2400" dirty="0">
                <a:solidFill>
                  <a:srgbClr val="FF0000"/>
                </a:solidFill>
              </a:endParaRPr>
            </a:p>
          </p:txBody>
        </p:sp>
        <p:sp>
          <p:nvSpPr>
            <p:cNvPr id="216" name="円弧 215"/>
            <p:cNvSpPr/>
            <p:nvPr/>
          </p:nvSpPr>
          <p:spPr>
            <a:xfrm rot="5400000">
              <a:off x="2215235" y="1956187"/>
              <a:ext cx="5420453" cy="2173396"/>
            </a:xfrm>
            <a:prstGeom prst="arc">
              <a:avLst>
                <a:gd name="adj1" fmla="val 18176859"/>
                <a:gd name="adj2" fmla="val 692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74" name="直線矢印コネクタ 73"/>
          <p:cNvCxnSpPr/>
          <p:nvPr/>
        </p:nvCxnSpPr>
        <p:spPr>
          <a:xfrm flipV="1">
            <a:off x="755576" y="4077072"/>
            <a:ext cx="0" cy="2232249"/>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 name="テキスト ボックス 74"/>
          <p:cNvSpPr txBox="1"/>
          <p:nvPr/>
        </p:nvSpPr>
        <p:spPr>
          <a:xfrm>
            <a:off x="520879" y="5316873"/>
            <a:ext cx="583815" cy="461665"/>
          </a:xfrm>
          <a:prstGeom prst="rect">
            <a:avLst/>
          </a:prstGeom>
          <a:solidFill>
            <a:schemeClr val="bg1"/>
          </a:solidFill>
        </p:spPr>
        <p:txBody>
          <a:bodyPr wrap="square" rtlCol="0">
            <a:spAutoFit/>
          </a:bodyPr>
          <a:lstStyle/>
          <a:p>
            <a:r>
              <a:rPr lang="en-US" altLang="ja-JP" sz="2400" dirty="0">
                <a:solidFill>
                  <a:srgbClr val="FF0000"/>
                </a:solidFill>
              </a:rPr>
              <a:t>V</a:t>
            </a:r>
            <a:r>
              <a:rPr lang="en-US" altLang="ja-JP" sz="1600" dirty="0">
                <a:solidFill>
                  <a:srgbClr val="FF0000"/>
                </a:solidFill>
              </a:rPr>
              <a:t>GS</a:t>
            </a:r>
            <a:endParaRPr kumimoji="1" lang="ja-JP" altLang="en-US" sz="2400" dirty="0">
              <a:solidFill>
                <a:srgbClr val="FF0000"/>
              </a:solidFill>
            </a:endParaRPr>
          </a:p>
        </p:txBody>
      </p:sp>
      <p:cxnSp>
        <p:nvCxnSpPr>
          <p:cNvPr id="76" name="直線矢印コネクタ 75"/>
          <p:cNvCxnSpPr/>
          <p:nvPr/>
        </p:nvCxnSpPr>
        <p:spPr>
          <a:xfrm flipV="1">
            <a:off x="3662311" y="1772816"/>
            <a:ext cx="0" cy="4557966"/>
          </a:xfrm>
          <a:prstGeom prst="straightConnector1">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テキスト ボックス 76"/>
          <p:cNvSpPr txBox="1"/>
          <p:nvPr/>
        </p:nvSpPr>
        <p:spPr>
          <a:xfrm>
            <a:off x="3381289" y="5404582"/>
            <a:ext cx="580608" cy="461665"/>
          </a:xfrm>
          <a:prstGeom prst="rect">
            <a:avLst/>
          </a:prstGeom>
          <a:solidFill>
            <a:schemeClr val="bg1"/>
          </a:solidFill>
        </p:spPr>
        <p:txBody>
          <a:bodyPr wrap="none" rtlCol="0">
            <a:spAutoFit/>
          </a:bodyPr>
          <a:lstStyle/>
          <a:p>
            <a:r>
              <a:rPr lang="en-US" altLang="ja-JP" sz="2400" dirty="0" smtClean="0">
                <a:solidFill>
                  <a:srgbClr val="FF0000"/>
                </a:solidFill>
              </a:rPr>
              <a:t>V</a:t>
            </a:r>
            <a:r>
              <a:rPr lang="en-US" altLang="ja-JP" sz="1600" dirty="0">
                <a:solidFill>
                  <a:srgbClr val="FF0000"/>
                </a:solidFill>
              </a:rPr>
              <a:t>D</a:t>
            </a:r>
            <a:r>
              <a:rPr lang="en-US" altLang="ja-JP" sz="1600" dirty="0" smtClean="0">
                <a:solidFill>
                  <a:srgbClr val="FF0000"/>
                </a:solidFill>
              </a:rPr>
              <a:t>S</a:t>
            </a:r>
            <a:endParaRPr kumimoji="1" lang="ja-JP" altLang="en-US" sz="2400" dirty="0">
              <a:solidFill>
                <a:srgbClr val="FF0000"/>
              </a:solidFill>
            </a:endParaRPr>
          </a:p>
        </p:txBody>
      </p:sp>
      <p:sp>
        <p:nvSpPr>
          <p:cNvPr id="82" name="正方形/長方形 81"/>
          <p:cNvSpPr/>
          <p:nvPr/>
        </p:nvSpPr>
        <p:spPr>
          <a:xfrm rot="16200000">
            <a:off x="403708" y="3308213"/>
            <a:ext cx="3312368" cy="131248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3" name="テキスト ボックス 82"/>
          <p:cNvSpPr txBox="1"/>
          <p:nvPr/>
        </p:nvSpPr>
        <p:spPr>
          <a:xfrm>
            <a:off x="2226464" y="3777265"/>
            <a:ext cx="306494" cy="369332"/>
          </a:xfrm>
          <a:prstGeom prst="rect">
            <a:avLst/>
          </a:prstGeom>
          <a:noFill/>
        </p:spPr>
        <p:txBody>
          <a:bodyPr wrap="none" rtlCol="0">
            <a:spAutoFit/>
          </a:bodyPr>
          <a:lstStyle/>
          <a:p>
            <a:r>
              <a:rPr lang="en-US" altLang="ja-JP" dirty="0" smtClean="0"/>
              <a:t>n</a:t>
            </a:r>
            <a:endParaRPr kumimoji="1" lang="ja-JP" altLang="en-US" dirty="0"/>
          </a:p>
        </p:txBody>
      </p:sp>
      <p:sp>
        <p:nvSpPr>
          <p:cNvPr id="84" name="片側の 2 つの角を切り取った四角形 83"/>
          <p:cNvSpPr/>
          <p:nvPr/>
        </p:nvSpPr>
        <p:spPr>
          <a:xfrm rot="5400000">
            <a:off x="1204296" y="2949385"/>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5" name="片側の 2 つの角を切り取った四角形 84"/>
          <p:cNvSpPr/>
          <p:nvPr/>
        </p:nvSpPr>
        <p:spPr>
          <a:xfrm rot="5400000">
            <a:off x="1233965" y="3009513"/>
            <a:ext cx="708425" cy="360040"/>
          </a:xfrm>
          <a:prstGeom prst="snip2Same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6" name="片側の 2 つの角を切り取った四角形 85"/>
          <p:cNvSpPr/>
          <p:nvPr/>
        </p:nvSpPr>
        <p:spPr>
          <a:xfrm rot="5400000">
            <a:off x="1204296" y="4543137"/>
            <a:ext cx="875055" cy="471570"/>
          </a:xfrm>
          <a:prstGeom prst="snip2Same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2" name="片側の 2 つの角を切り取った四角形 101"/>
          <p:cNvSpPr/>
          <p:nvPr/>
        </p:nvSpPr>
        <p:spPr>
          <a:xfrm rot="5400000">
            <a:off x="1233965" y="4603265"/>
            <a:ext cx="708425" cy="360040"/>
          </a:xfrm>
          <a:prstGeom prst="snip2Same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3" name="テキスト ボックス 102"/>
          <p:cNvSpPr txBox="1"/>
          <p:nvPr/>
        </p:nvSpPr>
        <p:spPr>
          <a:xfrm>
            <a:off x="1434930" y="4643845"/>
            <a:ext cx="306494" cy="369332"/>
          </a:xfrm>
          <a:prstGeom prst="rect">
            <a:avLst/>
          </a:prstGeom>
          <a:noFill/>
        </p:spPr>
        <p:txBody>
          <a:bodyPr wrap="none" rtlCol="0">
            <a:spAutoFit/>
          </a:bodyPr>
          <a:lstStyle/>
          <a:p>
            <a:r>
              <a:rPr lang="en-US" altLang="ja-JP" dirty="0" smtClean="0"/>
              <a:t>p</a:t>
            </a:r>
            <a:endParaRPr kumimoji="1" lang="ja-JP" altLang="en-US" dirty="0"/>
          </a:p>
        </p:txBody>
      </p:sp>
      <p:sp>
        <p:nvSpPr>
          <p:cNvPr id="104" name="テキスト ボックス 103"/>
          <p:cNvSpPr txBox="1"/>
          <p:nvPr/>
        </p:nvSpPr>
        <p:spPr>
          <a:xfrm>
            <a:off x="1434930" y="3004867"/>
            <a:ext cx="306494" cy="369332"/>
          </a:xfrm>
          <a:prstGeom prst="rect">
            <a:avLst/>
          </a:prstGeom>
          <a:noFill/>
        </p:spPr>
        <p:txBody>
          <a:bodyPr wrap="none" rtlCol="0">
            <a:spAutoFit/>
          </a:bodyPr>
          <a:lstStyle/>
          <a:p>
            <a:r>
              <a:rPr lang="en-US" altLang="ja-JP" dirty="0"/>
              <a:t>p</a:t>
            </a:r>
            <a:endParaRPr kumimoji="1" lang="ja-JP" altLang="en-US" dirty="0"/>
          </a:p>
        </p:txBody>
      </p:sp>
      <p:sp>
        <p:nvSpPr>
          <p:cNvPr id="105" name="テキスト ボックス 104"/>
          <p:cNvSpPr txBox="1"/>
          <p:nvPr/>
        </p:nvSpPr>
        <p:spPr>
          <a:xfrm>
            <a:off x="1186846" y="1149293"/>
            <a:ext cx="388248" cy="461665"/>
          </a:xfrm>
          <a:prstGeom prst="rect">
            <a:avLst/>
          </a:prstGeom>
          <a:noFill/>
        </p:spPr>
        <p:txBody>
          <a:bodyPr wrap="none" rtlCol="0">
            <a:spAutoFit/>
          </a:bodyPr>
          <a:lstStyle/>
          <a:p>
            <a:r>
              <a:rPr lang="en-US" altLang="ja-JP" sz="2400" dirty="0" smtClean="0">
                <a:solidFill>
                  <a:srgbClr val="FF0000"/>
                </a:solidFill>
              </a:rPr>
              <a:t>I</a:t>
            </a:r>
            <a:r>
              <a:rPr lang="en-US" altLang="ja-JP" sz="1600" dirty="0">
                <a:solidFill>
                  <a:srgbClr val="FF0000"/>
                </a:solidFill>
              </a:rPr>
              <a:t>D</a:t>
            </a:r>
            <a:endParaRPr kumimoji="1" lang="ja-JP" altLang="en-US" sz="2400" dirty="0">
              <a:solidFill>
                <a:srgbClr val="FF0000"/>
              </a:solidFill>
            </a:endParaRPr>
          </a:p>
        </p:txBody>
      </p:sp>
      <p:sp>
        <p:nvSpPr>
          <p:cNvPr id="106" name="Line 6"/>
          <p:cNvSpPr>
            <a:spLocks noChangeShapeType="1"/>
          </p:cNvSpPr>
          <p:nvPr/>
        </p:nvSpPr>
        <p:spPr bwMode="auto">
          <a:xfrm rot="10800000" flipH="1">
            <a:off x="1144227" y="1539506"/>
            <a:ext cx="581627" cy="1"/>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9663844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MOS</a:t>
            </a:r>
            <a:r>
              <a:rPr kumimoji="1" lang="ja-JP" altLang="en-US" dirty="0" smtClean="0"/>
              <a:t>論理ゲート</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7199412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NOT</a:t>
            </a:r>
            <a:r>
              <a:rPr kumimoji="1" lang="ja-JP" altLang="en-US" dirty="0" smtClean="0"/>
              <a:t>ゲート</a:t>
            </a:r>
            <a:endParaRPr kumimoji="1" lang="ja-JP" altLang="en-US" dirty="0"/>
          </a:p>
        </p:txBody>
      </p:sp>
      <p:cxnSp>
        <p:nvCxnSpPr>
          <p:cNvPr id="4" name="直線コネクタ 3"/>
          <p:cNvCxnSpPr/>
          <p:nvPr/>
        </p:nvCxnSpPr>
        <p:spPr>
          <a:xfrm flipV="1">
            <a:off x="1230080" y="3895836"/>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5" name="直線コネクタ 4"/>
          <p:cNvCxnSpPr/>
          <p:nvPr/>
        </p:nvCxnSpPr>
        <p:spPr>
          <a:xfrm flipH="1">
            <a:off x="1209949" y="4371361"/>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 name="直線コネクタ 6"/>
          <p:cNvCxnSpPr/>
          <p:nvPr/>
        </p:nvCxnSpPr>
        <p:spPr>
          <a:xfrm flipH="1" flipV="1">
            <a:off x="833551" y="4137430"/>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8" name="直線コネクタ 7"/>
          <p:cNvCxnSpPr/>
          <p:nvPr/>
        </p:nvCxnSpPr>
        <p:spPr>
          <a:xfrm flipV="1">
            <a:off x="1101570" y="3895834"/>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9" name="直線コネクタ 8"/>
          <p:cNvCxnSpPr/>
          <p:nvPr/>
        </p:nvCxnSpPr>
        <p:spPr>
          <a:xfrm flipH="1">
            <a:off x="1213467" y="3909087"/>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0" name="直線コネクタ 9"/>
          <p:cNvCxnSpPr/>
          <p:nvPr/>
        </p:nvCxnSpPr>
        <p:spPr>
          <a:xfrm flipH="1">
            <a:off x="1230080" y="4134135"/>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V="1">
            <a:off x="1446104" y="4374430"/>
            <a:ext cx="0" cy="449933"/>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flipV="1">
            <a:off x="1455248" y="3355663"/>
            <a:ext cx="0" cy="553425"/>
          </a:xfrm>
          <a:prstGeom prst="line">
            <a:avLst/>
          </a:prstGeom>
        </p:spPr>
        <p:style>
          <a:lnRef idx="2">
            <a:schemeClr val="dk1"/>
          </a:lnRef>
          <a:fillRef idx="1">
            <a:schemeClr val="lt1"/>
          </a:fillRef>
          <a:effectRef idx="0">
            <a:schemeClr val="dk1"/>
          </a:effectRef>
          <a:fontRef idx="minor">
            <a:schemeClr val="dk1"/>
          </a:fontRef>
        </p:style>
      </p:cxnSp>
      <p:grpSp>
        <p:nvGrpSpPr>
          <p:cNvPr id="18" name="グループ化 17"/>
          <p:cNvGrpSpPr/>
          <p:nvPr/>
        </p:nvGrpSpPr>
        <p:grpSpPr>
          <a:xfrm>
            <a:off x="1350231" y="2678633"/>
            <a:ext cx="225618" cy="677030"/>
            <a:chOff x="539552" y="3429001"/>
            <a:chExt cx="299722" cy="899401"/>
          </a:xfrm>
        </p:grpSpPr>
        <p:sp>
          <p:nvSpPr>
            <p:cNvPr id="1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26" name="直線コネクタ 25"/>
          <p:cNvCxnSpPr/>
          <p:nvPr/>
        </p:nvCxnSpPr>
        <p:spPr>
          <a:xfrm flipV="1">
            <a:off x="1463454" y="2414867"/>
            <a:ext cx="0" cy="263765"/>
          </a:xfrm>
          <a:prstGeom prst="line">
            <a:avLst/>
          </a:prstGeom>
        </p:spPr>
        <p:style>
          <a:lnRef idx="2">
            <a:schemeClr val="dk1"/>
          </a:lnRef>
          <a:fillRef idx="1">
            <a:schemeClr val="lt1"/>
          </a:fillRef>
          <a:effectRef idx="0">
            <a:schemeClr val="dk1"/>
          </a:effectRef>
          <a:fontRef idx="minor">
            <a:schemeClr val="dk1"/>
          </a:fontRef>
        </p:style>
      </p:cxnSp>
      <p:sp>
        <p:nvSpPr>
          <p:cNvPr id="27" name="円/楕円 26"/>
          <p:cNvSpPr/>
          <p:nvPr/>
        </p:nvSpPr>
        <p:spPr>
          <a:xfrm>
            <a:off x="704609" y="405652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円/楕円 27"/>
          <p:cNvSpPr/>
          <p:nvPr/>
        </p:nvSpPr>
        <p:spPr>
          <a:xfrm>
            <a:off x="1383240" y="228619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0" name="直線コネクタ 29"/>
          <p:cNvCxnSpPr/>
          <p:nvPr/>
        </p:nvCxnSpPr>
        <p:spPr>
          <a:xfrm flipH="1">
            <a:off x="1326051" y="482436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2" name="直線コネクタ 31"/>
          <p:cNvCxnSpPr/>
          <p:nvPr/>
        </p:nvCxnSpPr>
        <p:spPr>
          <a:xfrm flipH="1">
            <a:off x="1322533" y="482436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0" name="直線コネクタ 39"/>
          <p:cNvCxnSpPr/>
          <p:nvPr/>
        </p:nvCxnSpPr>
        <p:spPr>
          <a:xfrm flipH="1">
            <a:off x="1471861" y="482436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flipH="1">
            <a:off x="1396331" y="482436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1446104" y="3654096"/>
            <a:ext cx="32403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50" name="円/楕円 49"/>
          <p:cNvSpPr/>
          <p:nvPr/>
        </p:nvSpPr>
        <p:spPr>
          <a:xfrm>
            <a:off x="1784729" y="358228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1187624" y="1916832"/>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sp>
        <p:nvSpPr>
          <p:cNvPr id="58" name="テキスト ボックス 57"/>
          <p:cNvSpPr txBox="1"/>
          <p:nvPr/>
        </p:nvSpPr>
        <p:spPr>
          <a:xfrm>
            <a:off x="213769" y="3947157"/>
            <a:ext cx="490840" cy="369332"/>
          </a:xfrm>
          <a:prstGeom prst="rect">
            <a:avLst/>
          </a:prstGeom>
          <a:noFill/>
        </p:spPr>
        <p:txBody>
          <a:bodyPr wrap="none" rtlCol="0">
            <a:spAutoFit/>
          </a:bodyPr>
          <a:lstStyle/>
          <a:p>
            <a:r>
              <a:rPr kumimoji="1" lang="en-US" altLang="ja-JP" dirty="0" smtClean="0"/>
              <a:t>Vin</a:t>
            </a:r>
            <a:endParaRPr kumimoji="1" lang="ja-JP" altLang="en-US" dirty="0"/>
          </a:p>
        </p:txBody>
      </p:sp>
      <p:sp>
        <p:nvSpPr>
          <p:cNvPr id="59" name="テキスト ボックス 58"/>
          <p:cNvSpPr txBox="1"/>
          <p:nvPr/>
        </p:nvSpPr>
        <p:spPr>
          <a:xfrm>
            <a:off x="1928745" y="3472914"/>
            <a:ext cx="627031" cy="369332"/>
          </a:xfrm>
          <a:prstGeom prst="rect">
            <a:avLst/>
          </a:prstGeom>
          <a:noFill/>
        </p:spPr>
        <p:txBody>
          <a:bodyPr wrap="none" rtlCol="0">
            <a:spAutoFit/>
          </a:bodyPr>
          <a:lstStyle/>
          <a:p>
            <a:r>
              <a:rPr kumimoji="1" lang="en-US" altLang="ja-JP" dirty="0" err="1" smtClean="0"/>
              <a:t>Vout</a:t>
            </a:r>
            <a:endParaRPr kumimoji="1" lang="ja-JP" altLang="en-US" dirty="0"/>
          </a:p>
        </p:txBody>
      </p:sp>
      <p:sp>
        <p:nvSpPr>
          <p:cNvPr id="61" name="テキスト ボックス 60"/>
          <p:cNvSpPr txBox="1"/>
          <p:nvPr/>
        </p:nvSpPr>
        <p:spPr>
          <a:xfrm>
            <a:off x="1575024" y="2813716"/>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62" name="直線コネクタ 61"/>
          <p:cNvCxnSpPr/>
          <p:nvPr/>
        </p:nvCxnSpPr>
        <p:spPr>
          <a:xfrm>
            <a:off x="1455248" y="4630486"/>
            <a:ext cx="15744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64" name="直線コネクタ 63"/>
          <p:cNvCxnSpPr/>
          <p:nvPr/>
        </p:nvCxnSpPr>
        <p:spPr>
          <a:xfrm flipV="1">
            <a:off x="1612694" y="4117756"/>
            <a:ext cx="0" cy="512730"/>
          </a:xfrm>
          <a:prstGeom prst="line">
            <a:avLst/>
          </a:prstGeom>
        </p:spPr>
        <p:style>
          <a:lnRef idx="2">
            <a:schemeClr val="dk1"/>
          </a:lnRef>
          <a:fillRef idx="1">
            <a:schemeClr val="lt1"/>
          </a:fillRef>
          <a:effectRef idx="0">
            <a:schemeClr val="dk1"/>
          </a:effectRef>
          <a:fontRef idx="minor">
            <a:schemeClr val="dk1"/>
          </a:fontRef>
        </p:style>
      </p:cxnSp>
      <p:cxnSp>
        <p:nvCxnSpPr>
          <p:cNvPr id="76" name="直線コネクタ 75"/>
          <p:cNvCxnSpPr/>
          <p:nvPr/>
        </p:nvCxnSpPr>
        <p:spPr>
          <a:xfrm flipV="1">
            <a:off x="4037823" y="2989717"/>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flipH="1">
            <a:off x="4017692" y="3465242"/>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flipH="1">
            <a:off x="4283731" y="3231311"/>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flipV="1">
            <a:off x="3909313" y="2989715"/>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flipH="1">
            <a:off x="4021211" y="3002968"/>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a:off x="4037823" y="3228016"/>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grpSp>
        <p:nvGrpSpPr>
          <p:cNvPr id="84" name="グループ化 83"/>
          <p:cNvGrpSpPr/>
          <p:nvPr/>
        </p:nvGrpSpPr>
        <p:grpSpPr>
          <a:xfrm>
            <a:off x="4129781" y="4020024"/>
            <a:ext cx="225618" cy="677030"/>
            <a:chOff x="539552" y="3429001"/>
            <a:chExt cx="299722" cy="899401"/>
          </a:xfrm>
        </p:grpSpPr>
        <p:sp>
          <p:nvSpPr>
            <p:cNvPr id="8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2" name="テキスト ボックス 101"/>
          <p:cNvSpPr txBox="1"/>
          <p:nvPr/>
        </p:nvSpPr>
        <p:spPr>
          <a:xfrm>
            <a:off x="3021512" y="3041038"/>
            <a:ext cx="490840" cy="369332"/>
          </a:xfrm>
          <a:prstGeom prst="rect">
            <a:avLst/>
          </a:prstGeom>
          <a:noFill/>
        </p:spPr>
        <p:txBody>
          <a:bodyPr wrap="none" rtlCol="0">
            <a:spAutoFit/>
          </a:bodyPr>
          <a:lstStyle/>
          <a:p>
            <a:r>
              <a:rPr kumimoji="1" lang="en-US" altLang="ja-JP" dirty="0" smtClean="0"/>
              <a:t>Vin</a:t>
            </a:r>
            <a:endParaRPr kumimoji="1" lang="ja-JP" altLang="en-US" dirty="0"/>
          </a:p>
        </p:txBody>
      </p:sp>
      <p:cxnSp>
        <p:nvCxnSpPr>
          <p:cNvPr id="107" name="直線コネクタ 106"/>
          <p:cNvCxnSpPr/>
          <p:nvPr/>
        </p:nvCxnSpPr>
        <p:spPr>
          <a:xfrm flipV="1">
            <a:off x="7206744" y="4039852"/>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08" name="直線コネクタ 107"/>
          <p:cNvCxnSpPr/>
          <p:nvPr/>
        </p:nvCxnSpPr>
        <p:spPr>
          <a:xfrm flipH="1">
            <a:off x="7186613" y="4515377"/>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09" name="直線コネクタ 108"/>
          <p:cNvCxnSpPr/>
          <p:nvPr/>
        </p:nvCxnSpPr>
        <p:spPr>
          <a:xfrm flipH="1" flipV="1">
            <a:off x="6810215" y="4281447"/>
            <a:ext cx="251544" cy="1"/>
          </a:xfrm>
          <a:prstGeom prst="line">
            <a:avLst/>
          </a:prstGeom>
        </p:spPr>
        <p:style>
          <a:lnRef idx="2">
            <a:schemeClr val="dk1"/>
          </a:lnRef>
          <a:fillRef idx="1">
            <a:schemeClr val="lt1"/>
          </a:fillRef>
          <a:effectRef idx="0">
            <a:schemeClr val="dk1"/>
          </a:effectRef>
          <a:fontRef idx="minor">
            <a:schemeClr val="dk1"/>
          </a:fontRef>
        </p:style>
      </p:cxnSp>
      <p:cxnSp>
        <p:nvCxnSpPr>
          <p:cNvPr id="110" name="直線コネクタ 109"/>
          <p:cNvCxnSpPr/>
          <p:nvPr/>
        </p:nvCxnSpPr>
        <p:spPr>
          <a:xfrm flipV="1">
            <a:off x="7078234" y="4039850"/>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11" name="直線コネクタ 110"/>
          <p:cNvCxnSpPr/>
          <p:nvPr/>
        </p:nvCxnSpPr>
        <p:spPr>
          <a:xfrm flipH="1">
            <a:off x="7190131" y="4053103"/>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12" name="直線コネクタ 111"/>
          <p:cNvCxnSpPr/>
          <p:nvPr/>
        </p:nvCxnSpPr>
        <p:spPr>
          <a:xfrm flipH="1">
            <a:off x="7206744" y="4278151"/>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13" name="直線コネクタ 112"/>
          <p:cNvCxnSpPr/>
          <p:nvPr/>
        </p:nvCxnSpPr>
        <p:spPr>
          <a:xfrm flipV="1">
            <a:off x="7422768" y="4518446"/>
            <a:ext cx="0" cy="449933"/>
          </a:xfrm>
          <a:prstGeom prst="line">
            <a:avLst/>
          </a:prstGeom>
        </p:spPr>
        <p:style>
          <a:lnRef idx="2">
            <a:schemeClr val="dk1"/>
          </a:lnRef>
          <a:fillRef idx="1">
            <a:schemeClr val="lt1"/>
          </a:fillRef>
          <a:effectRef idx="0">
            <a:schemeClr val="dk1"/>
          </a:effectRef>
          <a:fontRef idx="minor">
            <a:schemeClr val="dk1"/>
          </a:fontRef>
        </p:style>
      </p:cxnSp>
      <p:cxnSp>
        <p:nvCxnSpPr>
          <p:cNvPr id="114" name="直線コネクタ 113"/>
          <p:cNvCxnSpPr/>
          <p:nvPr/>
        </p:nvCxnSpPr>
        <p:spPr>
          <a:xfrm flipV="1">
            <a:off x="7431912" y="3499679"/>
            <a:ext cx="0" cy="553425"/>
          </a:xfrm>
          <a:prstGeom prst="line">
            <a:avLst/>
          </a:prstGeom>
        </p:spPr>
        <p:style>
          <a:lnRef idx="2">
            <a:schemeClr val="dk1"/>
          </a:lnRef>
          <a:fillRef idx="1">
            <a:schemeClr val="lt1"/>
          </a:fillRef>
          <a:effectRef idx="0">
            <a:schemeClr val="dk1"/>
          </a:effectRef>
          <a:fontRef idx="minor">
            <a:schemeClr val="dk1"/>
          </a:fontRef>
        </p:style>
      </p:cxnSp>
      <p:cxnSp>
        <p:nvCxnSpPr>
          <p:cNvPr id="123" name="直線コネクタ 122"/>
          <p:cNvCxnSpPr/>
          <p:nvPr/>
        </p:nvCxnSpPr>
        <p:spPr>
          <a:xfrm flipV="1">
            <a:off x="7451993" y="2558884"/>
            <a:ext cx="0" cy="475446"/>
          </a:xfrm>
          <a:prstGeom prst="line">
            <a:avLst/>
          </a:prstGeom>
        </p:spPr>
        <p:style>
          <a:lnRef idx="2">
            <a:schemeClr val="dk1"/>
          </a:lnRef>
          <a:fillRef idx="1">
            <a:schemeClr val="lt1"/>
          </a:fillRef>
          <a:effectRef idx="0">
            <a:schemeClr val="dk1"/>
          </a:effectRef>
          <a:fontRef idx="minor">
            <a:schemeClr val="dk1"/>
          </a:fontRef>
        </p:style>
      </p:cxnSp>
      <p:sp>
        <p:nvSpPr>
          <p:cNvPr id="125" name="円/楕円 124"/>
          <p:cNvSpPr/>
          <p:nvPr/>
        </p:nvSpPr>
        <p:spPr>
          <a:xfrm>
            <a:off x="7371779" y="243021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26" name="直線コネクタ 125"/>
          <p:cNvCxnSpPr/>
          <p:nvPr/>
        </p:nvCxnSpPr>
        <p:spPr>
          <a:xfrm flipH="1">
            <a:off x="7302715" y="4968379"/>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27" name="直線コネクタ 126"/>
          <p:cNvCxnSpPr/>
          <p:nvPr/>
        </p:nvCxnSpPr>
        <p:spPr>
          <a:xfrm flipH="1">
            <a:off x="7299197" y="4968379"/>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28" name="直線コネクタ 127"/>
          <p:cNvCxnSpPr/>
          <p:nvPr/>
        </p:nvCxnSpPr>
        <p:spPr>
          <a:xfrm flipH="1">
            <a:off x="7448525" y="4968379"/>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29" name="直線コネクタ 128"/>
          <p:cNvCxnSpPr/>
          <p:nvPr/>
        </p:nvCxnSpPr>
        <p:spPr>
          <a:xfrm flipH="1">
            <a:off x="7372995" y="4968379"/>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30" name="直線コネクタ 129"/>
          <p:cNvCxnSpPr/>
          <p:nvPr/>
        </p:nvCxnSpPr>
        <p:spPr>
          <a:xfrm>
            <a:off x="7422768" y="3798112"/>
            <a:ext cx="32403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31" name="円/楕円 130"/>
          <p:cNvSpPr/>
          <p:nvPr/>
        </p:nvSpPr>
        <p:spPr>
          <a:xfrm>
            <a:off x="7740352" y="372629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2" name="テキスト ボックス 131"/>
          <p:cNvSpPr txBox="1"/>
          <p:nvPr/>
        </p:nvSpPr>
        <p:spPr>
          <a:xfrm>
            <a:off x="7159645" y="2060848"/>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sp>
        <p:nvSpPr>
          <p:cNvPr id="134" name="テキスト ボックス 133"/>
          <p:cNvSpPr txBox="1"/>
          <p:nvPr/>
        </p:nvSpPr>
        <p:spPr>
          <a:xfrm>
            <a:off x="7833401" y="3616930"/>
            <a:ext cx="627031" cy="369332"/>
          </a:xfrm>
          <a:prstGeom prst="rect">
            <a:avLst/>
          </a:prstGeom>
          <a:noFill/>
        </p:spPr>
        <p:txBody>
          <a:bodyPr wrap="none" rtlCol="0">
            <a:spAutoFit/>
          </a:bodyPr>
          <a:lstStyle/>
          <a:p>
            <a:r>
              <a:rPr kumimoji="1" lang="en-US" altLang="ja-JP" dirty="0" err="1" smtClean="0"/>
              <a:t>Vout</a:t>
            </a:r>
            <a:endParaRPr kumimoji="1" lang="ja-JP" altLang="en-US" dirty="0"/>
          </a:p>
        </p:txBody>
      </p:sp>
      <p:cxnSp>
        <p:nvCxnSpPr>
          <p:cNvPr id="136" name="直線コネクタ 135"/>
          <p:cNvCxnSpPr/>
          <p:nvPr/>
        </p:nvCxnSpPr>
        <p:spPr>
          <a:xfrm>
            <a:off x="7431912" y="4774502"/>
            <a:ext cx="15744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37" name="直線コネクタ 136"/>
          <p:cNvCxnSpPr/>
          <p:nvPr/>
        </p:nvCxnSpPr>
        <p:spPr>
          <a:xfrm flipV="1">
            <a:off x="7589358" y="4261772"/>
            <a:ext cx="0" cy="512730"/>
          </a:xfrm>
          <a:prstGeom prst="line">
            <a:avLst/>
          </a:prstGeom>
        </p:spPr>
        <p:style>
          <a:lnRef idx="2">
            <a:schemeClr val="dk1"/>
          </a:lnRef>
          <a:fillRef idx="1">
            <a:schemeClr val="lt1"/>
          </a:fillRef>
          <a:effectRef idx="0">
            <a:schemeClr val="dk1"/>
          </a:effectRef>
          <a:fontRef idx="minor">
            <a:schemeClr val="dk1"/>
          </a:fontRef>
        </p:style>
      </p:cxnSp>
      <p:cxnSp>
        <p:nvCxnSpPr>
          <p:cNvPr id="138" name="直線コネクタ 137"/>
          <p:cNvCxnSpPr/>
          <p:nvPr/>
        </p:nvCxnSpPr>
        <p:spPr>
          <a:xfrm flipV="1">
            <a:off x="4250796" y="3459398"/>
            <a:ext cx="0" cy="553425"/>
          </a:xfrm>
          <a:prstGeom prst="line">
            <a:avLst/>
          </a:prstGeom>
        </p:spPr>
        <p:style>
          <a:lnRef idx="2">
            <a:schemeClr val="dk1"/>
          </a:lnRef>
          <a:fillRef idx="1">
            <a:schemeClr val="lt1"/>
          </a:fillRef>
          <a:effectRef idx="0">
            <a:schemeClr val="dk1"/>
          </a:effectRef>
          <a:fontRef idx="minor">
            <a:schemeClr val="dk1"/>
          </a:fontRef>
        </p:style>
      </p:cxnSp>
      <p:sp>
        <p:nvSpPr>
          <p:cNvPr id="141" name="テキスト ボックス 140"/>
          <p:cNvSpPr txBox="1"/>
          <p:nvPr/>
        </p:nvSpPr>
        <p:spPr>
          <a:xfrm>
            <a:off x="3980956" y="2052266"/>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cxnSp>
        <p:nvCxnSpPr>
          <p:cNvPr id="144" name="直線コネクタ 143"/>
          <p:cNvCxnSpPr/>
          <p:nvPr/>
        </p:nvCxnSpPr>
        <p:spPr>
          <a:xfrm flipV="1">
            <a:off x="4250796" y="2537807"/>
            <a:ext cx="0" cy="465161"/>
          </a:xfrm>
          <a:prstGeom prst="line">
            <a:avLst/>
          </a:prstGeom>
        </p:spPr>
        <p:style>
          <a:lnRef idx="2">
            <a:schemeClr val="dk1"/>
          </a:lnRef>
          <a:fillRef idx="1">
            <a:schemeClr val="lt1"/>
          </a:fillRef>
          <a:effectRef idx="0">
            <a:schemeClr val="dk1"/>
          </a:effectRef>
          <a:fontRef idx="minor">
            <a:schemeClr val="dk1"/>
          </a:fontRef>
        </p:style>
      </p:cxnSp>
      <p:cxnSp>
        <p:nvCxnSpPr>
          <p:cNvPr id="145" name="直線コネクタ 144"/>
          <p:cNvCxnSpPr/>
          <p:nvPr/>
        </p:nvCxnSpPr>
        <p:spPr>
          <a:xfrm>
            <a:off x="4259940" y="2793862"/>
            <a:ext cx="15744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40" name="円/楕円 139"/>
          <p:cNvSpPr/>
          <p:nvPr/>
        </p:nvSpPr>
        <p:spPr>
          <a:xfrm>
            <a:off x="4184650" y="240756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6" name="直線コネクタ 145"/>
          <p:cNvCxnSpPr/>
          <p:nvPr/>
        </p:nvCxnSpPr>
        <p:spPr>
          <a:xfrm flipV="1">
            <a:off x="4405886" y="2783051"/>
            <a:ext cx="0" cy="460622"/>
          </a:xfrm>
          <a:prstGeom prst="line">
            <a:avLst/>
          </a:prstGeom>
        </p:spPr>
        <p:style>
          <a:lnRef idx="2">
            <a:schemeClr val="dk1"/>
          </a:lnRef>
          <a:fillRef idx="1">
            <a:schemeClr val="lt1"/>
          </a:fillRef>
          <a:effectRef idx="0">
            <a:schemeClr val="dk1"/>
          </a:effectRef>
          <a:fontRef idx="minor">
            <a:schemeClr val="dk1"/>
          </a:fontRef>
        </p:style>
      </p:cxnSp>
      <p:cxnSp>
        <p:nvCxnSpPr>
          <p:cNvPr id="152" name="直線コネクタ 151"/>
          <p:cNvCxnSpPr/>
          <p:nvPr/>
        </p:nvCxnSpPr>
        <p:spPr>
          <a:xfrm flipH="1">
            <a:off x="3661668" y="3231312"/>
            <a:ext cx="247645" cy="0"/>
          </a:xfrm>
          <a:prstGeom prst="line">
            <a:avLst/>
          </a:prstGeom>
        </p:spPr>
        <p:style>
          <a:lnRef idx="2">
            <a:schemeClr val="dk1"/>
          </a:lnRef>
          <a:fillRef idx="1">
            <a:schemeClr val="lt1"/>
          </a:fillRef>
          <a:effectRef idx="0">
            <a:schemeClr val="dk1"/>
          </a:effectRef>
          <a:fontRef idx="minor">
            <a:schemeClr val="dk1"/>
          </a:fontRef>
        </p:style>
      </p:cxnSp>
      <p:sp>
        <p:nvSpPr>
          <p:cNvPr id="93" name="円/楕円 92"/>
          <p:cNvSpPr/>
          <p:nvPr/>
        </p:nvSpPr>
        <p:spPr>
          <a:xfrm>
            <a:off x="3512352" y="315040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4" name="直線コネクタ 153"/>
          <p:cNvCxnSpPr/>
          <p:nvPr/>
        </p:nvCxnSpPr>
        <p:spPr>
          <a:xfrm>
            <a:off x="4254416" y="3732626"/>
            <a:ext cx="32403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55" name="円/楕円 154"/>
          <p:cNvSpPr/>
          <p:nvPr/>
        </p:nvSpPr>
        <p:spPr>
          <a:xfrm>
            <a:off x="4593041" y="366081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6" name="テキスト ボックス 155"/>
          <p:cNvSpPr txBox="1"/>
          <p:nvPr/>
        </p:nvSpPr>
        <p:spPr>
          <a:xfrm>
            <a:off x="4737057" y="3551444"/>
            <a:ext cx="627031" cy="369332"/>
          </a:xfrm>
          <a:prstGeom prst="rect">
            <a:avLst/>
          </a:prstGeom>
          <a:noFill/>
        </p:spPr>
        <p:txBody>
          <a:bodyPr wrap="none" rtlCol="0">
            <a:spAutoFit/>
          </a:bodyPr>
          <a:lstStyle/>
          <a:p>
            <a:r>
              <a:rPr kumimoji="1" lang="en-US" altLang="ja-JP" dirty="0" err="1" smtClean="0"/>
              <a:t>Vout</a:t>
            </a:r>
            <a:endParaRPr kumimoji="1" lang="ja-JP" altLang="en-US" dirty="0"/>
          </a:p>
        </p:txBody>
      </p:sp>
      <p:cxnSp>
        <p:nvCxnSpPr>
          <p:cNvPr id="157" name="直線コネクタ 156"/>
          <p:cNvCxnSpPr/>
          <p:nvPr/>
        </p:nvCxnSpPr>
        <p:spPr>
          <a:xfrm flipV="1">
            <a:off x="4256658" y="4689424"/>
            <a:ext cx="0" cy="224965"/>
          </a:xfrm>
          <a:prstGeom prst="line">
            <a:avLst/>
          </a:prstGeom>
        </p:spPr>
        <p:style>
          <a:lnRef idx="2">
            <a:schemeClr val="dk1"/>
          </a:lnRef>
          <a:fillRef idx="1">
            <a:schemeClr val="lt1"/>
          </a:fillRef>
          <a:effectRef idx="0">
            <a:schemeClr val="dk1"/>
          </a:effectRef>
          <a:fontRef idx="minor">
            <a:schemeClr val="dk1"/>
          </a:fontRef>
        </p:style>
      </p:cxnSp>
      <p:cxnSp>
        <p:nvCxnSpPr>
          <p:cNvPr id="158" name="直線コネクタ 157"/>
          <p:cNvCxnSpPr/>
          <p:nvPr/>
        </p:nvCxnSpPr>
        <p:spPr>
          <a:xfrm flipH="1">
            <a:off x="4136605" y="4932586"/>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59" name="直線コネクタ 158"/>
          <p:cNvCxnSpPr/>
          <p:nvPr/>
        </p:nvCxnSpPr>
        <p:spPr>
          <a:xfrm flipH="1">
            <a:off x="4133087" y="4932586"/>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0" name="直線コネクタ 159"/>
          <p:cNvCxnSpPr/>
          <p:nvPr/>
        </p:nvCxnSpPr>
        <p:spPr>
          <a:xfrm flipH="1">
            <a:off x="4282415" y="4932586"/>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flipH="1">
            <a:off x="4206885" y="4932586"/>
            <a:ext cx="55395" cy="108223"/>
          </a:xfrm>
          <a:prstGeom prst="line">
            <a:avLst/>
          </a:prstGeom>
        </p:spPr>
        <p:style>
          <a:lnRef idx="2">
            <a:schemeClr val="dk1"/>
          </a:lnRef>
          <a:fillRef idx="1">
            <a:schemeClr val="lt1"/>
          </a:fillRef>
          <a:effectRef idx="0">
            <a:schemeClr val="dk1"/>
          </a:effectRef>
          <a:fontRef idx="minor">
            <a:schemeClr val="dk1"/>
          </a:fontRef>
        </p:style>
      </p:cxnSp>
      <p:sp>
        <p:nvSpPr>
          <p:cNvPr id="162" name="テキスト ボックス 161"/>
          <p:cNvSpPr txBox="1"/>
          <p:nvPr/>
        </p:nvSpPr>
        <p:spPr>
          <a:xfrm>
            <a:off x="4317366" y="4158466"/>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164" name="直線コネクタ 163"/>
          <p:cNvCxnSpPr/>
          <p:nvPr/>
        </p:nvCxnSpPr>
        <p:spPr>
          <a:xfrm flipV="1">
            <a:off x="7210152" y="3021079"/>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65" name="直線コネクタ 164"/>
          <p:cNvCxnSpPr/>
          <p:nvPr/>
        </p:nvCxnSpPr>
        <p:spPr>
          <a:xfrm flipH="1">
            <a:off x="7190021" y="3496604"/>
            <a:ext cx="242248" cy="0"/>
          </a:xfrm>
          <a:prstGeom prst="line">
            <a:avLst/>
          </a:prstGeom>
        </p:spPr>
        <p:style>
          <a:lnRef idx="2">
            <a:schemeClr val="dk1"/>
          </a:lnRef>
          <a:fillRef idx="1">
            <a:schemeClr val="lt1"/>
          </a:fillRef>
          <a:effectRef idx="0">
            <a:schemeClr val="dk1"/>
          </a:effectRef>
          <a:fontRef idx="minor">
            <a:schemeClr val="dk1"/>
          </a:fontRef>
        </p:style>
      </p:cxnSp>
      <p:cxnSp>
        <p:nvCxnSpPr>
          <p:cNvPr id="166" name="直線コネクタ 165"/>
          <p:cNvCxnSpPr/>
          <p:nvPr/>
        </p:nvCxnSpPr>
        <p:spPr>
          <a:xfrm flipH="1">
            <a:off x="7456060" y="3262673"/>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167" name="直線コネクタ 166"/>
          <p:cNvCxnSpPr/>
          <p:nvPr/>
        </p:nvCxnSpPr>
        <p:spPr>
          <a:xfrm flipV="1">
            <a:off x="7081642" y="3021077"/>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68" name="直線コネクタ 167"/>
          <p:cNvCxnSpPr/>
          <p:nvPr/>
        </p:nvCxnSpPr>
        <p:spPr>
          <a:xfrm flipH="1">
            <a:off x="7193540" y="3034330"/>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a:off x="7210152" y="3259378"/>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a:off x="7432269" y="2825224"/>
            <a:ext cx="15744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71" name="直線コネクタ 170"/>
          <p:cNvCxnSpPr/>
          <p:nvPr/>
        </p:nvCxnSpPr>
        <p:spPr>
          <a:xfrm flipV="1">
            <a:off x="7578215" y="2814413"/>
            <a:ext cx="0" cy="460622"/>
          </a:xfrm>
          <a:prstGeom prst="line">
            <a:avLst/>
          </a:prstGeom>
        </p:spPr>
        <p:style>
          <a:lnRef idx="2">
            <a:schemeClr val="dk1"/>
          </a:lnRef>
          <a:fillRef idx="1">
            <a:schemeClr val="lt1"/>
          </a:fillRef>
          <a:effectRef idx="0">
            <a:schemeClr val="dk1"/>
          </a:effectRef>
          <a:fontRef idx="minor">
            <a:schemeClr val="dk1"/>
          </a:fontRef>
        </p:style>
      </p:cxnSp>
      <p:cxnSp>
        <p:nvCxnSpPr>
          <p:cNvPr id="172" name="直線コネクタ 171"/>
          <p:cNvCxnSpPr/>
          <p:nvPr/>
        </p:nvCxnSpPr>
        <p:spPr>
          <a:xfrm flipH="1">
            <a:off x="6810215" y="3262674"/>
            <a:ext cx="271428" cy="0"/>
          </a:xfrm>
          <a:prstGeom prst="line">
            <a:avLst/>
          </a:prstGeom>
        </p:spPr>
        <p:style>
          <a:lnRef idx="2">
            <a:schemeClr val="dk1"/>
          </a:lnRef>
          <a:fillRef idx="1">
            <a:schemeClr val="lt1"/>
          </a:fillRef>
          <a:effectRef idx="0">
            <a:schemeClr val="dk1"/>
          </a:effectRef>
          <a:fontRef idx="minor">
            <a:schemeClr val="dk1"/>
          </a:fontRef>
        </p:style>
      </p:cxnSp>
      <p:cxnSp>
        <p:nvCxnSpPr>
          <p:cNvPr id="176" name="直線コネクタ 175"/>
          <p:cNvCxnSpPr/>
          <p:nvPr/>
        </p:nvCxnSpPr>
        <p:spPr>
          <a:xfrm flipV="1">
            <a:off x="6822122" y="3277674"/>
            <a:ext cx="0" cy="1000304"/>
          </a:xfrm>
          <a:prstGeom prst="line">
            <a:avLst/>
          </a:prstGeom>
        </p:spPr>
        <p:style>
          <a:lnRef idx="2">
            <a:schemeClr val="dk1"/>
          </a:lnRef>
          <a:fillRef idx="1">
            <a:schemeClr val="lt1"/>
          </a:fillRef>
          <a:effectRef idx="0">
            <a:schemeClr val="dk1"/>
          </a:effectRef>
          <a:fontRef idx="minor">
            <a:schemeClr val="dk1"/>
          </a:fontRef>
        </p:style>
      </p:cxnSp>
      <p:cxnSp>
        <p:nvCxnSpPr>
          <p:cNvPr id="180" name="直線コネクタ 179"/>
          <p:cNvCxnSpPr/>
          <p:nvPr/>
        </p:nvCxnSpPr>
        <p:spPr>
          <a:xfrm flipH="1">
            <a:off x="6372200" y="3798112"/>
            <a:ext cx="449922" cy="3484"/>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24" name="円/楕円 123"/>
          <p:cNvSpPr/>
          <p:nvPr/>
        </p:nvSpPr>
        <p:spPr>
          <a:xfrm>
            <a:off x="6286976" y="37365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3" name="テキスト ボックス 132"/>
          <p:cNvSpPr txBox="1"/>
          <p:nvPr/>
        </p:nvSpPr>
        <p:spPr>
          <a:xfrm>
            <a:off x="5796136" y="3627150"/>
            <a:ext cx="490840" cy="369332"/>
          </a:xfrm>
          <a:prstGeom prst="rect">
            <a:avLst/>
          </a:prstGeom>
          <a:noFill/>
        </p:spPr>
        <p:txBody>
          <a:bodyPr wrap="none" rtlCol="0">
            <a:spAutoFit/>
          </a:bodyPr>
          <a:lstStyle/>
          <a:p>
            <a:r>
              <a:rPr kumimoji="1" lang="en-US" altLang="ja-JP" dirty="0" smtClean="0"/>
              <a:t>Vin</a:t>
            </a:r>
            <a:endParaRPr kumimoji="1" lang="ja-JP" altLang="en-US" dirty="0"/>
          </a:p>
        </p:txBody>
      </p:sp>
      <p:sp>
        <p:nvSpPr>
          <p:cNvPr id="182" name="テキスト ボックス 181"/>
          <p:cNvSpPr txBox="1"/>
          <p:nvPr/>
        </p:nvSpPr>
        <p:spPr>
          <a:xfrm>
            <a:off x="773824" y="5471505"/>
            <a:ext cx="990977" cy="461665"/>
          </a:xfrm>
          <a:prstGeom prst="rect">
            <a:avLst/>
          </a:prstGeom>
          <a:noFill/>
        </p:spPr>
        <p:txBody>
          <a:bodyPr wrap="none" rtlCol="0">
            <a:spAutoFit/>
          </a:bodyPr>
          <a:lstStyle/>
          <a:p>
            <a:r>
              <a:rPr lang="en-US" altLang="ja-JP" sz="2400" dirty="0"/>
              <a:t>NMOS</a:t>
            </a:r>
            <a:endParaRPr kumimoji="1" lang="ja-JP" altLang="en-US" sz="2400" dirty="0"/>
          </a:p>
        </p:txBody>
      </p:sp>
      <p:sp>
        <p:nvSpPr>
          <p:cNvPr id="183" name="テキスト ボックス 182"/>
          <p:cNvSpPr txBox="1"/>
          <p:nvPr/>
        </p:nvSpPr>
        <p:spPr>
          <a:xfrm>
            <a:off x="3689161" y="5471505"/>
            <a:ext cx="950901" cy="461665"/>
          </a:xfrm>
          <a:prstGeom prst="rect">
            <a:avLst/>
          </a:prstGeom>
          <a:noFill/>
        </p:spPr>
        <p:txBody>
          <a:bodyPr wrap="none" rtlCol="0">
            <a:spAutoFit/>
          </a:bodyPr>
          <a:lstStyle/>
          <a:p>
            <a:r>
              <a:rPr lang="en-US" altLang="ja-JP" sz="2400" dirty="0" smtClean="0"/>
              <a:t>PMOS</a:t>
            </a:r>
            <a:endParaRPr kumimoji="1" lang="ja-JP" altLang="en-US" sz="2400" dirty="0"/>
          </a:p>
        </p:txBody>
      </p:sp>
      <p:sp>
        <p:nvSpPr>
          <p:cNvPr id="184" name="テキスト ボックス 183"/>
          <p:cNvSpPr txBox="1"/>
          <p:nvPr/>
        </p:nvSpPr>
        <p:spPr>
          <a:xfrm>
            <a:off x="6953536" y="5471505"/>
            <a:ext cx="955711" cy="461665"/>
          </a:xfrm>
          <a:prstGeom prst="rect">
            <a:avLst/>
          </a:prstGeom>
          <a:noFill/>
        </p:spPr>
        <p:txBody>
          <a:bodyPr wrap="none" rtlCol="0">
            <a:spAutoFit/>
          </a:bodyPr>
          <a:lstStyle/>
          <a:p>
            <a:r>
              <a:rPr lang="en-US" altLang="ja-JP" sz="2400" dirty="0"/>
              <a:t>C</a:t>
            </a:r>
            <a:r>
              <a:rPr lang="en-US" altLang="ja-JP" sz="2400" dirty="0" smtClean="0"/>
              <a:t>MOS</a:t>
            </a:r>
            <a:endParaRPr kumimoji="1" lang="ja-JP" altLang="en-US" sz="2400" dirty="0"/>
          </a:p>
        </p:txBody>
      </p:sp>
    </p:spTree>
    <p:extLst>
      <p:ext uri="{BB962C8B-B14F-4D97-AF65-F5344CB8AC3E}">
        <p14:creationId xmlns:p14="http://schemas.microsoft.com/office/powerpoint/2010/main" val="97548549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NAND</a:t>
            </a:r>
            <a:r>
              <a:rPr kumimoji="1" lang="ja-JP" altLang="en-US" dirty="0" smtClean="0"/>
              <a:t>ゲート</a:t>
            </a:r>
            <a:endParaRPr kumimoji="1" lang="ja-JP" altLang="en-US" dirty="0"/>
          </a:p>
        </p:txBody>
      </p:sp>
      <p:cxnSp>
        <p:nvCxnSpPr>
          <p:cNvPr id="4" name="直線コネクタ 3"/>
          <p:cNvCxnSpPr/>
          <p:nvPr/>
        </p:nvCxnSpPr>
        <p:spPr>
          <a:xfrm flipV="1">
            <a:off x="1230080" y="3447382"/>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5" name="直線コネクタ 4"/>
          <p:cNvCxnSpPr/>
          <p:nvPr/>
        </p:nvCxnSpPr>
        <p:spPr>
          <a:xfrm flipH="1">
            <a:off x="1209949" y="3922907"/>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 name="直線コネクタ 6"/>
          <p:cNvCxnSpPr/>
          <p:nvPr/>
        </p:nvCxnSpPr>
        <p:spPr>
          <a:xfrm flipH="1" flipV="1">
            <a:off x="833551" y="3688976"/>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8" name="直線コネクタ 7"/>
          <p:cNvCxnSpPr/>
          <p:nvPr/>
        </p:nvCxnSpPr>
        <p:spPr>
          <a:xfrm flipV="1">
            <a:off x="1101570" y="3447380"/>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9" name="直線コネクタ 8"/>
          <p:cNvCxnSpPr/>
          <p:nvPr/>
        </p:nvCxnSpPr>
        <p:spPr>
          <a:xfrm flipH="1">
            <a:off x="1213467" y="3460633"/>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0" name="直線コネクタ 9"/>
          <p:cNvCxnSpPr/>
          <p:nvPr/>
        </p:nvCxnSpPr>
        <p:spPr>
          <a:xfrm flipH="1">
            <a:off x="1230080" y="3685681"/>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V="1">
            <a:off x="1446104" y="4814412"/>
            <a:ext cx="0" cy="449933"/>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flipV="1">
            <a:off x="1455248" y="2907209"/>
            <a:ext cx="0" cy="553425"/>
          </a:xfrm>
          <a:prstGeom prst="line">
            <a:avLst/>
          </a:prstGeom>
        </p:spPr>
        <p:style>
          <a:lnRef idx="2">
            <a:schemeClr val="dk1"/>
          </a:lnRef>
          <a:fillRef idx="1">
            <a:schemeClr val="lt1"/>
          </a:fillRef>
          <a:effectRef idx="0">
            <a:schemeClr val="dk1"/>
          </a:effectRef>
          <a:fontRef idx="minor">
            <a:schemeClr val="dk1"/>
          </a:fontRef>
        </p:style>
      </p:cxnSp>
      <p:grpSp>
        <p:nvGrpSpPr>
          <p:cNvPr id="18" name="グループ化 17"/>
          <p:cNvGrpSpPr/>
          <p:nvPr/>
        </p:nvGrpSpPr>
        <p:grpSpPr>
          <a:xfrm>
            <a:off x="1350231" y="2230179"/>
            <a:ext cx="225618" cy="677030"/>
            <a:chOff x="539552" y="3429001"/>
            <a:chExt cx="299722" cy="899401"/>
          </a:xfrm>
        </p:grpSpPr>
        <p:sp>
          <p:nvSpPr>
            <p:cNvPr id="1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26" name="直線コネクタ 25"/>
          <p:cNvCxnSpPr/>
          <p:nvPr/>
        </p:nvCxnSpPr>
        <p:spPr>
          <a:xfrm flipV="1">
            <a:off x="1463454" y="1966413"/>
            <a:ext cx="0" cy="263765"/>
          </a:xfrm>
          <a:prstGeom prst="line">
            <a:avLst/>
          </a:prstGeom>
        </p:spPr>
        <p:style>
          <a:lnRef idx="2">
            <a:schemeClr val="dk1"/>
          </a:lnRef>
          <a:fillRef idx="1">
            <a:schemeClr val="lt1"/>
          </a:fillRef>
          <a:effectRef idx="0">
            <a:schemeClr val="dk1"/>
          </a:effectRef>
          <a:fontRef idx="minor">
            <a:schemeClr val="dk1"/>
          </a:fontRef>
        </p:style>
      </p:cxnSp>
      <p:sp>
        <p:nvSpPr>
          <p:cNvPr id="27" name="円/楕円 26"/>
          <p:cNvSpPr/>
          <p:nvPr/>
        </p:nvSpPr>
        <p:spPr>
          <a:xfrm>
            <a:off x="704609" y="360806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円/楕円 27"/>
          <p:cNvSpPr/>
          <p:nvPr/>
        </p:nvSpPr>
        <p:spPr>
          <a:xfrm>
            <a:off x="1383240" y="183774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0" name="直線コネクタ 29"/>
          <p:cNvCxnSpPr/>
          <p:nvPr/>
        </p:nvCxnSpPr>
        <p:spPr>
          <a:xfrm flipH="1">
            <a:off x="1326051" y="5276220"/>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2" name="直線コネクタ 31"/>
          <p:cNvCxnSpPr/>
          <p:nvPr/>
        </p:nvCxnSpPr>
        <p:spPr>
          <a:xfrm flipH="1">
            <a:off x="1322533" y="5276220"/>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0" name="直線コネクタ 39"/>
          <p:cNvCxnSpPr/>
          <p:nvPr/>
        </p:nvCxnSpPr>
        <p:spPr>
          <a:xfrm flipH="1">
            <a:off x="1471861" y="5276220"/>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flipH="1">
            <a:off x="1396331" y="5276220"/>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1446104" y="3205642"/>
            <a:ext cx="32403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50" name="円/楕円 49"/>
          <p:cNvSpPr/>
          <p:nvPr/>
        </p:nvSpPr>
        <p:spPr>
          <a:xfrm>
            <a:off x="1784729" y="313382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1188755" y="1468378"/>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sp>
        <p:nvSpPr>
          <p:cNvPr id="58" name="テキスト ボックス 57"/>
          <p:cNvSpPr txBox="1"/>
          <p:nvPr/>
        </p:nvSpPr>
        <p:spPr>
          <a:xfrm>
            <a:off x="429640" y="3493115"/>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61" name="テキスト ボックス 60"/>
          <p:cNvSpPr txBox="1"/>
          <p:nvPr/>
        </p:nvSpPr>
        <p:spPr>
          <a:xfrm>
            <a:off x="1575024" y="2365262"/>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62" name="直線コネクタ 61"/>
          <p:cNvCxnSpPr/>
          <p:nvPr/>
        </p:nvCxnSpPr>
        <p:spPr>
          <a:xfrm>
            <a:off x="1455248" y="5070468"/>
            <a:ext cx="15744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64" name="直線コネクタ 63"/>
          <p:cNvCxnSpPr/>
          <p:nvPr/>
        </p:nvCxnSpPr>
        <p:spPr>
          <a:xfrm flipV="1">
            <a:off x="1612694" y="3669302"/>
            <a:ext cx="0" cy="1401166"/>
          </a:xfrm>
          <a:prstGeom prst="line">
            <a:avLst/>
          </a:prstGeom>
        </p:spPr>
        <p:style>
          <a:lnRef idx="2">
            <a:schemeClr val="dk1"/>
          </a:lnRef>
          <a:fillRef idx="1">
            <a:schemeClr val="lt1"/>
          </a:fillRef>
          <a:effectRef idx="0">
            <a:schemeClr val="dk1"/>
          </a:effectRef>
          <a:fontRef idx="minor">
            <a:schemeClr val="dk1"/>
          </a:fontRef>
        </p:style>
      </p:cxnSp>
      <p:cxnSp>
        <p:nvCxnSpPr>
          <p:cNvPr id="76" name="直線コネクタ 75"/>
          <p:cNvCxnSpPr/>
          <p:nvPr/>
        </p:nvCxnSpPr>
        <p:spPr>
          <a:xfrm flipV="1">
            <a:off x="3420229" y="2738786"/>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flipH="1">
            <a:off x="3400098" y="3214311"/>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flipH="1">
            <a:off x="3666137" y="2980380"/>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flipV="1">
            <a:off x="3291719" y="2738784"/>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flipH="1">
            <a:off x="3403617" y="2752037"/>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a:off x="3420229" y="2977085"/>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grpSp>
        <p:nvGrpSpPr>
          <p:cNvPr id="84" name="グループ化 83"/>
          <p:cNvGrpSpPr/>
          <p:nvPr/>
        </p:nvGrpSpPr>
        <p:grpSpPr>
          <a:xfrm>
            <a:off x="4170430" y="3967403"/>
            <a:ext cx="225618" cy="677030"/>
            <a:chOff x="539552" y="3429001"/>
            <a:chExt cx="299722" cy="899401"/>
          </a:xfrm>
        </p:grpSpPr>
        <p:sp>
          <p:nvSpPr>
            <p:cNvPr id="8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38" name="直線コネクタ 137"/>
          <p:cNvCxnSpPr/>
          <p:nvPr/>
        </p:nvCxnSpPr>
        <p:spPr>
          <a:xfrm flipV="1">
            <a:off x="4291445" y="3406777"/>
            <a:ext cx="0" cy="553425"/>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141" name="テキスト ボックス 140"/>
          <p:cNvSpPr txBox="1"/>
          <p:nvPr/>
        </p:nvSpPr>
        <p:spPr>
          <a:xfrm>
            <a:off x="4106681" y="1559430"/>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cxnSp>
        <p:nvCxnSpPr>
          <p:cNvPr id="144" name="直線コネクタ 143"/>
          <p:cNvCxnSpPr/>
          <p:nvPr/>
        </p:nvCxnSpPr>
        <p:spPr>
          <a:xfrm flipV="1">
            <a:off x="3633202" y="2317480"/>
            <a:ext cx="0" cy="434558"/>
          </a:xfrm>
          <a:prstGeom prst="line">
            <a:avLst/>
          </a:prstGeom>
        </p:spPr>
        <p:style>
          <a:lnRef idx="2">
            <a:schemeClr val="dk1"/>
          </a:lnRef>
          <a:fillRef idx="1">
            <a:schemeClr val="lt1"/>
          </a:fillRef>
          <a:effectRef idx="0">
            <a:schemeClr val="dk1"/>
          </a:effectRef>
          <a:fontRef idx="minor">
            <a:schemeClr val="dk1"/>
          </a:fontRef>
        </p:style>
      </p:cxnSp>
      <p:sp>
        <p:nvSpPr>
          <p:cNvPr id="140" name="円/楕円 139"/>
          <p:cNvSpPr/>
          <p:nvPr/>
        </p:nvSpPr>
        <p:spPr>
          <a:xfrm>
            <a:off x="4269774" y="19173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6" name="直線コネクタ 145"/>
          <p:cNvCxnSpPr/>
          <p:nvPr/>
        </p:nvCxnSpPr>
        <p:spPr>
          <a:xfrm flipV="1">
            <a:off x="3788292" y="2338350"/>
            <a:ext cx="0" cy="654392"/>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cxnSp>
        <p:nvCxnSpPr>
          <p:cNvPr id="152" name="直線コネクタ 151"/>
          <p:cNvCxnSpPr/>
          <p:nvPr/>
        </p:nvCxnSpPr>
        <p:spPr>
          <a:xfrm flipH="1">
            <a:off x="3044074" y="2980381"/>
            <a:ext cx="247645" cy="0"/>
          </a:xfrm>
          <a:prstGeom prst="line">
            <a:avLst/>
          </a:prstGeom>
        </p:spPr>
        <p:style>
          <a:lnRef idx="2">
            <a:schemeClr val="dk1"/>
          </a:lnRef>
          <a:fillRef idx="1">
            <a:schemeClr val="lt1"/>
          </a:fillRef>
          <a:effectRef idx="0">
            <a:schemeClr val="dk1"/>
          </a:effectRef>
          <a:fontRef idx="minor">
            <a:schemeClr val="dk1"/>
          </a:fontRef>
        </p:style>
      </p:cxnSp>
      <p:sp>
        <p:nvSpPr>
          <p:cNvPr id="93" name="円/楕円 92"/>
          <p:cNvSpPr/>
          <p:nvPr/>
        </p:nvSpPr>
        <p:spPr>
          <a:xfrm>
            <a:off x="2894758" y="28994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7" name="直線コネクタ 156"/>
          <p:cNvCxnSpPr/>
          <p:nvPr/>
        </p:nvCxnSpPr>
        <p:spPr>
          <a:xfrm flipV="1">
            <a:off x="4297307" y="4647436"/>
            <a:ext cx="0" cy="224965"/>
          </a:xfrm>
          <a:prstGeom prst="line">
            <a:avLst/>
          </a:prstGeom>
        </p:spPr>
        <p:style>
          <a:lnRef idx="2">
            <a:schemeClr val="dk1"/>
          </a:lnRef>
          <a:fillRef idx="1">
            <a:schemeClr val="lt1"/>
          </a:fillRef>
          <a:effectRef idx="0">
            <a:schemeClr val="dk1"/>
          </a:effectRef>
          <a:fontRef idx="minor">
            <a:schemeClr val="dk1"/>
          </a:fontRef>
        </p:style>
      </p:cxnSp>
      <p:cxnSp>
        <p:nvCxnSpPr>
          <p:cNvPr id="158" name="直線コネクタ 157"/>
          <p:cNvCxnSpPr/>
          <p:nvPr/>
        </p:nvCxnSpPr>
        <p:spPr>
          <a:xfrm flipH="1">
            <a:off x="4177254" y="4879965"/>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59" name="直線コネクタ 158"/>
          <p:cNvCxnSpPr/>
          <p:nvPr/>
        </p:nvCxnSpPr>
        <p:spPr>
          <a:xfrm flipH="1">
            <a:off x="4173736" y="4879965"/>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0" name="直線コネクタ 159"/>
          <p:cNvCxnSpPr/>
          <p:nvPr/>
        </p:nvCxnSpPr>
        <p:spPr>
          <a:xfrm flipH="1">
            <a:off x="4323064" y="4879965"/>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flipH="1">
            <a:off x="4247534" y="4879965"/>
            <a:ext cx="55395" cy="108223"/>
          </a:xfrm>
          <a:prstGeom prst="line">
            <a:avLst/>
          </a:prstGeom>
        </p:spPr>
        <p:style>
          <a:lnRef idx="2">
            <a:schemeClr val="dk1"/>
          </a:lnRef>
          <a:fillRef idx="1">
            <a:schemeClr val="lt1"/>
          </a:fillRef>
          <a:effectRef idx="0">
            <a:schemeClr val="dk1"/>
          </a:effectRef>
          <a:fontRef idx="minor">
            <a:schemeClr val="dk1"/>
          </a:fontRef>
        </p:style>
      </p:cxnSp>
      <p:sp>
        <p:nvSpPr>
          <p:cNvPr id="162" name="テキスト ボックス 161"/>
          <p:cNvSpPr txBox="1"/>
          <p:nvPr/>
        </p:nvSpPr>
        <p:spPr>
          <a:xfrm>
            <a:off x="4358015" y="4105845"/>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99" name="直線コネクタ 98"/>
          <p:cNvCxnSpPr/>
          <p:nvPr/>
        </p:nvCxnSpPr>
        <p:spPr>
          <a:xfrm flipV="1">
            <a:off x="1217772" y="4336679"/>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00" name="直線コネクタ 99"/>
          <p:cNvCxnSpPr/>
          <p:nvPr/>
        </p:nvCxnSpPr>
        <p:spPr>
          <a:xfrm flipH="1">
            <a:off x="1197641" y="4812204"/>
            <a:ext cx="265813" cy="0"/>
          </a:xfrm>
          <a:prstGeom prst="line">
            <a:avLst/>
          </a:prstGeom>
        </p:spPr>
        <p:style>
          <a:lnRef idx="2">
            <a:schemeClr val="dk1"/>
          </a:lnRef>
          <a:fillRef idx="1">
            <a:schemeClr val="lt1"/>
          </a:fillRef>
          <a:effectRef idx="0">
            <a:schemeClr val="dk1"/>
          </a:effectRef>
          <a:fontRef idx="minor">
            <a:schemeClr val="dk1"/>
          </a:fontRef>
        </p:style>
      </p:cxnSp>
      <p:cxnSp>
        <p:nvCxnSpPr>
          <p:cNvPr id="101" name="直線コネクタ 100"/>
          <p:cNvCxnSpPr/>
          <p:nvPr/>
        </p:nvCxnSpPr>
        <p:spPr>
          <a:xfrm flipH="1" flipV="1">
            <a:off x="821243" y="4578273"/>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103" name="直線コネクタ 102"/>
          <p:cNvCxnSpPr/>
          <p:nvPr/>
        </p:nvCxnSpPr>
        <p:spPr>
          <a:xfrm flipV="1">
            <a:off x="1089262" y="4336677"/>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04" name="直線コネクタ 103"/>
          <p:cNvCxnSpPr/>
          <p:nvPr/>
        </p:nvCxnSpPr>
        <p:spPr>
          <a:xfrm flipH="1">
            <a:off x="1201159" y="4349930"/>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05" name="直線コネクタ 104"/>
          <p:cNvCxnSpPr/>
          <p:nvPr/>
        </p:nvCxnSpPr>
        <p:spPr>
          <a:xfrm flipH="1">
            <a:off x="1217772" y="4574978"/>
            <a:ext cx="382614" cy="0"/>
          </a:xfrm>
          <a:prstGeom prst="line">
            <a:avLst/>
          </a:prstGeom>
          <a:ln>
            <a:headEnd type="oval" w="lg" len="lg"/>
            <a:tailEnd type="arrow" w="lg" len="lg"/>
          </a:ln>
        </p:spPr>
        <p:style>
          <a:lnRef idx="2">
            <a:schemeClr val="dk1"/>
          </a:lnRef>
          <a:fillRef idx="1">
            <a:schemeClr val="lt1"/>
          </a:fillRef>
          <a:effectRef idx="0">
            <a:schemeClr val="dk1"/>
          </a:effectRef>
          <a:fontRef idx="minor">
            <a:schemeClr val="dk1"/>
          </a:fontRef>
        </p:style>
      </p:cxnSp>
      <p:sp>
        <p:nvSpPr>
          <p:cNvPr id="106" name="円/楕円 105"/>
          <p:cNvSpPr/>
          <p:nvPr/>
        </p:nvSpPr>
        <p:spPr>
          <a:xfrm>
            <a:off x="692301" y="449736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5" name="テキスト ボックス 114"/>
          <p:cNvSpPr txBox="1"/>
          <p:nvPr/>
        </p:nvSpPr>
        <p:spPr>
          <a:xfrm>
            <a:off x="427435" y="4388305"/>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116" name="直線コネクタ 115"/>
          <p:cNvCxnSpPr/>
          <p:nvPr/>
        </p:nvCxnSpPr>
        <p:spPr>
          <a:xfrm flipV="1">
            <a:off x="1435958" y="3930573"/>
            <a:ext cx="0" cy="422879"/>
          </a:xfrm>
          <a:prstGeom prst="line">
            <a:avLst/>
          </a:prstGeom>
        </p:spPr>
        <p:style>
          <a:lnRef idx="2">
            <a:schemeClr val="dk1"/>
          </a:lnRef>
          <a:fillRef idx="1">
            <a:schemeClr val="lt1"/>
          </a:fillRef>
          <a:effectRef idx="0">
            <a:schemeClr val="dk1"/>
          </a:effectRef>
          <a:fontRef idx="minor">
            <a:schemeClr val="dk1"/>
          </a:fontRef>
        </p:style>
      </p:cxnSp>
      <p:cxnSp>
        <p:nvCxnSpPr>
          <p:cNvPr id="117" name="直線コネクタ 116"/>
          <p:cNvCxnSpPr/>
          <p:nvPr/>
        </p:nvCxnSpPr>
        <p:spPr>
          <a:xfrm flipV="1">
            <a:off x="4803333" y="2738786"/>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18" name="直線コネクタ 117"/>
          <p:cNvCxnSpPr/>
          <p:nvPr/>
        </p:nvCxnSpPr>
        <p:spPr>
          <a:xfrm flipH="1">
            <a:off x="4783202" y="3214311"/>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19" name="直線コネクタ 118"/>
          <p:cNvCxnSpPr/>
          <p:nvPr/>
        </p:nvCxnSpPr>
        <p:spPr>
          <a:xfrm flipH="1">
            <a:off x="5049241" y="2980380"/>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120" name="直線コネクタ 119"/>
          <p:cNvCxnSpPr/>
          <p:nvPr/>
        </p:nvCxnSpPr>
        <p:spPr>
          <a:xfrm flipV="1">
            <a:off x="4674823" y="2738784"/>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21" name="直線コネクタ 120"/>
          <p:cNvCxnSpPr/>
          <p:nvPr/>
        </p:nvCxnSpPr>
        <p:spPr>
          <a:xfrm flipH="1">
            <a:off x="4786721" y="2752037"/>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122" name="直線コネクタ 121"/>
          <p:cNvCxnSpPr/>
          <p:nvPr/>
        </p:nvCxnSpPr>
        <p:spPr>
          <a:xfrm>
            <a:off x="4803333" y="2977085"/>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39" name="直線コネクタ 138"/>
          <p:cNvCxnSpPr/>
          <p:nvPr/>
        </p:nvCxnSpPr>
        <p:spPr>
          <a:xfrm flipV="1">
            <a:off x="5016306" y="2317480"/>
            <a:ext cx="0" cy="434558"/>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47" name="直線コネクタ 146"/>
          <p:cNvCxnSpPr/>
          <p:nvPr/>
        </p:nvCxnSpPr>
        <p:spPr>
          <a:xfrm flipH="1">
            <a:off x="4427178" y="2980381"/>
            <a:ext cx="247645" cy="0"/>
          </a:xfrm>
          <a:prstGeom prst="line">
            <a:avLst/>
          </a:prstGeom>
        </p:spPr>
        <p:style>
          <a:lnRef idx="2">
            <a:schemeClr val="dk1"/>
          </a:lnRef>
          <a:fillRef idx="1">
            <a:schemeClr val="lt1"/>
          </a:fillRef>
          <a:effectRef idx="0">
            <a:schemeClr val="dk1"/>
          </a:effectRef>
          <a:fontRef idx="minor">
            <a:schemeClr val="dk1"/>
          </a:fontRef>
        </p:style>
      </p:cxnSp>
      <p:sp>
        <p:nvSpPr>
          <p:cNvPr id="148" name="円/楕円 147"/>
          <p:cNvSpPr/>
          <p:nvPr/>
        </p:nvSpPr>
        <p:spPr>
          <a:xfrm>
            <a:off x="4277862" y="28994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88" name="直線コネクタ 187"/>
          <p:cNvCxnSpPr/>
          <p:nvPr/>
        </p:nvCxnSpPr>
        <p:spPr>
          <a:xfrm flipV="1">
            <a:off x="3622949" y="3214311"/>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189" name="直線コネクタ 188"/>
          <p:cNvCxnSpPr/>
          <p:nvPr/>
        </p:nvCxnSpPr>
        <p:spPr>
          <a:xfrm flipV="1">
            <a:off x="5004955" y="3214311"/>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190" name="直線コネクタ 189"/>
          <p:cNvCxnSpPr/>
          <p:nvPr/>
        </p:nvCxnSpPr>
        <p:spPr>
          <a:xfrm flipH="1">
            <a:off x="3608485" y="3406649"/>
            <a:ext cx="1416965" cy="0"/>
          </a:xfrm>
          <a:prstGeom prst="line">
            <a:avLst/>
          </a:prstGeom>
        </p:spPr>
        <p:style>
          <a:lnRef idx="2">
            <a:schemeClr val="dk1"/>
          </a:lnRef>
          <a:fillRef idx="1">
            <a:schemeClr val="lt1"/>
          </a:fillRef>
          <a:effectRef idx="0">
            <a:schemeClr val="dk1"/>
          </a:effectRef>
          <a:fontRef idx="minor">
            <a:schemeClr val="dk1"/>
          </a:fontRef>
        </p:style>
      </p:cxnSp>
      <p:cxnSp>
        <p:nvCxnSpPr>
          <p:cNvPr id="191" name="直線コネクタ 190"/>
          <p:cNvCxnSpPr/>
          <p:nvPr/>
        </p:nvCxnSpPr>
        <p:spPr>
          <a:xfrm flipH="1">
            <a:off x="3633203" y="2332516"/>
            <a:ext cx="1541808" cy="0"/>
          </a:xfrm>
          <a:prstGeom prst="line">
            <a:avLst/>
          </a:prstGeom>
        </p:spPr>
        <p:style>
          <a:lnRef idx="2">
            <a:schemeClr val="dk1"/>
          </a:lnRef>
          <a:fillRef idx="1">
            <a:schemeClr val="lt1"/>
          </a:fillRef>
          <a:effectRef idx="0">
            <a:schemeClr val="dk1"/>
          </a:effectRef>
          <a:fontRef idx="minor">
            <a:schemeClr val="dk1"/>
          </a:fontRef>
        </p:style>
      </p:cxnSp>
      <p:cxnSp>
        <p:nvCxnSpPr>
          <p:cNvPr id="192" name="直線コネクタ 191"/>
          <p:cNvCxnSpPr>
            <a:endCxn id="140" idx="4"/>
          </p:cNvCxnSpPr>
          <p:nvPr/>
        </p:nvCxnSpPr>
        <p:spPr>
          <a:xfrm flipV="1">
            <a:off x="4333380" y="2067991"/>
            <a:ext cx="8402" cy="270359"/>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94" name="直線コネクタ 193"/>
          <p:cNvCxnSpPr/>
          <p:nvPr/>
        </p:nvCxnSpPr>
        <p:spPr>
          <a:xfrm flipV="1">
            <a:off x="5169453" y="2317480"/>
            <a:ext cx="0" cy="679873"/>
          </a:xfrm>
          <a:prstGeom prst="line">
            <a:avLst/>
          </a:prstGeom>
        </p:spPr>
        <p:style>
          <a:lnRef idx="2">
            <a:schemeClr val="dk1"/>
          </a:lnRef>
          <a:fillRef idx="1">
            <a:schemeClr val="lt1"/>
          </a:fillRef>
          <a:effectRef idx="0">
            <a:schemeClr val="dk1"/>
          </a:effectRef>
          <a:fontRef idx="minor">
            <a:schemeClr val="dk1"/>
          </a:fontRef>
        </p:style>
      </p:cxnSp>
      <p:sp>
        <p:nvSpPr>
          <p:cNvPr id="195" name="テキスト ボックス 194"/>
          <p:cNvSpPr txBox="1"/>
          <p:nvPr/>
        </p:nvSpPr>
        <p:spPr>
          <a:xfrm>
            <a:off x="2627784" y="2789522"/>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196" name="テキスト ボックス 195"/>
          <p:cNvSpPr txBox="1"/>
          <p:nvPr/>
        </p:nvSpPr>
        <p:spPr>
          <a:xfrm>
            <a:off x="4007267" y="2788308"/>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197" name="直線コネクタ 196"/>
          <p:cNvCxnSpPr/>
          <p:nvPr/>
        </p:nvCxnSpPr>
        <p:spPr>
          <a:xfrm flipV="1">
            <a:off x="7155144" y="3724093"/>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98" name="直線コネクタ 197"/>
          <p:cNvCxnSpPr/>
          <p:nvPr/>
        </p:nvCxnSpPr>
        <p:spPr>
          <a:xfrm flipH="1">
            <a:off x="7135013" y="4199618"/>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99" name="直線コネクタ 198"/>
          <p:cNvCxnSpPr/>
          <p:nvPr/>
        </p:nvCxnSpPr>
        <p:spPr>
          <a:xfrm flipH="1" flipV="1">
            <a:off x="6758615" y="3965687"/>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200" name="直線コネクタ 199"/>
          <p:cNvCxnSpPr/>
          <p:nvPr/>
        </p:nvCxnSpPr>
        <p:spPr>
          <a:xfrm flipV="1">
            <a:off x="7026634" y="3724091"/>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01" name="直線コネクタ 200"/>
          <p:cNvCxnSpPr/>
          <p:nvPr/>
        </p:nvCxnSpPr>
        <p:spPr>
          <a:xfrm flipH="1">
            <a:off x="7138531" y="3737344"/>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202" name="直線コネクタ 201"/>
          <p:cNvCxnSpPr/>
          <p:nvPr/>
        </p:nvCxnSpPr>
        <p:spPr>
          <a:xfrm flipH="1">
            <a:off x="7155144" y="3962392"/>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203" name="直線コネクタ 202"/>
          <p:cNvCxnSpPr/>
          <p:nvPr/>
        </p:nvCxnSpPr>
        <p:spPr>
          <a:xfrm flipV="1">
            <a:off x="7371168" y="5091123"/>
            <a:ext cx="0" cy="449933"/>
          </a:xfrm>
          <a:prstGeom prst="line">
            <a:avLst/>
          </a:prstGeom>
        </p:spPr>
        <p:style>
          <a:lnRef idx="2">
            <a:schemeClr val="dk1"/>
          </a:lnRef>
          <a:fillRef idx="1">
            <a:schemeClr val="lt1"/>
          </a:fillRef>
          <a:effectRef idx="0">
            <a:schemeClr val="dk1"/>
          </a:effectRef>
          <a:fontRef idx="minor">
            <a:schemeClr val="dk1"/>
          </a:fontRef>
        </p:style>
      </p:cxnSp>
      <p:cxnSp>
        <p:nvCxnSpPr>
          <p:cNvPr id="204" name="直線コネクタ 203"/>
          <p:cNvCxnSpPr/>
          <p:nvPr/>
        </p:nvCxnSpPr>
        <p:spPr>
          <a:xfrm flipV="1">
            <a:off x="7380312" y="3183920"/>
            <a:ext cx="0" cy="553425"/>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205" name="円/楕円 204"/>
          <p:cNvSpPr/>
          <p:nvPr/>
        </p:nvSpPr>
        <p:spPr>
          <a:xfrm>
            <a:off x="6629673" y="388478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06" name="直線コネクタ 205"/>
          <p:cNvCxnSpPr/>
          <p:nvPr/>
        </p:nvCxnSpPr>
        <p:spPr>
          <a:xfrm flipH="1">
            <a:off x="7251115" y="5552931"/>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07" name="直線コネクタ 206"/>
          <p:cNvCxnSpPr/>
          <p:nvPr/>
        </p:nvCxnSpPr>
        <p:spPr>
          <a:xfrm flipH="1">
            <a:off x="7247597" y="5552931"/>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208" name="直線コネクタ 207"/>
          <p:cNvCxnSpPr/>
          <p:nvPr/>
        </p:nvCxnSpPr>
        <p:spPr>
          <a:xfrm flipH="1">
            <a:off x="7396925" y="5552931"/>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209" name="直線コネクタ 208"/>
          <p:cNvCxnSpPr/>
          <p:nvPr/>
        </p:nvCxnSpPr>
        <p:spPr>
          <a:xfrm flipH="1">
            <a:off x="7321395" y="5552931"/>
            <a:ext cx="55395" cy="108223"/>
          </a:xfrm>
          <a:prstGeom prst="line">
            <a:avLst/>
          </a:prstGeom>
        </p:spPr>
        <p:style>
          <a:lnRef idx="2">
            <a:schemeClr val="dk1"/>
          </a:lnRef>
          <a:fillRef idx="1">
            <a:schemeClr val="lt1"/>
          </a:fillRef>
          <a:effectRef idx="0">
            <a:schemeClr val="dk1"/>
          </a:effectRef>
          <a:fontRef idx="minor">
            <a:schemeClr val="dk1"/>
          </a:fontRef>
        </p:style>
      </p:cxnSp>
      <p:sp>
        <p:nvSpPr>
          <p:cNvPr id="210" name="テキスト ボックス 209"/>
          <p:cNvSpPr txBox="1"/>
          <p:nvPr/>
        </p:nvSpPr>
        <p:spPr>
          <a:xfrm>
            <a:off x="6354704" y="3769826"/>
            <a:ext cx="317716" cy="369332"/>
          </a:xfrm>
          <a:prstGeom prst="rect">
            <a:avLst/>
          </a:prstGeom>
          <a:noFill/>
        </p:spPr>
        <p:txBody>
          <a:bodyPr wrap="none" rtlCol="0">
            <a:spAutoFit/>
          </a:bodyPr>
          <a:lstStyle/>
          <a:p>
            <a:r>
              <a:rPr lang="en-US" altLang="ja-JP" dirty="0"/>
              <a:t>A</a:t>
            </a:r>
            <a:endParaRPr kumimoji="1" lang="ja-JP" altLang="en-US" sz="1600" dirty="0"/>
          </a:p>
        </p:txBody>
      </p:sp>
      <p:cxnSp>
        <p:nvCxnSpPr>
          <p:cNvPr id="211" name="直線コネクタ 210"/>
          <p:cNvCxnSpPr/>
          <p:nvPr/>
        </p:nvCxnSpPr>
        <p:spPr>
          <a:xfrm>
            <a:off x="7380312" y="5347179"/>
            <a:ext cx="15744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212" name="直線コネクタ 211"/>
          <p:cNvCxnSpPr/>
          <p:nvPr/>
        </p:nvCxnSpPr>
        <p:spPr>
          <a:xfrm flipV="1">
            <a:off x="7537758" y="3946013"/>
            <a:ext cx="0" cy="1401166"/>
          </a:xfrm>
          <a:prstGeom prst="line">
            <a:avLst/>
          </a:prstGeom>
        </p:spPr>
        <p:style>
          <a:lnRef idx="2">
            <a:schemeClr val="dk1"/>
          </a:lnRef>
          <a:fillRef idx="1">
            <a:schemeClr val="lt1"/>
          </a:fillRef>
          <a:effectRef idx="0">
            <a:schemeClr val="dk1"/>
          </a:effectRef>
          <a:fontRef idx="minor">
            <a:schemeClr val="dk1"/>
          </a:fontRef>
        </p:style>
      </p:cxnSp>
      <p:cxnSp>
        <p:nvCxnSpPr>
          <p:cNvPr id="213" name="直線コネクタ 212"/>
          <p:cNvCxnSpPr/>
          <p:nvPr/>
        </p:nvCxnSpPr>
        <p:spPr>
          <a:xfrm flipV="1">
            <a:off x="7142836" y="4613390"/>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214" name="直線コネクタ 213"/>
          <p:cNvCxnSpPr/>
          <p:nvPr/>
        </p:nvCxnSpPr>
        <p:spPr>
          <a:xfrm flipH="1">
            <a:off x="7122705" y="5088915"/>
            <a:ext cx="265813" cy="0"/>
          </a:xfrm>
          <a:prstGeom prst="line">
            <a:avLst/>
          </a:prstGeom>
        </p:spPr>
        <p:style>
          <a:lnRef idx="2">
            <a:schemeClr val="dk1"/>
          </a:lnRef>
          <a:fillRef idx="1">
            <a:schemeClr val="lt1"/>
          </a:fillRef>
          <a:effectRef idx="0">
            <a:schemeClr val="dk1"/>
          </a:effectRef>
          <a:fontRef idx="minor">
            <a:schemeClr val="dk1"/>
          </a:fontRef>
        </p:style>
      </p:cxnSp>
      <p:cxnSp>
        <p:nvCxnSpPr>
          <p:cNvPr id="215" name="直線コネクタ 214"/>
          <p:cNvCxnSpPr/>
          <p:nvPr/>
        </p:nvCxnSpPr>
        <p:spPr>
          <a:xfrm flipH="1" flipV="1">
            <a:off x="6746307" y="4854984"/>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216" name="直線コネクタ 215"/>
          <p:cNvCxnSpPr/>
          <p:nvPr/>
        </p:nvCxnSpPr>
        <p:spPr>
          <a:xfrm flipV="1">
            <a:off x="7014326" y="461338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17" name="直線コネクタ 216"/>
          <p:cNvCxnSpPr/>
          <p:nvPr/>
        </p:nvCxnSpPr>
        <p:spPr>
          <a:xfrm flipH="1">
            <a:off x="7126223" y="4626641"/>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218" name="直線コネクタ 217"/>
          <p:cNvCxnSpPr/>
          <p:nvPr/>
        </p:nvCxnSpPr>
        <p:spPr>
          <a:xfrm flipH="1">
            <a:off x="7142836" y="4851689"/>
            <a:ext cx="382614" cy="0"/>
          </a:xfrm>
          <a:prstGeom prst="line">
            <a:avLst/>
          </a:prstGeom>
          <a:ln>
            <a:headEnd type="oval" w="lg" len="lg"/>
            <a:tailEnd type="arrow" w="lg" len="lg"/>
          </a:ln>
        </p:spPr>
        <p:style>
          <a:lnRef idx="2">
            <a:schemeClr val="dk1"/>
          </a:lnRef>
          <a:fillRef idx="1">
            <a:schemeClr val="lt1"/>
          </a:fillRef>
          <a:effectRef idx="0">
            <a:schemeClr val="dk1"/>
          </a:effectRef>
          <a:fontRef idx="minor">
            <a:schemeClr val="dk1"/>
          </a:fontRef>
        </p:style>
      </p:cxnSp>
      <p:sp>
        <p:nvSpPr>
          <p:cNvPr id="219" name="円/楕円 218"/>
          <p:cNvSpPr/>
          <p:nvPr/>
        </p:nvSpPr>
        <p:spPr>
          <a:xfrm>
            <a:off x="6617365" y="477407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0" name="テキスト ボックス 219"/>
          <p:cNvSpPr txBox="1"/>
          <p:nvPr/>
        </p:nvSpPr>
        <p:spPr>
          <a:xfrm>
            <a:off x="6352499" y="4665016"/>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221" name="直線コネクタ 220"/>
          <p:cNvCxnSpPr/>
          <p:nvPr/>
        </p:nvCxnSpPr>
        <p:spPr>
          <a:xfrm flipV="1">
            <a:off x="7361022" y="4207284"/>
            <a:ext cx="0" cy="422879"/>
          </a:xfrm>
          <a:prstGeom prst="line">
            <a:avLst/>
          </a:prstGeom>
        </p:spPr>
        <p:style>
          <a:lnRef idx="2">
            <a:schemeClr val="dk1"/>
          </a:lnRef>
          <a:fillRef idx="1">
            <a:schemeClr val="lt1"/>
          </a:fillRef>
          <a:effectRef idx="0">
            <a:schemeClr val="dk1"/>
          </a:effectRef>
          <a:fontRef idx="minor">
            <a:schemeClr val="dk1"/>
          </a:fontRef>
        </p:style>
      </p:cxnSp>
      <p:cxnSp>
        <p:nvCxnSpPr>
          <p:cNvPr id="222" name="直線コネクタ 221"/>
          <p:cNvCxnSpPr/>
          <p:nvPr/>
        </p:nvCxnSpPr>
        <p:spPr>
          <a:xfrm flipV="1">
            <a:off x="6444565" y="2520124"/>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223" name="直線コネクタ 222"/>
          <p:cNvCxnSpPr/>
          <p:nvPr/>
        </p:nvCxnSpPr>
        <p:spPr>
          <a:xfrm flipH="1">
            <a:off x="6424434" y="2995649"/>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24" name="直線コネクタ 223"/>
          <p:cNvCxnSpPr/>
          <p:nvPr/>
        </p:nvCxnSpPr>
        <p:spPr>
          <a:xfrm flipH="1">
            <a:off x="6690473" y="2761718"/>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225" name="直線コネクタ 224"/>
          <p:cNvCxnSpPr/>
          <p:nvPr/>
        </p:nvCxnSpPr>
        <p:spPr>
          <a:xfrm flipV="1">
            <a:off x="6316055" y="2520122"/>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26" name="直線コネクタ 225"/>
          <p:cNvCxnSpPr/>
          <p:nvPr/>
        </p:nvCxnSpPr>
        <p:spPr>
          <a:xfrm flipH="1">
            <a:off x="6427953" y="2533375"/>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227" name="直線コネクタ 226"/>
          <p:cNvCxnSpPr/>
          <p:nvPr/>
        </p:nvCxnSpPr>
        <p:spPr>
          <a:xfrm>
            <a:off x="6444565" y="2758423"/>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sp>
        <p:nvSpPr>
          <p:cNvPr id="228" name="テキスト ボックス 227"/>
          <p:cNvSpPr txBox="1"/>
          <p:nvPr/>
        </p:nvSpPr>
        <p:spPr>
          <a:xfrm>
            <a:off x="7131017" y="1340768"/>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cxnSp>
        <p:nvCxnSpPr>
          <p:cNvPr id="229" name="直線コネクタ 228"/>
          <p:cNvCxnSpPr/>
          <p:nvPr/>
        </p:nvCxnSpPr>
        <p:spPr>
          <a:xfrm flipV="1">
            <a:off x="6657538" y="2098818"/>
            <a:ext cx="0" cy="434558"/>
          </a:xfrm>
          <a:prstGeom prst="line">
            <a:avLst/>
          </a:prstGeom>
        </p:spPr>
        <p:style>
          <a:lnRef idx="2">
            <a:schemeClr val="dk1"/>
          </a:lnRef>
          <a:fillRef idx="1">
            <a:schemeClr val="lt1"/>
          </a:fillRef>
          <a:effectRef idx="0">
            <a:schemeClr val="dk1"/>
          </a:effectRef>
          <a:fontRef idx="minor">
            <a:schemeClr val="dk1"/>
          </a:fontRef>
        </p:style>
      </p:cxnSp>
      <p:sp>
        <p:nvSpPr>
          <p:cNvPr id="230" name="円/楕円 229"/>
          <p:cNvSpPr/>
          <p:nvPr/>
        </p:nvSpPr>
        <p:spPr>
          <a:xfrm>
            <a:off x="7294110" y="169873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31" name="直線コネクタ 230"/>
          <p:cNvCxnSpPr/>
          <p:nvPr/>
        </p:nvCxnSpPr>
        <p:spPr>
          <a:xfrm flipV="1">
            <a:off x="6812628" y="2119688"/>
            <a:ext cx="0" cy="654392"/>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cxnSp>
        <p:nvCxnSpPr>
          <p:cNvPr id="232" name="直線コネクタ 231"/>
          <p:cNvCxnSpPr/>
          <p:nvPr/>
        </p:nvCxnSpPr>
        <p:spPr>
          <a:xfrm flipH="1">
            <a:off x="6068410" y="2761719"/>
            <a:ext cx="247645" cy="0"/>
          </a:xfrm>
          <a:prstGeom prst="line">
            <a:avLst/>
          </a:prstGeom>
        </p:spPr>
        <p:style>
          <a:lnRef idx="2">
            <a:schemeClr val="dk1"/>
          </a:lnRef>
          <a:fillRef idx="1">
            <a:schemeClr val="lt1"/>
          </a:fillRef>
          <a:effectRef idx="0">
            <a:schemeClr val="dk1"/>
          </a:effectRef>
          <a:fontRef idx="minor">
            <a:schemeClr val="dk1"/>
          </a:fontRef>
        </p:style>
      </p:cxnSp>
      <p:sp>
        <p:nvSpPr>
          <p:cNvPr id="233" name="円/楕円 232"/>
          <p:cNvSpPr/>
          <p:nvPr/>
        </p:nvSpPr>
        <p:spPr>
          <a:xfrm>
            <a:off x="5919094" y="268081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34" name="直線コネクタ 233"/>
          <p:cNvCxnSpPr/>
          <p:nvPr/>
        </p:nvCxnSpPr>
        <p:spPr>
          <a:xfrm flipV="1">
            <a:off x="7827669" y="2520124"/>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235" name="直線コネクタ 234"/>
          <p:cNvCxnSpPr/>
          <p:nvPr/>
        </p:nvCxnSpPr>
        <p:spPr>
          <a:xfrm flipH="1">
            <a:off x="7807538" y="2995649"/>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36" name="直線コネクタ 235"/>
          <p:cNvCxnSpPr/>
          <p:nvPr/>
        </p:nvCxnSpPr>
        <p:spPr>
          <a:xfrm flipH="1">
            <a:off x="8073577" y="2761718"/>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237" name="直線コネクタ 236"/>
          <p:cNvCxnSpPr/>
          <p:nvPr/>
        </p:nvCxnSpPr>
        <p:spPr>
          <a:xfrm flipV="1">
            <a:off x="7699159" y="2520122"/>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38" name="直線コネクタ 237"/>
          <p:cNvCxnSpPr/>
          <p:nvPr/>
        </p:nvCxnSpPr>
        <p:spPr>
          <a:xfrm flipH="1">
            <a:off x="7811057" y="2533375"/>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239" name="直線コネクタ 238"/>
          <p:cNvCxnSpPr/>
          <p:nvPr/>
        </p:nvCxnSpPr>
        <p:spPr>
          <a:xfrm>
            <a:off x="7827669" y="2758423"/>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240" name="直線コネクタ 239"/>
          <p:cNvCxnSpPr/>
          <p:nvPr/>
        </p:nvCxnSpPr>
        <p:spPr>
          <a:xfrm flipV="1">
            <a:off x="8040642" y="2098818"/>
            <a:ext cx="0" cy="434558"/>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41" name="直線コネクタ 240"/>
          <p:cNvCxnSpPr/>
          <p:nvPr/>
        </p:nvCxnSpPr>
        <p:spPr>
          <a:xfrm flipH="1">
            <a:off x="7451514" y="2761719"/>
            <a:ext cx="247645" cy="0"/>
          </a:xfrm>
          <a:prstGeom prst="line">
            <a:avLst/>
          </a:prstGeom>
        </p:spPr>
        <p:style>
          <a:lnRef idx="2">
            <a:schemeClr val="dk1"/>
          </a:lnRef>
          <a:fillRef idx="1">
            <a:schemeClr val="lt1"/>
          </a:fillRef>
          <a:effectRef idx="0">
            <a:schemeClr val="dk1"/>
          </a:effectRef>
          <a:fontRef idx="minor">
            <a:schemeClr val="dk1"/>
          </a:fontRef>
        </p:style>
      </p:cxnSp>
      <p:sp>
        <p:nvSpPr>
          <p:cNvPr id="242" name="円/楕円 241"/>
          <p:cNvSpPr/>
          <p:nvPr/>
        </p:nvSpPr>
        <p:spPr>
          <a:xfrm>
            <a:off x="7302198" y="268081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43" name="直線コネクタ 242"/>
          <p:cNvCxnSpPr/>
          <p:nvPr/>
        </p:nvCxnSpPr>
        <p:spPr>
          <a:xfrm flipV="1">
            <a:off x="6647285" y="2995649"/>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244" name="直線コネクタ 243"/>
          <p:cNvCxnSpPr/>
          <p:nvPr/>
        </p:nvCxnSpPr>
        <p:spPr>
          <a:xfrm flipV="1">
            <a:off x="8029291" y="2995649"/>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245" name="直線コネクタ 244"/>
          <p:cNvCxnSpPr/>
          <p:nvPr/>
        </p:nvCxnSpPr>
        <p:spPr>
          <a:xfrm flipH="1">
            <a:off x="6632822" y="3187987"/>
            <a:ext cx="1396469" cy="0"/>
          </a:xfrm>
          <a:prstGeom prst="line">
            <a:avLst/>
          </a:prstGeom>
        </p:spPr>
        <p:style>
          <a:lnRef idx="2">
            <a:schemeClr val="dk1"/>
          </a:lnRef>
          <a:fillRef idx="1">
            <a:schemeClr val="lt1"/>
          </a:fillRef>
          <a:effectRef idx="0">
            <a:schemeClr val="dk1"/>
          </a:effectRef>
          <a:fontRef idx="minor">
            <a:schemeClr val="dk1"/>
          </a:fontRef>
        </p:style>
      </p:cxnSp>
      <p:cxnSp>
        <p:nvCxnSpPr>
          <p:cNvPr id="246" name="直線コネクタ 245"/>
          <p:cNvCxnSpPr/>
          <p:nvPr/>
        </p:nvCxnSpPr>
        <p:spPr>
          <a:xfrm flipH="1">
            <a:off x="6657539" y="2113854"/>
            <a:ext cx="1541808" cy="0"/>
          </a:xfrm>
          <a:prstGeom prst="line">
            <a:avLst/>
          </a:prstGeom>
        </p:spPr>
        <p:style>
          <a:lnRef idx="2">
            <a:schemeClr val="dk1"/>
          </a:lnRef>
          <a:fillRef idx="1">
            <a:schemeClr val="lt1"/>
          </a:fillRef>
          <a:effectRef idx="0">
            <a:schemeClr val="dk1"/>
          </a:effectRef>
          <a:fontRef idx="minor">
            <a:schemeClr val="dk1"/>
          </a:fontRef>
        </p:style>
      </p:cxnSp>
      <p:cxnSp>
        <p:nvCxnSpPr>
          <p:cNvPr id="247" name="直線コネクタ 246"/>
          <p:cNvCxnSpPr>
            <a:endCxn id="230" idx="4"/>
          </p:cNvCxnSpPr>
          <p:nvPr/>
        </p:nvCxnSpPr>
        <p:spPr>
          <a:xfrm flipV="1">
            <a:off x="7357716" y="1849329"/>
            <a:ext cx="8402" cy="270359"/>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248" name="直線コネクタ 247"/>
          <p:cNvCxnSpPr/>
          <p:nvPr/>
        </p:nvCxnSpPr>
        <p:spPr>
          <a:xfrm flipV="1">
            <a:off x="8193789" y="2098818"/>
            <a:ext cx="0" cy="679873"/>
          </a:xfrm>
          <a:prstGeom prst="line">
            <a:avLst/>
          </a:prstGeom>
        </p:spPr>
        <p:style>
          <a:lnRef idx="2">
            <a:schemeClr val="dk1"/>
          </a:lnRef>
          <a:fillRef idx="1">
            <a:schemeClr val="lt1"/>
          </a:fillRef>
          <a:effectRef idx="0">
            <a:schemeClr val="dk1"/>
          </a:effectRef>
          <a:fontRef idx="minor">
            <a:schemeClr val="dk1"/>
          </a:fontRef>
        </p:style>
      </p:cxnSp>
      <p:sp>
        <p:nvSpPr>
          <p:cNvPr id="249" name="テキスト ボックス 248"/>
          <p:cNvSpPr txBox="1"/>
          <p:nvPr/>
        </p:nvSpPr>
        <p:spPr>
          <a:xfrm>
            <a:off x="5652120" y="2570860"/>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250" name="テキスト ボックス 249"/>
          <p:cNvSpPr txBox="1"/>
          <p:nvPr/>
        </p:nvSpPr>
        <p:spPr>
          <a:xfrm>
            <a:off x="7031603" y="2569646"/>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251" name="直線コネクタ 250"/>
          <p:cNvCxnSpPr/>
          <p:nvPr/>
        </p:nvCxnSpPr>
        <p:spPr>
          <a:xfrm>
            <a:off x="7376790" y="3483336"/>
            <a:ext cx="759672"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52" name="円/楕円 251"/>
          <p:cNvSpPr/>
          <p:nvPr/>
        </p:nvSpPr>
        <p:spPr>
          <a:xfrm>
            <a:off x="8143251" y="341152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3" name="テキスト ボックス 252"/>
          <p:cNvSpPr txBox="1"/>
          <p:nvPr/>
        </p:nvSpPr>
        <p:spPr>
          <a:xfrm>
            <a:off x="8210086" y="3302154"/>
            <a:ext cx="296876" cy="369332"/>
          </a:xfrm>
          <a:prstGeom prst="rect">
            <a:avLst/>
          </a:prstGeom>
          <a:noFill/>
        </p:spPr>
        <p:txBody>
          <a:bodyPr wrap="none" rtlCol="0">
            <a:spAutoFit/>
          </a:bodyPr>
          <a:lstStyle/>
          <a:p>
            <a:r>
              <a:rPr lang="en-US" altLang="ja-JP" dirty="0"/>
              <a:t>Y</a:t>
            </a:r>
            <a:endParaRPr kumimoji="1" lang="ja-JP" altLang="en-US" dirty="0"/>
          </a:p>
        </p:txBody>
      </p:sp>
      <p:sp>
        <p:nvSpPr>
          <p:cNvPr id="254" name="テキスト ボックス 253"/>
          <p:cNvSpPr txBox="1"/>
          <p:nvPr/>
        </p:nvSpPr>
        <p:spPr>
          <a:xfrm>
            <a:off x="1878228" y="3024460"/>
            <a:ext cx="296876" cy="369332"/>
          </a:xfrm>
          <a:prstGeom prst="rect">
            <a:avLst/>
          </a:prstGeom>
          <a:noFill/>
        </p:spPr>
        <p:txBody>
          <a:bodyPr wrap="none" rtlCol="0">
            <a:spAutoFit/>
          </a:bodyPr>
          <a:lstStyle/>
          <a:p>
            <a:r>
              <a:rPr lang="en-US" altLang="ja-JP" dirty="0"/>
              <a:t>Y</a:t>
            </a:r>
            <a:endParaRPr kumimoji="1" lang="ja-JP" altLang="en-US" dirty="0"/>
          </a:p>
        </p:txBody>
      </p:sp>
      <p:cxnSp>
        <p:nvCxnSpPr>
          <p:cNvPr id="255" name="直線コネクタ 254"/>
          <p:cNvCxnSpPr/>
          <p:nvPr/>
        </p:nvCxnSpPr>
        <p:spPr>
          <a:xfrm>
            <a:off x="4302929" y="3711704"/>
            <a:ext cx="759672"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56" name="円/楕円 255"/>
          <p:cNvSpPr/>
          <p:nvPr/>
        </p:nvSpPr>
        <p:spPr>
          <a:xfrm>
            <a:off x="5069390" y="363988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7" name="テキスト ボックス 256"/>
          <p:cNvSpPr txBox="1"/>
          <p:nvPr/>
        </p:nvSpPr>
        <p:spPr>
          <a:xfrm>
            <a:off x="5136225" y="3530522"/>
            <a:ext cx="296876" cy="369332"/>
          </a:xfrm>
          <a:prstGeom prst="rect">
            <a:avLst/>
          </a:prstGeom>
          <a:noFill/>
        </p:spPr>
        <p:txBody>
          <a:bodyPr wrap="none" rtlCol="0">
            <a:spAutoFit/>
          </a:bodyPr>
          <a:lstStyle/>
          <a:p>
            <a:r>
              <a:rPr lang="en-US" altLang="ja-JP" dirty="0"/>
              <a:t>Y</a:t>
            </a:r>
            <a:endParaRPr kumimoji="1" lang="ja-JP" altLang="en-US" dirty="0"/>
          </a:p>
        </p:txBody>
      </p:sp>
      <p:sp>
        <p:nvSpPr>
          <p:cNvPr id="261" name="テキスト ボックス 260"/>
          <p:cNvSpPr txBox="1"/>
          <p:nvPr/>
        </p:nvSpPr>
        <p:spPr>
          <a:xfrm>
            <a:off x="773824" y="5775647"/>
            <a:ext cx="990977" cy="461665"/>
          </a:xfrm>
          <a:prstGeom prst="rect">
            <a:avLst/>
          </a:prstGeom>
          <a:noFill/>
        </p:spPr>
        <p:txBody>
          <a:bodyPr wrap="none" rtlCol="0">
            <a:spAutoFit/>
          </a:bodyPr>
          <a:lstStyle/>
          <a:p>
            <a:r>
              <a:rPr lang="en-US" altLang="ja-JP" sz="2400" dirty="0"/>
              <a:t>NMOS</a:t>
            </a:r>
            <a:endParaRPr kumimoji="1" lang="ja-JP" altLang="en-US" sz="2400" dirty="0"/>
          </a:p>
        </p:txBody>
      </p:sp>
      <p:sp>
        <p:nvSpPr>
          <p:cNvPr id="262" name="テキスト ボックス 261"/>
          <p:cNvSpPr txBox="1"/>
          <p:nvPr/>
        </p:nvSpPr>
        <p:spPr>
          <a:xfrm>
            <a:off x="3689161" y="5775647"/>
            <a:ext cx="950901" cy="461665"/>
          </a:xfrm>
          <a:prstGeom prst="rect">
            <a:avLst/>
          </a:prstGeom>
          <a:noFill/>
        </p:spPr>
        <p:txBody>
          <a:bodyPr wrap="none" rtlCol="0">
            <a:spAutoFit/>
          </a:bodyPr>
          <a:lstStyle/>
          <a:p>
            <a:r>
              <a:rPr lang="en-US" altLang="ja-JP" sz="2400" dirty="0" smtClean="0"/>
              <a:t>PMOS</a:t>
            </a:r>
            <a:endParaRPr kumimoji="1" lang="ja-JP" altLang="en-US" sz="2400" dirty="0"/>
          </a:p>
        </p:txBody>
      </p:sp>
      <p:sp>
        <p:nvSpPr>
          <p:cNvPr id="263" name="テキスト ボックス 262"/>
          <p:cNvSpPr txBox="1"/>
          <p:nvPr/>
        </p:nvSpPr>
        <p:spPr>
          <a:xfrm>
            <a:off x="6953536" y="5775647"/>
            <a:ext cx="955711" cy="461665"/>
          </a:xfrm>
          <a:prstGeom prst="rect">
            <a:avLst/>
          </a:prstGeom>
          <a:noFill/>
        </p:spPr>
        <p:txBody>
          <a:bodyPr wrap="none" rtlCol="0">
            <a:spAutoFit/>
          </a:bodyPr>
          <a:lstStyle/>
          <a:p>
            <a:r>
              <a:rPr lang="en-US" altLang="ja-JP" sz="2400" dirty="0"/>
              <a:t>C</a:t>
            </a:r>
            <a:r>
              <a:rPr lang="en-US" altLang="ja-JP" sz="2400" dirty="0" smtClean="0"/>
              <a:t>MOS</a:t>
            </a:r>
            <a:endParaRPr kumimoji="1" lang="ja-JP" altLang="en-US" sz="2400" dirty="0"/>
          </a:p>
        </p:txBody>
      </p:sp>
    </p:spTree>
    <p:extLst>
      <p:ext uri="{BB962C8B-B14F-4D97-AF65-F5344CB8AC3E}">
        <p14:creationId xmlns:p14="http://schemas.microsoft.com/office/powerpoint/2010/main" val="208790310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NOR</a:t>
            </a:r>
            <a:r>
              <a:rPr kumimoji="1" lang="ja-JP" altLang="en-US" dirty="0" smtClean="0"/>
              <a:t>ゲート</a:t>
            </a:r>
            <a:endParaRPr kumimoji="1" lang="ja-JP" altLang="en-US" dirty="0"/>
          </a:p>
        </p:txBody>
      </p:sp>
      <p:cxnSp>
        <p:nvCxnSpPr>
          <p:cNvPr id="4" name="直線コネクタ 3"/>
          <p:cNvCxnSpPr/>
          <p:nvPr/>
        </p:nvCxnSpPr>
        <p:spPr>
          <a:xfrm flipV="1">
            <a:off x="907944" y="3651678"/>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5" name="直線コネクタ 4"/>
          <p:cNvCxnSpPr/>
          <p:nvPr/>
        </p:nvCxnSpPr>
        <p:spPr>
          <a:xfrm flipH="1">
            <a:off x="887813" y="412720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 name="直線コネクタ 6"/>
          <p:cNvCxnSpPr/>
          <p:nvPr/>
        </p:nvCxnSpPr>
        <p:spPr>
          <a:xfrm flipH="1" flipV="1">
            <a:off x="511415" y="3893272"/>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8" name="直線コネクタ 7"/>
          <p:cNvCxnSpPr/>
          <p:nvPr/>
        </p:nvCxnSpPr>
        <p:spPr>
          <a:xfrm flipV="1">
            <a:off x="779434" y="3651676"/>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9" name="直線コネクタ 8"/>
          <p:cNvCxnSpPr/>
          <p:nvPr/>
        </p:nvCxnSpPr>
        <p:spPr>
          <a:xfrm flipH="1">
            <a:off x="891331" y="3664929"/>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0" name="直線コネクタ 9"/>
          <p:cNvCxnSpPr/>
          <p:nvPr/>
        </p:nvCxnSpPr>
        <p:spPr>
          <a:xfrm flipH="1">
            <a:off x="907944" y="3889977"/>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V="1">
            <a:off x="1832726" y="4350618"/>
            <a:ext cx="0" cy="449933"/>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grpSp>
        <p:nvGrpSpPr>
          <p:cNvPr id="18" name="グループ化 17"/>
          <p:cNvGrpSpPr/>
          <p:nvPr/>
        </p:nvGrpSpPr>
        <p:grpSpPr>
          <a:xfrm>
            <a:off x="1727709" y="2284560"/>
            <a:ext cx="225618" cy="677030"/>
            <a:chOff x="539552" y="3429001"/>
            <a:chExt cx="299722" cy="899401"/>
          </a:xfrm>
        </p:grpSpPr>
        <p:sp>
          <p:nvSpPr>
            <p:cNvPr id="1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26" name="直線コネクタ 25"/>
          <p:cNvCxnSpPr/>
          <p:nvPr/>
        </p:nvCxnSpPr>
        <p:spPr>
          <a:xfrm flipV="1">
            <a:off x="1840932" y="2020794"/>
            <a:ext cx="0" cy="263765"/>
          </a:xfrm>
          <a:prstGeom prst="line">
            <a:avLst/>
          </a:prstGeom>
        </p:spPr>
        <p:style>
          <a:lnRef idx="2">
            <a:schemeClr val="dk1"/>
          </a:lnRef>
          <a:fillRef idx="1">
            <a:schemeClr val="lt1"/>
          </a:fillRef>
          <a:effectRef idx="0">
            <a:schemeClr val="dk1"/>
          </a:effectRef>
          <a:fontRef idx="minor">
            <a:schemeClr val="dk1"/>
          </a:fontRef>
        </p:style>
      </p:cxnSp>
      <p:sp>
        <p:nvSpPr>
          <p:cNvPr id="27" name="円/楕円 26"/>
          <p:cNvSpPr/>
          <p:nvPr/>
        </p:nvSpPr>
        <p:spPr>
          <a:xfrm>
            <a:off x="382473" y="381236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円/楕円 27"/>
          <p:cNvSpPr/>
          <p:nvPr/>
        </p:nvSpPr>
        <p:spPr>
          <a:xfrm>
            <a:off x="1760718" y="189212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0" name="直線コネクタ 29"/>
          <p:cNvCxnSpPr/>
          <p:nvPr/>
        </p:nvCxnSpPr>
        <p:spPr>
          <a:xfrm flipH="1">
            <a:off x="1712673" y="480179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2" name="直線コネクタ 31"/>
          <p:cNvCxnSpPr/>
          <p:nvPr/>
        </p:nvCxnSpPr>
        <p:spPr>
          <a:xfrm flipH="1">
            <a:off x="1709155" y="480179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0" name="直線コネクタ 39"/>
          <p:cNvCxnSpPr/>
          <p:nvPr/>
        </p:nvCxnSpPr>
        <p:spPr>
          <a:xfrm flipH="1">
            <a:off x="1858483" y="480179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flipH="1">
            <a:off x="1782953" y="480179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1845999" y="3177270"/>
            <a:ext cx="32403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50" name="円/楕円 49"/>
          <p:cNvSpPr/>
          <p:nvPr/>
        </p:nvSpPr>
        <p:spPr>
          <a:xfrm>
            <a:off x="2184624" y="310545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1559463" y="1522759"/>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sp>
        <p:nvSpPr>
          <p:cNvPr id="58" name="テキスト ボックス 57"/>
          <p:cNvSpPr txBox="1"/>
          <p:nvPr/>
        </p:nvSpPr>
        <p:spPr>
          <a:xfrm>
            <a:off x="107504" y="3697411"/>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59" name="テキスト ボックス 58"/>
          <p:cNvSpPr txBox="1"/>
          <p:nvPr/>
        </p:nvSpPr>
        <p:spPr>
          <a:xfrm>
            <a:off x="4923196" y="3821154"/>
            <a:ext cx="296876" cy="369332"/>
          </a:xfrm>
          <a:prstGeom prst="rect">
            <a:avLst/>
          </a:prstGeom>
          <a:noFill/>
        </p:spPr>
        <p:txBody>
          <a:bodyPr wrap="none" rtlCol="0">
            <a:spAutoFit/>
          </a:bodyPr>
          <a:lstStyle/>
          <a:p>
            <a:r>
              <a:rPr lang="en-US" altLang="ja-JP" dirty="0"/>
              <a:t>Y</a:t>
            </a:r>
            <a:endParaRPr kumimoji="1" lang="ja-JP" altLang="en-US" dirty="0"/>
          </a:p>
        </p:txBody>
      </p:sp>
      <p:sp>
        <p:nvSpPr>
          <p:cNvPr id="61" name="テキスト ボックス 60"/>
          <p:cNvSpPr txBox="1"/>
          <p:nvPr/>
        </p:nvSpPr>
        <p:spPr>
          <a:xfrm>
            <a:off x="1952502" y="2419643"/>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64" name="直線コネクタ 63"/>
          <p:cNvCxnSpPr/>
          <p:nvPr/>
        </p:nvCxnSpPr>
        <p:spPr>
          <a:xfrm flipV="1">
            <a:off x="1290558" y="3894864"/>
            <a:ext cx="0" cy="451444"/>
          </a:xfrm>
          <a:prstGeom prst="line">
            <a:avLst/>
          </a:prstGeom>
          <a:ln>
            <a:headEnd type="oval" w="lg" len="lg"/>
            <a:tailEnd w="lg" len="lg"/>
          </a:ln>
        </p:spPr>
        <p:style>
          <a:lnRef idx="2">
            <a:schemeClr val="dk1"/>
          </a:lnRef>
          <a:fillRef idx="1">
            <a:schemeClr val="lt1"/>
          </a:fillRef>
          <a:effectRef idx="0">
            <a:schemeClr val="dk1"/>
          </a:effectRef>
          <a:fontRef idx="minor">
            <a:schemeClr val="dk1"/>
          </a:fontRef>
        </p:style>
      </p:cxnSp>
      <p:cxnSp>
        <p:nvCxnSpPr>
          <p:cNvPr id="76" name="直線コネクタ 75"/>
          <p:cNvCxnSpPr/>
          <p:nvPr/>
        </p:nvCxnSpPr>
        <p:spPr>
          <a:xfrm flipV="1">
            <a:off x="4300362" y="2602525"/>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flipH="1">
            <a:off x="4280231" y="3078050"/>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flipH="1">
            <a:off x="4556903" y="2839425"/>
            <a:ext cx="178435" cy="0"/>
          </a:xfrm>
          <a:prstGeom prst="line">
            <a:avLst/>
          </a:prstGeom>
          <a:ln>
            <a:headEnd type="oval" w="lg" len="lg"/>
            <a:tailEnd type="none"/>
          </a:ln>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flipV="1">
            <a:off x="4171852" y="2602523"/>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flipH="1">
            <a:off x="4283750" y="2615776"/>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a:off x="4300362" y="2840824"/>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grpSp>
        <p:nvGrpSpPr>
          <p:cNvPr id="84" name="グループ化 83"/>
          <p:cNvGrpSpPr/>
          <p:nvPr/>
        </p:nvGrpSpPr>
        <p:grpSpPr>
          <a:xfrm>
            <a:off x="4374196" y="4305221"/>
            <a:ext cx="225618" cy="677030"/>
            <a:chOff x="539552" y="3429001"/>
            <a:chExt cx="299722" cy="899401"/>
          </a:xfrm>
        </p:grpSpPr>
        <p:sp>
          <p:nvSpPr>
            <p:cNvPr id="8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38" name="直線コネクタ 137"/>
          <p:cNvCxnSpPr/>
          <p:nvPr/>
        </p:nvCxnSpPr>
        <p:spPr>
          <a:xfrm flipV="1">
            <a:off x="4495211" y="3744595"/>
            <a:ext cx="0" cy="553425"/>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44" name="直線コネクタ 143"/>
          <p:cNvCxnSpPr/>
          <p:nvPr/>
        </p:nvCxnSpPr>
        <p:spPr>
          <a:xfrm flipV="1">
            <a:off x="4513335" y="2341530"/>
            <a:ext cx="0" cy="274249"/>
          </a:xfrm>
          <a:prstGeom prst="line">
            <a:avLst/>
          </a:prstGeom>
        </p:spPr>
        <p:style>
          <a:lnRef idx="2">
            <a:schemeClr val="dk1"/>
          </a:lnRef>
          <a:fillRef idx="1">
            <a:schemeClr val="lt1"/>
          </a:fillRef>
          <a:effectRef idx="0">
            <a:schemeClr val="dk1"/>
          </a:effectRef>
          <a:fontRef idx="minor">
            <a:schemeClr val="dk1"/>
          </a:fontRef>
        </p:style>
      </p:cxnSp>
      <p:cxnSp>
        <p:nvCxnSpPr>
          <p:cNvPr id="152" name="直線コネクタ 151"/>
          <p:cNvCxnSpPr/>
          <p:nvPr/>
        </p:nvCxnSpPr>
        <p:spPr>
          <a:xfrm flipH="1">
            <a:off x="3924207" y="2844120"/>
            <a:ext cx="247645" cy="0"/>
          </a:xfrm>
          <a:prstGeom prst="line">
            <a:avLst/>
          </a:prstGeom>
        </p:spPr>
        <p:style>
          <a:lnRef idx="2">
            <a:schemeClr val="dk1"/>
          </a:lnRef>
          <a:fillRef idx="1">
            <a:schemeClr val="lt1"/>
          </a:fillRef>
          <a:effectRef idx="0">
            <a:schemeClr val="dk1"/>
          </a:effectRef>
          <a:fontRef idx="minor">
            <a:schemeClr val="dk1"/>
          </a:fontRef>
        </p:style>
      </p:cxnSp>
      <p:sp>
        <p:nvSpPr>
          <p:cNvPr id="93" name="円/楕円 92"/>
          <p:cNvSpPr/>
          <p:nvPr/>
        </p:nvSpPr>
        <p:spPr>
          <a:xfrm>
            <a:off x="3774891" y="276321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4" name="直線コネクタ 153"/>
          <p:cNvCxnSpPr/>
          <p:nvPr/>
        </p:nvCxnSpPr>
        <p:spPr>
          <a:xfrm>
            <a:off x="4498831" y="4017823"/>
            <a:ext cx="32403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55" name="円/楕円 154"/>
          <p:cNvSpPr/>
          <p:nvPr/>
        </p:nvSpPr>
        <p:spPr>
          <a:xfrm>
            <a:off x="4837456" y="394600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7" name="直線コネクタ 156"/>
          <p:cNvCxnSpPr/>
          <p:nvPr/>
        </p:nvCxnSpPr>
        <p:spPr>
          <a:xfrm flipV="1">
            <a:off x="4493758" y="4985254"/>
            <a:ext cx="0" cy="224965"/>
          </a:xfrm>
          <a:prstGeom prst="line">
            <a:avLst/>
          </a:prstGeom>
        </p:spPr>
        <p:style>
          <a:lnRef idx="2">
            <a:schemeClr val="dk1"/>
          </a:lnRef>
          <a:fillRef idx="1">
            <a:schemeClr val="lt1"/>
          </a:fillRef>
          <a:effectRef idx="0">
            <a:schemeClr val="dk1"/>
          </a:effectRef>
          <a:fontRef idx="minor">
            <a:schemeClr val="dk1"/>
          </a:fontRef>
        </p:style>
      </p:cxnSp>
      <p:cxnSp>
        <p:nvCxnSpPr>
          <p:cNvPr id="158" name="直線コネクタ 157"/>
          <p:cNvCxnSpPr/>
          <p:nvPr/>
        </p:nvCxnSpPr>
        <p:spPr>
          <a:xfrm flipH="1">
            <a:off x="4373705" y="521778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59" name="直線コネクタ 158"/>
          <p:cNvCxnSpPr/>
          <p:nvPr/>
        </p:nvCxnSpPr>
        <p:spPr>
          <a:xfrm flipH="1">
            <a:off x="4370187" y="521778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0" name="直線コネクタ 159"/>
          <p:cNvCxnSpPr/>
          <p:nvPr/>
        </p:nvCxnSpPr>
        <p:spPr>
          <a:xfrm flipH="1">
            <a:off x="4519515" y="521778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flipH="1">
            <a:off x="4443985" y="5217783"/>
            <a:ext cx="55395" cy="108223"/>
          </a:xfrm>
          <a:prstGeom prst="line">
            <a:avLst/>
          </a:prstGeom>
        </p:spPr>
        <p:style>
          <a:lnRef idx="2">
            <a:schemeClr val="dk1"/>
          </a:lnRef>
          <a:fillRef idx="1">
            <a:schemeClr val="lt1"/>
          </a:fillRef>
          <a:effectRef idx="0">
            <a:schemeClr val="dk1"/>
          </a:effectRef>
          <a:fontRef idx="minor">
            <a:schemeClr val="dk1"/>
          </a:fontRef>
        </p:style>
      </p:cxnSp>
      <p:sp>
        <p:nvSpPr>
          <p:cNvPr id="162" name="テキスト ボックス 161"/>
          <p:cNvSpPr txBox="1"/>
          <p:nvPr/>
        </p:nvSpPr>
        <p:spPr>
          <a:xfrm>
            <a:off x="4561781" y="4443663"/>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116" name="直線コネクタ 115"/>
          <p:cNvCxnSpPr/>
          <p:nvPr/>
        </p:nvCxnSpPr>
        <p:spPr>
          <a:xfrm flipV="1">
            <a:off x="1113822" y="4134870"/>
            <a:ext cx="0" cy="202721"/>
          </a:xfrm>
          <a:prstGeom prst="line">
            <a:avLst/>
          </a:prstGeom>
        </p:spPr>
        <p:style>
          <a:lnRef idx="2">
            <a:schemeClr val="dk1"/>
          </a:lnRef>
          <a:fillRef idx="1">
            <a:schemeClr val="lt1"/>
          </a:fillRef>
          <a:effectRef idx="0">
            <a:schemeClr val="dk1"/>
          </a:effectRef>
          <a:fontRef idx="minor">
            <a:schemeClr val="dk1"/>
          </a:fontRef>
        </p:style>
      </p:cxnSp>
      <p:cxnSp>
        <p:nvCxnSpPr>
          <p:cNvPr id="117" name="直線コネクタ 116"/>
          <p:cNvCxnSpPr/>
          <p:nvPr/>
        </p:nvCxnSpPr>
        <p:spPr>
          <a:xfrm flipV="1">
            <a:off x="4300362" y="3269070"/>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18" name="直線コネクタ 117"/>
          <p:cNvCxnSpPr/>
          <p:nvPr/>
        </p:nvCxnSpPr>
        <p:spPr>
          <a:xfrm flipH="1">
            <a:off x="4280231" y="3744595"/>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19" name="直線コネクタ 118"/>
          <p:cNvCxnSpPr/>
          <p:nvPr/>
        </p:nvCxnSpPr>
        <p:spPr>
          <a:xfrm flipH="1">
            <a:off x="4546270" y="3510665"/>
            <a:ext cx="189068" cy="0"/>
          </a:xfrm>
          <a:prstGeom prst="line">
            <a:avLst/>
          </a:prstGeom>
        </p:spPr>
        <p:style>
          <a:lnRef idx="2">
            <a:schemeClr val="dk1"/>
          </a:lnRef>
          <a:fillRef idx="1">
            <a:schemeClr val="lt1"/>
          </a:fillRef>
          <a:effectRef idx="0">
            <a:schemeClr val="dk1"/>
          </a:effectRef>
          <a:fontRef idx="minor">
            <a:schemeClr val="dk1"/>
          </a:fontRef>
        </p:style>
      </p:cxnSp>
      <p:cxnSp>
        <p:nvCxnSpPr>
          <p:cNvPr id="120" name="直線コネクタ 119"/>
          <p:cNvCxnSpPr/>
          <p:nvPr/>
        </p:nvCxnSpPr>
        <p:spPr>
          <a:xfrm flipV="1">
            <a:off x="4171852" y="326906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21" name="直線コネクタ 120"/>
          <p:cNvCxnSpPr/>
          <p:nvPr/>
        </p:nvCxnSpPr>
        <p:spPr>
          <a:xfrm flipH="1">
            <a:off x="4283750" y="3282321"/>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122" name="直線コネクタ 121"/>
          <p:cNvCxnSpPr/>
          <p:nvPr/>
        </p:nvCxnSpPr>
        <p:spPr>
          <a:xfrm>
            <a:off x="4300362" y="3507369"/>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47" name="直線コネクタ 146"/>
          <p:cNvCxnSpPr/>
          <p:nvPr/>
        </p:nvCxnSpPr>
        <p:spPr>
          <a:xfrm flipH="1">
            <a:off x="3924207" y="3510665"/>
            <a:ext cx="247645" cy="0"/>
          </a:xfrm>
          <a:prstGeom prst="line">
            <a:avLst/>
          </a:prstGeom>
        </p:spPr>
        <p:style>
          <a:lnRef idx="2">
            <a:schemeClr val="dk1"/>
          </a:lnRef>
          <a:fillRef idx="1">
            <a:schemeClr val="lt1"/>
          </a:fillRef>
          <a:effectRef idx="0">
            <a:schemeClr val="dk1"/>
          </a:effectRef>
          <a:fontRef idx="minor">
            <a:schemeClr val="dk1"/>
          </a:fontRef>
        </p:style>
      </p:cxnSp>
      <p:sp>
        <p:nvSpPr>
          <p:cNvPr id="148" name="円/楕円 147"/>
          <p:cNvSpPr/>
          <p:nvPr/>
        </p:nvSpPr>
        <p:spPr>
          <a:xfrm>
            <a:off x="3774891" y="342975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88" name="直線コネクタ 187"/>
          <p:cNvCxnSpPr/>
          <p:nvPr/>
        </p:nvCxnSpPr>
        <p:spPr>
          <a:xfrm flipV="1">
            <a:off x="1129590" y="3460952"/>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189" name="直線コネクタ 188"/>
          <p:cNvCxnSpPr/>
          <p:nvPr/>
        </p:nvCxnSpPr>
        <p:spPr>
          <a:xfrm flipV="1">
            <a:off x="2486975" y="3458171"/>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191" name="直線コネクタ 190"/>
          <p:cNvCxnSpPr/>
          <p:nvPr/>
        </p:nvCxnSpPr>
        <p:spPr>
          <a:xfrm flipH="1">
            <a:off x="4523848" y="2346935"/>
            <a:ext cx="211490" cy="0"/>
          </a:xfrm>
          <a:prstGeom prst="line">
            <a:avLst/>
          </a:prstGeom>
        </p:spPr>
        <p:style>
          <a:lnRef idx="2">
            <a:schemeClr val="dk1"/>
          </a:lnRef>
          <a:fillRef idx="1">
            <a:schemeClr val="lt1"/>
          </a:fillRef>
          <a:effectRef idx="0">
            <a:schemeClr val="dk1"/>
          </a:effectRef>
          <a:fontRef idx="minor">
            <a:schemeClr val="dk1"/>
          </a:fontRef>
        </p:style>
      </p:cxnSp>
      <p:cxnSp>
        <p:nvCxnSpPr>
          <p:cNvPr id="194" name="直線コネクタ 193"/>
          <p:cNvCxnSpPr/>
          <p:nvPr/>
        </p:nvCxnSpPr>
        <p:spPr>
          <a:xfrm flipV="1">
            <a:off x="2642202" y="3872299"/>
            <a:ext cx="0" cy="465292"/>
          </a:xfrm>
          <a:prstGeom prst="line">
            <a:avLst/>
          </a:prstGeom>
        </p:spPr>
        <p:style>
          <a:lnRef idx="2">
            <a:schemeClr val="dk1"/>
          </a:lnRef>
          <a:fillRef idx="1">
            <a:schemeClr val="lt1"/>
          </a:fillRef>
          <a:effectRef idx="0">
            <a:schemeClr val="dk1"/>
          </a:effectRef>
          <a:fontRef idx="minor">
            <a:schemeClr val="dk1"/>
          </a:fontRef>
        </p:style>
      </p:cxnSp>
      <p:sp>
        <p:nvSpPr>
          <p:cNvPr id="195" name="テキスト ボックス 194"/>
          <p:cNvSpPr txBox="1"/>
          <p:nvPr/>
        </p:nvSpPr>
        <p:spPr>
          <a:xfrm>
            <a:off x="3507917" y="2653261"/>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196" name="テキスト ボックス 195"/>
          <p:cNvSpPr txBox="1"/>
          <p:nvPr/>
        </p:nvSpPr>
        <p:spPr>
          <a:xfrm>
            <a:off x="3504296" y="3318592"/>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204" name="直線コネクタ 203"/>
          <p:cNvCxnSpPr/>
          <p:nvPr/>
        </p:nvCxnSpPr>
        <p:spPr>
          <a:xfrm>
            <a:off x="7368189" y="3400098"/>
            <a:ext cx="0" cy="56286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51" name="直線コネクタ 250"/>
          <p:cNvCxnSpPr/>
          <p:nvPr/>
        </p:nvCxnSpPr>
        <p:spPr>
          <a:xfrm>
            <a:off x="7368164" y="3687632"/>
            <a:ext cx="324036"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52" name="円/楕円 251"/>
          <p:cNvSpPr/>
          <p:nvPr/>
        </p:nvSpPr>
        <p:spPr>
          <a:xfrm>
            <a:off x="7706789" y="361581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3" name="テキスト ボックス 252"/>
          <p:cNvSpPr txBox="1"/>
          <p:nvPr/>
        </p:nvSpPr>
        <p:spPr>
          <a:xfrm>
            <a:off x="7803516" y="3506450"/>
            <a:ext cx="296876" cy="369332"/>
          </a:xfrm>
          <a:prstGeom prst="rect">
            <a:avLst/>
          </a:prstGeom>
          <a:noFill/>
        </p:spPr>
        <p:txBody>
          <a:bodyPr wrap="none" rtlCol="0">
            <a:spAutoFit/>
          </a:bodyPr>
          <a:lstStyle/>
          <a:p>
            <a:r>
              <a:rPr lang="en-US" altLang="ja-JP" dirty="0"/>
              <a:t>Y</a:t>
            </a:r>
            <a:endParaRPr kumimoji="1" lang="ja-JP" altLang="en-US" dirty="0"/>
          </a:p>
        </p:txBody>
      </p:sp>
      <p:sp>
        <p:nvSpPr>
          <p:cNvPr id="254" name="テキスト ボックス 253"/>
          <p:cNvSpPr txBox="1"/>
          <p:nvPr/>
        </p:nvSpPr>
        <p:spPr>
          <a:xfrm>
            <a:off x="2270709" y="2981502"/>
            <a:ext cx="296876" cy="369332"/>
          </a:xfrm>
          <a:prstGeom prst="rect">
            <a:avLst/>
          </a:prstGeom>
          <a:noFill/>
        </p:spPr>
        <p:txBody>
          <a:bodyPr wrap="none" rtlCol="0">
            <a:spAutoFit/>
          </a:bodyPr>
          <a:lstStyle/>
          <a:p>
            <a:r>
              <a:rPr lang="en-US" altLang="ja-JP" dirty="0"/>
              <a:t>Y</a:t>
            </a:r>
            <a:endParaRPr kumimoji="1" lang="ja-JP" altLang="en-US" dirty="0"/>
          </a:p>
        </p:txBody>
      </p:sp>
      <p:cxnSp>
        <p:nvCxnSpPr>
          <p:cNvPr id="149" name="直線コネクタ 148"/>
          <p:cNvCxnSpPr/>
          <p:nvPr/>
        </p:nvCxnSpPr>
        <p:spPr>
          <a:xfrm flipV="1">
            <a:off x="2259588" y="3640040"/>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50" name="直線コネクタ 149"/>
          <p:cNvCxnSpPr/>
          <p:nvPr/>
        </p:nvCxnSpPr>
        <p:spPr>
          <a:xfrm flipH="1">
            <a:off x="1112981" y="4337591"/>
            <a:ext cx="1350327" cy="0"/>
          </a:xfrm>
          <a:prstGeom prst="line">
            <a:avLst/>
          </a:prstGeom>
        </p:spPr>
        <p:style>
          <a:lnRef idx="2">
            <a:schemeClr val="dk1"/>
          </a:lnRef>
          <a:fillRef idx="1">
            <a:schemeClr val="lt1"/>
          </a:fillRef>
          <a:effectRef idx="0">
            <a:schemeClr val="dk1"/>
          </a:effectRef>
          <a:fontRef idx="minor">
            <a:schemeClr val="dk1"/>
          </a:fontRef>
        </p:style>
      </p:cxnSp>
      <p:cxnSp>
        <p:nvCxnSpPr>
          <p:cNvPr id="151" name="直線コネクタ 150"/>
          <p:cNvCxnSpPr/>
          <p:nvPr/>
        </p:nvCxnSpPr>
        <p:spPr>
          <a:xfrm flipH="1" flipV="1">
            <a:off x="1863059" y="3881634"/>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153" name="直線コネクタ 152"/>
          <p:cNvCxnSpPr/>
          <p:nvPr/>
        </p:nvCxnSpPr>
        <p:spPr>
          <a:xfrm flipV="1">
            <a:off x="2131078" y="364003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56" name="直線コネクタ 155"/>
          <p:cNvCxnSpPr/>
          <p:nvPr/>
        </p:nvCxnSpPr>
        <p:spPr>
          <a:xfrm flipH="1">
            <a:off x="2242975" y="3653291"/>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63" name="直線コネクタ 162"/>
          <p:cNvCxnSpPr/>
          <p:nvPr/>
        </p:nvCxnSpPr>
        <p:spPr>
          <a:xfrm flipH="1">
            <a:off x="2259588" y="3878339"/>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sp>
        <p:nvSpPr>
          <p:cNvPr id="164" name="円/楕円 163"/>
          <p:cNvSpPr/>
          <p:nvPr/>
        </p:nvSpPr>
        <p:spPr>
          <a:xfrm>
            <a:off x="1734117" y="380072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5" name="テキスト ボックス 164"/>
          <p:cNvSpPr txBox="1"/>
          <p:nvPr/>
        </p:nvSpPr>
        <p:spPr>
          <a:xfrm>
            <a:off x="1469251" y="3691666"/>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166" name="直線コネクタ 165"/>
          <p:cNvCxnSpPr/>
          <p:nvPr/>
        </p:nvCxnSpPr>
        <p:spPr>
          <a:xfrm flipV="1">
            <a:off x="2463307" y="4113045"/>
            <a:ext cx="0" cy="224546"/>
          </a:xfrm>
          <a:prstGeom prst="line">
            <a:avLst/>
          </a:prstGeom>
          <a:ln>
            <a:headEnd type="oval" w="lg" len="lg"/>
            <a:tailEnd type="none"/>
          </a:ln>
        </p:spPr>
        <p:style>
          <a:lnRef idx="2">
            <a:schemeClr val="dk1"/>
          </a:lnRef>
          <a:fillRef idx="1">
            <a:schemeClr val="lt1"/>
          </a:fillRef>
          <a:effectRef idx="0">
            <a:schemeClr val="dk1"/>
          </a:effectRef>
          <a:fontRef idx="minor">
            <a:schemeClr val="dk1"/>
          </a:fontRef>
        </p:style>
      </p:cxnSp>
      <p:cxnSp>
        <p:nvCxnSpPr>
          <p:cNvPr id="167" name="直線コネクタ 166"/>
          <p:cNvCxnSpPr/>
          <p:nvPr/>
        </p:nvCxnSpPr>
        <p:spPr>
          <a:xfrm flipH="1">
            <a:off x="2242975" y="411304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flipH="1">
            <a:off x="2393465" y="4337591"/>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73" name="直線コネクタ 172"/>
          <p:cNvCxnSpPr/>
          <p:nvPr/>
        </p:nvCxnSpPr>
        <p:spPr>
          <a:xfrm flipH="1">
            <a:off x="1140493" y="3460952"/>
            <a:ext cx="1343275" cy="0"/>
          </a:xfrm>
          <a:prstGeom prst="line">
            <a:avLst/>
          </a:prstGeom>
        </p:spPr>
        <p:style>
          <a:lnRef idx="2">
            <a:schemeClr val="dk1"/>
          </a:lnRef>
          <a:fillRef idx="1">
            <a:schemeClr val="lt1"/>
          </a:fillRef>
          <a:effectRef idx="0">
            <a:schemeClr val="dk1"/>
          </a:effectRef>
          <a:fontRef idx="minor">
            <a:schemeClr val="dk1"/>
          </a:fontRef>
        </p:style>
      </p:cxnSp>
      <p:cxnSp>
        <p:nvCxnSpPr>
          <p:cNvPr id="174" name="直線コネクタ 173"/>
          <p:cNvCxnSpPr/>
          <p:nvPr/>
        </p:nvCxnSpPr>
        <p:spPr>
          <a:xfrm flipV="1">
            <a:off x="1854657" y="2956333"/>
            <a:ext cx="0" cy="51135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262" name="直線コネクタ 261"/>
          <p:cNvCxnSpPr/>
          <p:nvPr/>
        </p:nvCxnSpPr>
        <p:spPr>
          <a:xfrm flipV="1">
            <a:off x="4504930" y="3085715"/>
            <a:ext cx="0" cy="210399"/>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flipV="1">
            <a:off x="4727157" y="2356586"/>
            <a:ext cx="0" cy="1150783"/>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64" name="テキスト ボックス 263"/>
          <p:cNvSpPr txBox="1"/>
          <p:nvPr/>
        </p:nvSpPr>
        <p:spPr>
          <a:xfrm>
            <a:off x="4271930" y="1572897"/>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sp>
        <p:nvSpPr>
          <p:cNvPr id="265" name="円/楕円 264"/>
          <p:cNvSpPr/>
          <p:nvPr/>
        </p:nvSpPr>
        <p:spPr>
          <a:xfrm>
            <a:off x="4441793" y="193085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66" name="直線コネクタ 265"/>
          <p:cNvCxnSpPr>
            <a:endCxn id="265" idx="4"/>
          </p:cNvCxnSpPr>
          <p:nvPr/>
        </p:nvCxnSpPr>
        <p:spPr>
          <a:xfrm flipV="1">
            <a:off x="4505399" y="2081458"/>
            <a:ext cx="8402" cy="270359"/>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04" name="直線コネクタ 303"/>
          <p:cNvCxnSpPr/>
          <p:nvPr/>
        </p:nvCxnSpPr>
        <p:spPr>
          <a:xfrm flipV="1">
            <a:off x="6508864" y="4136734"/>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305" name="直線コネクタ 304"/>
          <p:cNvCxnSpPr/>
          <p:nvPr/>
        </p:nvCxnSpPr>
        <p:spPr>
          <a:xfrm flipH="1">
            <a:off x="6488733" y="4612259"/>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06" name="直線コネクタ 305"/>
          <p:cNvCxnSpPr/>
          <p:nvPr/>
        </p:nvCxnSpPr>
        <p:spPr>
          <a:xfrm flipH="1" flipV="1">
            <a:off x="6112335" y="4378328"/>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307" name="直線コネクタ 306"/>
          <p:cNvCxnSpPr/>
          <p:nvPr/>
        </p:nvCxnSpPr>
        <p:spPr>
          <a:xfrm flipV="1">
            <a:off x="6380354" y="4136732"/>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308" name="直線コネクタ 307"/>
          <p:cNvCxnSpPr/>
          <p:nvPr/>
        </p:nvCxnSpPr>
        <p:spPr>
          <a:xfrm flipH="1">
            <a:off x="6492251" y="4149985"/>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309" name="直線コネクタ 308"/>
          <p:cNvCxnSpPr/>
          <p:nvPr/>
        </p:nvCxnSpPr>
        <p:spPr>
          <a:xfrm flipH="1">
            <a:off x="6508864" y="4375033"/>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sp>
        <p:nvSpPr>
          <p:cNvPr id="310" name="円/楕円 309"/>
          <p:cNvSpPr/>
          <p:nvPr/>
        </p:nvSpPr>
        <p:spPr>
          <a:xfrm>
            <a:off x="5983393" y="429742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1" name="テキスト ボックス 310"/>
          <p:cNvSpPr txBox="1"/>
          <p:nvPr/>
        </p:nvSpPr>
        <p:spPr>
          <a:xfrm>
            <a:off x="5708424" y="4182467"/>
            <a:ext cx="317716" cy="369332"/>
          </a:xfrm>
          <a:prstGeom prst="rect">
            <a:avLst/>
          </a:prstGeom>
          <a:noFill/>
        </p:spPr>
        <p:txBody>
          <a:bodyPr wrap="none" rtlCol="0">
            <a:spAutoFit/>
          </a:bodyPr>
          <a:lstStyle/>
          <a:p>
            <a:r>
              <a:rPr lang="en-US" altLang="ja-JP" dirty="0"/>
              <a:t>A</a:t>
            </a:r>
            <a:endParaRPr kumimoji="1" lang="ja-JP" altLang="en-US" sz="1600" dirty="0"/>
          </a:p>
        </p:txBody>
      </p:sp>
      <p:cxnSp>
        <p:nvCxnSpPr>
          <p:cNvPr id="312" name="直線コネクタ 311"/>
          <p:cNvCxnSpPr/>
          <p:nvPr/>
        </p:nvCxnSpPr>
        <p:spPr>
          <a:xfrm flipV="1">
            <a:off x="6891478" y="4379920"/>
            <a:ext cx="0" cy="451444"/>
          </a:xfrm>
          <a:prstGeom prst="line">
            <a:avLst/>
          </a:prstGeom>
          <a:ln>
            <a:headEnd type="oval" w="lg" len="lg"/>
            <a:tailEnd w="lg" len="lg"/>
          </a:ln>
        </p:spPr>
        <p:style>
          <a:lnRef idx="2">
            <a:schemeClr val="dk1"/>
          </a:lnRef>
          <a:fillRef idx="1">
            <a:schemeClr val="lt1"/>
          </a:fillRef>
          <a:effectRef idx="0">
            <a:schemeClr val="dk1"/>
          </a:effectRef>
          <a:fontRef idx="minor">
            <a:schemeClr val="dk1"/>
          </a:fontRef>
        </p:style>
      </p:cxnSp>
      <p:cxnSp>
        <p:nvCxnSpPr>
          <p:cNvPr id="313" name="直線コネクタ 312"/>
          <p:cNvCxnSpPr/>
          <p:nvPr/>
        </p:nvCxnSpPr>
        <p:spPr>
          <a:xfrm flipV="1">
            <a:off x="6714742" y="4619926"/>
            <a:ext cx="0" cy="202721"/>
          </a:xfrm>
          <a:prstGeom prst="line">
            <a:avLst/>
          </a:prstGeom>
        </p:spPr>
        <p:style>
          <a:lnRef idx="2">
            <a:schemeClr val="dk1"/>
          </a:lnRef>
          <a:fillRef idx="1">
            <a:schemeClr val="lt1"/>
          </a:fillRef>
          <a:effectRef idx="0">
            <a:schemeClr val="dk1"/>
          </a:effectRef>
          <a:fontRef idx="minor">
            <a:schemeClr val="dk1"/>
          </a:fontRef>
        </p:style>
      </p:cxnSp>
      <p:cxnSp>
        <p:nvCxnSpPr>
          <p:cNvPr id="314" name="直線コネクタ 313"/>
          <p:cNvCxnSpPr/>
          <p:nvPr/>
        </p:nvCxnSpPr>
        <p:spPr>
          <a:xfrm flipV="1">
            <a:off x="6730510" y="3946008"/>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315" name="直線コネクタ 314"/>
          <p:cNvCxnSpPr/>
          <p:nvPr/>
        </p:nvCxnSpPr>
        <p:spPr>
          <a:xfrm flipV="1">
            <a:off x="8087895" y="3943227"/>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316" name="直線コネクタ 315"/>
          <p:cNvCxnSpPr/>
          <p:nvPr/>
        </p:nvCxnSpPr>
        <p:spPr>
          <a:xfrm flipV="1">
            <a:off x="8243122" y="4357355"/>
            <a:ext cx="0" cy="465292"/>
          </a:xfrm>
          <a:prstGeom prst="line">
            <a:avLst/>
          </a:prstGeom>
        </p:spPr>
        <p:style>
          <a:lnRef idx="2">
            <a:schemeClr val="dk1"/>
          </a:lnRef>
          <a:fillRef idx="1">
            <a:schemeClr val="lt1"/>
          </a:fillRef>
          <a:effectRef idx="0">
            <a:schemeClr val="dk1"/>
          </a:effectRef>
          <a:fontRef idx="minor">
            <a:schemeClr val="dk1"/>
          </a:fontRef>
        </p:style>
      </p:cxnSp>
      <p:cxnSp>
        <p:nvCxnSpPr>
          <p:cNvPr id="317" name="直線コネクタ 316"/>
          <p:cNvCxnSpPr/>
          <p:nvPr/>
        </p:nvCxnSpPr>
        <p:spPr>
          <a:xfrm flipV="1">
            <a:off x="7860508" y="4125096"/>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318" name="直線コネクタ 317"/>
          <p:cNvCxnSpPr/>
          <p:nvPr/>
        </p:nvCxnSpPr>
        <p:spPr>
          <a:xfrm flipH="1">
            <a:off x="6713901" y="4822647"/>
            <a:ext cx="1350327" cy="0"/>
          </a:xfrm>
          <a:prstGeom prst="line">
            <a:avLst/>
          </a:prstGeom>
        </p:spPr>
        <p:style>
          <a:lnRef idx="2">
            <a:schemeClr val="dk1"/>
          </a:lnRef>
          <a:fillRef idx="1">
            <a:schemeClr val="lt1"/>
          </a:fillRef>
          <a:effectRef idx="0">
            <a:schemeClr val="dk1"/>
          </a:effectRef>
          <a:fontRef idx="minor">
            <a:schemeClr val="dk1"/>
          </a:fontRef>
        </p:style>
      </p:cxnSp>
      <p:cxnSp>
        <p:nvCxnSpPr>
          <p:cNvPr id="319" name="直線コネクタ 318"/>
          <p:cNvCxnSpPr/>
          <p:nvPr/>
        </p:nvCxnSpPr>
        <p:spPr>
          <a:xfrm flipH="1" flipV="1">
            <a:off x="7463979" y="4366690"/>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320" name="直線コネクタ 319"/>
          <p:cNvCxnSpPr/>
          <p:nvPr/>
        </p:nvCxnSpPr>
        <p:spPr>
          <a:xfrm flipV="1">
            <a:off x="7731998" y="4125094"/>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321" name="直線コネクタ 320"/>
          <p:cNvCxnSpPr/>
          <p:nvPr/>
        </p:nvCxnSpPr>
        <p:spPr>
          <a:xfrm flipH="1">
            <a:off x="7843895" y="4138347"/>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322" name="直線コネクタ 321"/>
          <p:cNvCxnSpPr/>
          <p:nvPr/>
        </p:nvCxnSpPr>
        <p:spPr>
          <a:xfrm flipH="1">
            <a:off x="7860508" y="4363395"/>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sp>
        <p:nvSpPr>
          <p:cNvPr id="323" name="円/楕円 322"/>
          <p:cNvSpPr/>
          <p:nvPr/>
        </p:nvSpPr>
        <p:spPr>
          <a:xfrm>
            <a:off x="7335037" y="428578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4" name="テキスト ボックス 323"/>
          <p:cNvSpPr txBox="1"/>
          <p:nvPr/>
        </p:nvSpPr>
        <p:spPr>
          <a:xfrm>
            <a:off x="7070171" y="4176722"/>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325" name="直線コネクタ 324"/>
          <p:cNvCxnSpPr/>
          <p:nvPr/>
        </p:nvCxnSpPr>
        <p:spPr>
          <a:xfrm flipV="1">
            <a:off x="8064227" y="4598101"/>
            <a:ext cx="0" cy="224546"/>
          </a:xfrm>
          <a:prstGeom prst="line">
            <a:avLst/>
          </a:prstGeom>
          <a:ln>
            <a:headEnd type="oval" w="lg" len="lg"/>
            <a:tailEnd type="none"/>
          </a:ln>
        </p:spPr>
        <p:style>
          <a:lnRef idx="2">
            <a:schemeClr val="dk1"/>
          </a:lnRef>
          <a:fillRef idx="1">
            <a:schemeClr val="lt1"/>
          </a:fillRef>
          <a:effectRef idx="0">
            <a:schemeClr val="dk1"/>
          </a:effectRef>
          <a:fontRef idx="minor">
            <a:schemeClr val="dk1"/>
          </a:fontRef>
        </p:style>
      </p:cxnSp>
      <p:cxnSp>
        <p:nvCxnSpPr>
          <p:cNvPr id="326" name="直線コネクタ 325"/>
          <p:cNvCxnSpPr/>
          <p:nvPr/>
        </p:nvCxnSpPr>
        <p:spPr>
          <a:xfrm flipH="1">
            <a:off x="7843895" y="4598099"/>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27" name="直線コネクタ 326"/>
          <p:cNvCxnSpPr/>
          <p:nvPr/>
        </p:nvCxnSpPr>
        <p:spPr>
          <a:xfrm flipH="1">
            <a:off x="7994385" y="4822647"/>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328" name="直線コネクタ 327"/>
          <p:cNvCxnSpPr/>
          <p:nvPr/>
        </p:nvCxnSpPr>
        <p:spPr>
          <a:xfrm flipH="1">
            <a:off x="6741413" y="3946008"/>
            <a:ext cx="1343275" cy="0"/>
          </a:xfrm>
          <a:prstGeom prst="line">
            <a:avLst/>
          </a:prstGeom>
        </p:spPr>
        <p:style>
          <a:lnRef idx="2">
            <a:schemeClr val="dk1"/>
          </a:lnRef>
          <a:fillRef idx="1">
            <a:schemeClr val="lt1"/>
          </a:fillRef>
          <a:effectRef idx="0">
            <a:schemeClr val="dk1"/>
          </a:effectRef>
          <a:fontRef idx="minor">
            <a:schemeClr val="dk1"/>
          </a:fontRef>
        </p:style>
      </p:cxnSp>
      <p:cxnSp>
        <p:nvCxnSpPr>
          <p:cNvPr id="329" name="直線コネクタ 328"/>
          <p:cNvCxnSpPr/>
          <p:nvPr/>
        </p:nvCxnSpPr>
        <p:spPr>
          <a:xfrm flipV="1">
            <a:off x="7438126" y="4813818"/>
            <a:ext cx="0" cy="449933"/>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cxnSp>
        <p:nvCxnSpPr>
          <p:cNvPr id="330" name="直線コネクタ 329"/>
          <p:cNvCxnSpPr/>
          <p:nvPr/>
        </p:nvCxnSpPr>
        <p:spPr>
          <a:xfrm flipH="1">
            <a:off x="7318073" y="526499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31" name="直線コネクタ 330"/>
          <p:cNvCxnSpPr/>
          <p:nvPr/>
        </p:nvCxnSpPr>
        <p:spPr>
          <a:xfrm flipH="1">
            <a:off x="7314555" y="526499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332" name="直線コネクタ 331"/>
          <p:cNvCxnSpPr/>
          <p:nvPr/>
        </p:nvCxnSpPr>
        <p:spPr>
          <a:xfrm flipH="1">
            <a:off x="7463883" y="526499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333" name="直線コネクタ 332"/>
          <p:cNvCxnSpPr/>
          <p:nvPr/>
        </p:nvCxnSpPr>
        <p:spPr>
          <a:xfrm flipH="1">
            <a:off x="7388353" y="5264993"/>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334" name="直線コネクタ 333"/>
          <p:cNvCxnSpPr/>
          <p:nvPr/>
        </p:nvCxnSpPr>
        <p:spPr>
          <a:xfrm flipV="1">
            <a:off x="7159449" y="2258028"/>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335" name="直線コネクタ 334"/>
          <p:cNvCxnSpPr/>
          <p:nvPr/>
        </p:nvCxnSpPr>
        <p:spPr>
          <a:xfrm flipH="1">
            <a:off x="7139318" y="2733553"/>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36" name="直線コネクタ 335"/>
          <p:cNvCxnSpPr/>
          <p:nvPr/>
        </p:nvCxnSpPr>
        <p:spPr>
          <a:xfrm flipH="1">
            <a:off x="7415990" y="2494928"/>
            <a:ext cx="178435" cy="0"/>
          </a:xfrm>
          <a:prstGeom prst="line">
            <a:avLst/>
          </a:prstGeom>
          <a:ln>
            <a:headEnd type="oval" w="lg" len="lg"/>
            <a:tailEnd type="none"/>
          </a:ln>
        </p:spPr>
        <p:style>
          <a:lnRef idx="2">
            <a:schemeClr val="dk1"/>
          </a:lnRef>
          <a:fillRef idx="1">
            <a:schemeClr val="lt1"/>
          </a:fillRef>
          <a:effectRef idx="0">
            <a:schemeClr val="dk1"/>
          </a:effectRef>
          <a:fontRef idx="minor">
            <a:schemeClr val="dk1"/>
          </a:fontRef>
        </p:style>
      </p:cxnSp>
      <p:cxnSp>
        <p:nvCxnSpPr>
          <p:cNvPr id="337" name="直線コネクタ 336"/>
          <p:cNvCxnSpPr/>
          <p:nvPr/>
        </p:nvCxnSpPr>
        <p:spPr>
          <a:xfrm flipV="1">
            <a:off x="7030939" y="2258026"/>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338" name="直線コネクタ 337"/>
          <p:cNvCxnSpPr/>
          <p:nvPr/>
        </p:nvCxnSpPr>
        <p:spPr>
          <a:xfrm flipH="1">
            <a:off x="7142837" y="2271279"/>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339" name="直線コネクタ 338"/>
          <p:cNvCxnSpPr/>
          <p:nvPr/>
        </p:nvCxnSpPr>
        <p:spPr>
          <a:xfrm>
            <a:off x="7159449" y="2496327"/>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340" name="直線コネクタ 339"/>
          <p:cNvCxnSpPr/>
          <p:nvPr/>
        </p:nvCxnSpPr>
        <p:spPr>
          <a:xfrm flipV="1">
            <a:off x="7372422" y="1997033"/>
            <a:ext cx="0" cy="274249"/>
          </a:xfrm>
          <a:prstGeom prst="line">
            <a:avLst/>
          </a:prstGeom>
        </p:spPr>
        <p:style>
          <a:lnRef idx="2">
            <a:schemeClr val="dk1"/>
          </a:lnRef>
          <a:fillRef idx="1">
            <a:schemeClr val="lt1"/>
          </a:fillRef>
          <a:effectRef idx="0">
            <a:schemeClr val="dk1"/>
          </a:effectRef>
          <a:fontRef idx="minor">
            <a:schemeClr val="dk1"/>
          </a:fontRef>
        </p:style>
      </p:cxnSp>
      <p:cxnSp>
        <p:nvCxnSpPr>
          <p:cNvPr id="341" name="直線コネクタ 340"/>
          <p:cNvCxnSpPr/>
          <p:nvPr/>
        </p:nvCxnSpPr>
        <p:spPr>
          <a:xfrm flipH="1">
            <a:off x="6783294" y="2499623"/>
            <a:ext cx="247645" cy="0"/>
          </a:xfrm>
          <a:prstGeom prst="line">
            <a:avLst/>
          </a:prstGeom>
        </p:spPr>
        <p:style>
          <a:lnRef idx="2">
            <a:schemeClr val="dk1"/>
          </a:lnRef>
          <a:fillRef idx="1">
            <a:schemeClr val="lt1"/>
          </a:fillRef>
          <a:effectRef idx="0">
            <a:schemeClr val="dk1"/>
          </a:effectRef>
          <a:fontRef idx="minor">
            <a:schemeClr val="dk1"/>
          </a:fontRef>
        </p:style>
      </p:cxnSp>
      <p:sp>
        <p:nvSpPr>
          <p:cNvPr id="342" name="円/楕円 341"/>
          <p:cNvSpPr/>
          <p:nvPr/>
        </p:nvSpPr>
        <p:spPr>
          <a:xfrm>
            <a:off x="6633978" y="241871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43" name="直線コネクタ 342"/>
          <p:cNvCxnSpPr/>
          <p:nvPr/>
        </p:nvCxnSpPr>
        <p:spPr>
          <a:xfrm flipV="1">
            <a:off x="7159449" y="2924573"/>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344" name="直線コネクタ 343"/>
          <p:cNvCxnSpPr/>
          <p:nvPr/>
        </p:nvCxnSpPr>
        <p:spPr>
          <a:xfrm flipH="1">
            <a:off x="7139318" y="3400098"/>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45" name="直線コネクタ 344"/>
          <p:cNvCxnSpPr/>
          <p:nvPr/>
        </p:nvCxnSpPr>
        <p:spPr>
          <a:xfrm flipH="1">
            <a:off x="7405357" y="3166168"/>
            <a:ext cx="189068" cy="0"/>
          </a:xfrm>
          <a:prstGeom prst="line">
            <a:avLst/>
          </a:prstGeom>
        </p:spPr>
        <p:style>
          <a:lnRef idx="2">
            <a:schemeClr val="dk1"/>
          </a:lnRef>
          <a:fillRef idx="1">
            <a:schemeClr val="lt1"/>
          </a:fillRef>
          <a:effectRef idx="0">
            <a:schemeClr val="dk1"/>
          </a:effectRef>
          <a:fontRef idx="minor">
            <a:schemeClr val="dk1"/>
          </a:fontRef>
        </p:style>
      </p:cxnSp>
      <p:cxnSp>
        <p:nvCxnSpPr>
          <p:cNvPr id="346" name="直線コネクタ 345"/>
          <p:cNvCxnSpPr/>
          <p:nvPr/>
        </p:nvCxnSpPr>
        <p:spPr>
          <a:xfrm flipV="1">
            <a:off x="7030939" y="2924571"/>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347" name="直線コネクタ 346"/>
          <p:cNvCxnSpPr/>
          <p:nvPr/>
        </p:nvCxnSpPr>
        <p:spPr>
          <a:xfrm flipH="1">
            <a:off x="7142837" y="2937824"/>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348" name="直線コネクタ 347"/>
          <p:cNvCxnSpPr/>
          <p:nvPr/>
        </p:nvCxnSpPr>
        <p:spPr>
          <a:xfrm>
            <a:off x="7159449" y="3162872"/>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349" name="直線コネクタ 348"/>
          <p:cNvCxnSpPr/>
          <p:nvPr/>
        </p:nvCxnSpPr>
        <p:spPr>
          <a:xfrm flipH="1">
            <a:off x="6783294" y="3166168"/>
            <a:ext cx="247645" cy="0"/>
          </a:xfrm>
          <a:prstGeom prst="line">
            <a:avLst/>
          </a:prstGeom>
        </p:spPr>
        <p:style>
          <a:lnRef idx="2">
            <a:schemeClr val="dk1"/>
          </a:lnRef>
          <a:fillRef idx="1">
            <a:schemeClr val="lt1"/>
          </a:fillRef>
          <a:effectRef idx="0">
            <a:schemeClr val="dk1"/>
          </a:effectRef>
          <a:fontRef idx="minor">
            <a:schemeClr val="dk1"/>
          </a:fontRef>
        </p:style>
      </p:cxnSp>
      <p:sp>
        <p:nvSpPr>
          <p:cNvPr id="350" name="円/楕円 349"/>
          <p:cNvSpPr/>
          <p:nvPr/>
        </p:nvSpPr>
        <p:spPr>
          <a:xfrm>
            <a:off x="6633978" y="308526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51" name="直線コネクタ 350"/>
          <p:cNvCxnSpPr/>
          <p:nvPr/>
        </p:nvCxnSpPr>
        <p:spPr>
          <a:xfrm flipH="1">
            <a:off x="7382935" y="2002438"/>
            <a:ext cx="211490" cy="0"/>
          </a:xfrm>
          <a:prstGeom prst="line">
            <a:avLst/>
          </a:prstGeom>
        </p:spPr>
        <p:style>
          <a:lnRef idx="2">
            <a:schemeClr val="dk1"/>
          </a:lnRef>
          <a:fillRef idx="1">
            <a:schemeClr val="lt1"/>
          </a:fillRef>
          <a:effectRef idx="0">
            <a:schemeClr val="dk1"/>
          </a:effectRef>
          <a:fontRef idx="minor">
            <a:schemeClr val="dk1"/>
          </a:fontRef>
        </p:style>
      </p:cxnSp>
      <p:sp>
        <p:nvSpPr>
          <p:cNvPr id="352" name="テキスト ボックス 351"/>
          <p:cNvSpPr txBox="1"/>
          <p:nvPr/>
        </p:nvSpPr>
        <p:spPr>
          <a:xfrm>
            <a:off x="6367004" y="2308764"/>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353" name="テキスト ボックス 352"/>
          <p:cNvSpPr txBox="1"/>
          <p:nvPr/>
        </p:nvSpPr>
        <p:spPr>
          <a:xfrm>
            <a:off x="6363383" y="2974095"/>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354" name="直線コネクタ 353"/>
          <p:cNvCxnSpPr/>
          <p:nvPr/>
        </p:nvCxnSpPr>
        <p:spPr>
          <a:xfrm flipV="1">
            <a:off x="7364017" y="2741218"/>
            <a:ext cx="0" cy="210399"/>
          </a:xfrm>
          <a:prstGeom prst="line">
            <a:avLst/>
          </a:prstGeom>
        </p:spPr>
        <p:style>
          <a:lnRef idx="2">
            <a:schemeClr val="dk1"/>
          </a:lnRef>
          <a:fillRef idx="1">
            <a:schemeClr val="lt1"/>
          </a:fillRef>
          <a:effectRef idx="0">
            <a:schemeClr val="dk1"/>
          </a:effectRef>
          <a:fontRef idx="minor">
            <a:schemeClr val="dk1"/>
          </a:fontRef>
        </p:style>
      </p:cxnSp>
      <p:cxnSp>
        <p:nvCxnSpPr>
          <p:cNvPr id="355" name="直線コネクタ 354"/>
          <p:cNvCxnSpPr/>
          <p:nvPr/>
        </p:nvCxnSpPr>
        <p:spPr>
          <a:xfrm flipV="1">
            <a:off x="7586244" y="2012089"/>
            <a:ext cx="0" cy="1150783"/>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56" name="テキスト ボックス 355"/>
          <p:cNvSpPr txBox="1"/>
          <p:nvPr/>
        </p:nvSpPr>
        <p:spPr>
          <a:xfrm>
            <a:off x="7131017" y="1228400"/>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sp>
        <p:nvSpPr>
          <p:cNvPr id="357" name="円/楕円 356"/>
          <p:cNvSpPr/>
          <p:nvPr/>
        </p:nvSpPr>
        <p:spPr>
          <a:xfrm>
            <a:off x="7300880" y="158636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58" name="直線コネクタ 357"/>
          <p:cNvCxnSpPr>
            <a:endCxn id="357" idx="4"/>
          </p:cNvCxnSpPr>
          <p:nvPr/>
        </p:nvCxnSpPr>
        <p:spPr>
          <a:xfrm flipV="1">
            <a:off x="7364486" y="1736961"/>
            <a:ext cx="8402" cy="270359"/>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359" name="テキスト ボックス 358"/>
          <p:cNvSpPr txBox="1"/>
          <p:nvPr/>
        </p:nvSpPr>
        <p:spPr>
          <a:xfrm>
            <a:off x="1276767" y="5471505"/>
            <a:ext cx="990977" cy="461665"/>
          </a:xfrm>
          <a:prstGeom prst="rect">
            <a:avLst/>
          </a:prstGeom>
          <a:noFill/>
        </p:spPr>
        <p:txBody>
          <a:bodyPr wrap="none" rtlCol="0">
            <a:spAutoFit/>
          </a:bodyPr>
          <a:lstStyle/>
          <a:p>
            <a:r>
              <a:rPr lang="en-US" altLang="ja-JP" sz="2400" dirty="0"/>
              <a:t>NMOS</a:t>
            </a:r>
            <a:endParaRPr kumimoji="1" lang="ja-JP" altLang="en-US" sz="2400" dirty="0"/>
          </a:p>
        </p:txBody>
      </p:sp>
      <p:sp>
        <p:nvSpPr>
          <p:cNvPr id="360" name="テキスト ボックス 359"/>
          <p:cNvSpPr txBox="1"/>
          <p:nvPr/>
        </p:nvSpPr>
        <p:spPr>
          <a:xfrm>
            <a:off x="3909131" y="5471505"/>
            <a:ext cx="950901" cy="461665"/>
          </a:xfrm>
          <a:prstGeom prst="rect">
            <a:avLst/>
          </a:prstGeom>
          <a:noFill/>
        </p:spPr>
        <p:txBody>
          <a:bodyPr wrap="none" rtlCol="0">
            <a:spAutoFit/>
          </a:bodyPr>
          <a:lstStyle/>
          <a:p>
            <a:r>
              <a:rPr lang="en-US" altLang="ja-JP" sz="2400" dirty="0" smtClean="0"/>
              <a:t>PMOS</a:t>
            </a:r>
            <a:endParaRPr kumimoji="1" lang="ja-JP" altLang="en-US" sz="2400" dirty="0"/>
          </a:p>
        </p:txBody>
      </p:sp>
      <p:sp>
        <p:nvSpPr>
          <p:cNvPr id="361" name="テキスト ボックス 360"/>
          <p:cNvSpPr txBox="1"/>
          <p:nvPr/>
        </p:nvSpPr>
        <p:spPr>
          <a:xfrm>
            <a:off x="6953536" y="5471505"/>
            <a:ext cx="955711" cy="461665"/>
          </a:xfrm>
          <a:prstGeom prst="rect">
            <a:avLst/>
          </a:prstGeom>
          <a:noFill/>
        </p:spPr>
        <p:txBody>
          <a:bodyPr wrap="none" rtlCol="0">
            <a:spAutoFit/>
          </a:bodyPr>
          <a:lstStyle/>
          <a:p>
            <a:r>
              <a:rPr lang="en-US" altLang="ja-JP" sz="2400" dirty="0"/>
              <a:t>C</a:t>
            </a:r>
            <a:r>
              <a:rPr lang="en-US" altLang="ja-JP" sz="2400" dirty="0" smtClean="0"/>
              <a:t>MOS</a:t>
            </a:r>
            <a:endParaRPr kumimoji="1" lang="ja-JP" altLang="en-US" sz="2400" dirty="0"/>
          </a:p>
        </p:txBody>
      </p:sp>
    </p:spTree>
    <p:extLst>
      <p:ext uri="{BB962C8B-B14F-4D97-AF65-F5344CB8AC3E}">
        <p14:creationId xmlns:p14="http://schemas.microsoft.com/office/powerpoint/2010/main" val="303788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ダイオード</a:t>
            </a:r>
            <a:endParaRPr kumimoji="1" lang="ja-JP" altLang="en-US" dirty="0"/>
          </a:p>
        </p:txBody>
      </p:sp>
      <p:sp>
        <p:nvSpPr>
          <p:cNvPr id="6" name="正方形/長方形 5"/>
          <p:cNvSpPr/>
          <p:nvPr/>
        </p:nvSpPr>
        <p:spPr>
          <a:xfrm>
            <a:off x="4502305" y="3822341"/>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円/楕円 17"/>
          <p:cNvSpPr/>
          <p:nvPr/>
        </p:nvSpPr>
        <p:spPr>
          <a:xfrm>
            <a:off x="5376604" y="431857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9" name="円/楕円 18"/>
          <p:cNvSpPr/>
          <p:nvPr/>
        </p:nvSpPr>
        <p:spPr>
          <a:xfrm>
            <a:off x="5376604" y="485564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0" name="円/楕円 19"/>
          <p:cNvSpPr/>
          <p:nvPr/>
        </p:nvSpPr>
        <p:spPr>
          <a:xfrm>
            <a:off x="5376604" y="53986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1" name="円/楕円 20"/>
          <p:cNvSpPr/>
          <p:nvPr/>
        </p:nvSpPr>
        <p:spPr>
          <a:xfrm>
            <a:off x="5376604" y="590274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2" name="円/楕円 21"/>
          <p:cNvSpPr/>
          <p:nvPr/>
        </p:nvSpPr>
        <p:spPr>
          <a:xfrm>
            <a:off x="5944779" y="40240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3" name="円/楕円 22"/>
          <p:cNvSpPr/>
          <p:nvPr/>
        </p:nvSpPr>
        <p:spPr>
          <a:xfrm>
            <a:off x="5944779" y="454812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4" name="円/楕円 23"/>
          <p:cNvSpPr/>
          <p:nvPr/>
        </p:nvSpPr>
        <p:spPr>
          <a:xfrm>
            <a:off x="5944779" y="508520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5" name="円/楕円 24"/>
          <p:cNvSpPr/>
          <p:nvPr/>
        </p:nvSpPr>
        <p:spPr>
          <a:xfrm>
            <a:off x="5944779" y="562824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6" name="円/楕円 25"/>
          <p:cNvSpPr/>
          <p:nvPr/>
        </p:nvSpPr>
        <p:spPr>
          <a:xfrm>
            <a:off x="5944779" y="613230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32" name="正方形/長方形 31"/>
          <p:cNvSpPr/>
          <p:nvPr/>
        </p:nvSpPr>
        <p:spPr>
          <a:xfrm>
            <a:off x="2051720" y="3820383"/>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3988613" y="40245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3973864" y="45481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5" name="円/楕円 34"/>
          <p:cNvSpPr/>
          <p:nvPr/>
        </p:nvSpPr>
        <p:spPr>
          <a:xfrm>
            <a:off x="3972262" y="508520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6" name="円/楕円 35"/>
          <p:cNvSpPr/>
          <p:nvPr/>
        </p:nvSpPr>
        <p:spPr>
          <a:xfrm>
            <a:off x="3973864" y="562824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7" name="円/楕円 36"/>
          <p:cNvSpPr/>
          <p:nvPr/>
        </p:nvSpPr>
        <p:spPr>
          <a:xfrm>
            <a:off x="3988613" y="61323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9" name="円/楕円 38"/>
          <p:cNvSpPr/>
          <p:nvPr/>
        </p:nvSpPr>
        <p:spPr>
          <a:xfrm>
            <a:off x="3405123" y="43321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0" name="円/楕円 39"/>
          <p:cNvSpPr/>
          <p:nvPr/>
        </p:nvSpPr>
        <p:spPr>
          <a:xfrm>
            <a:off x="3397171" y="486918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1" name="円/楕円 40"/>
          <p:cNvSpPr/>
          <p:nvPr/>
        </p:nvSpPr>
        <p:spPr>
          <a:xfrm>
            <a:off x="3405123" y="541222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2" name="円/楕円 41"/>
          <p:cNvSpPr/>
          <p:nvPr/>
        </p:nvSpPr>
        <p:spPr>
          <a:xfrm>
            <a:off x="3419872" y="591628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3" name="円/楕円 42"/>
          <p:cNvSpPr/>
          <p:nvPr/>
        </p:nvSpPr>
        <p:spPr>
          <a:xfrm>
            <a:off x="2843808" y="40245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4" name="円/楕円 43"/>
          <p:cNvSpPr/>
          <p:nvPr/>
        </p:nvSpPr>
        <p:spPr>
          <a:xfrm>
            <a:off x="2829059" y="45481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5" name="円/楕円 44"/>
          <p:cNvSpPr/>
          <p:nvPr/>
        </p:nvSpPr>
        <p:spPr>
          <a:xfrm>
            <a:off x="2821107" y="508520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6" name="円/楕円 45"/>
          <p:cNvSpPr/>
          <p:nvPr/>
        </p:nvSpPr>
        <p:spPr>
          <a:xfrm>
            <a:off x="2829059" y="562824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7" name="円/楕円 46"/>
          <p:cNvSpPr/>
          <p:nvPr/>
        </p:nvSpPr>
        <p:spPr>
          <a:xfrm>
            <a:off x="2843808" y="61323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56" name="円/楕円 55"/>
          <p:cNvSpPr/>
          <p:nvPr/>
        </p:nvSpPr>
        <p:spPr>
          <a:xfrm>
            <a:off x="6516216" y="431857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7" name="円/楕円 56"/>
          <p:cNvSpPr/>
          <p:nvPr/>
        </p:nvSpPr>
        <p:spPr>
          <a:xfrm>
            <a:off x="6516216" y="485564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8" name="円/楕円 57"/>
          <p:cNvSpPr/>
          <p:nvPr/>
        </p:nvSpPr>
        <p:spPr>
          <a:xfrm>
            <a:off x="6516216" y="53986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9" name="円/楕円 58"/>
          <p:cNvSpPr/>
          <p:nvPr/>
        </p:nvSpPr>
        <p:spPr>
          <a:xfrm>
            <a:off x="6516216" y="590274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64" name="円/楕円 63"/>
          <p:cNvSpPr/>
          <p:nvPr/>
        </p:nvSpPr>
        <p:spPr>
          <a:xfrm>
            <a:off x="2252995" y="4267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5" name="円/楕円 64"/>
          <p:cNvSpPr/>
          <p:nvPr/>
        </p:nvSpPr>
        <p:spPr>
          <a:xfrm>
            <a:off x="2245043" y="480465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6" name="円/楕円 65"/>
          <p:cNvSpPr/>
          <p:nvPr/>
        </p:nvSpPr>
        <p:spPr>
          <a:xfrm>
            <a:off x="2252995" y="534769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7" name="円/楕円 66"/>
          <p:cNvSpPr/>
          <p:nvPr/>
        </p:nvSpPr>
        <p:spPr>
          <a:xfrm>
            <a:off x="2267744" y="585175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8" name="テキスト ボックス 67"/>
          <p:cNvSpPr txBox="1"/>
          <p:nvPr/>
        </p:nvSpPr>
        <p:spPr>
          <a:xfrm>
            <a:off x="5315807" y="3357854"/>
            <a:ext cx="1637083" cy="461665"/>
          </a:xfrm>
          <a:prstGeom prst="rect">
            <a:avLst/>
          </a:prstGeom>
          <a:noFill/>
        </p:spPr>
        <p:txBody>
          <a:bodyPr wrap="square" rtlCol="0">
            <a:spAutoFit/>
          </a:bodyPr>
          <a:lstStyle/>
          <a:p>
            <a:r>
              <a:rPr lang="ja-JP" altLang="ja-JP" sz="2400" dirty="0" smtClean="0"/>
              <a:t>ｎ形半導体</a:t>
            </a:r>
            <a:endParaRPr lang="ja-JP" altLang="ja-JP" sz="2400" dirty="0"/>
          </a:p>
        </p:txBody>
      </p:sp>
      <p:sp>
        <p:nvSpPr>
          <p:cNvPr id="69" name="テキスト ボックス 68"/>
          <p:cNvSpPr txBox="1"/>
          <p:nvPr/>
        </p:nvSpPr>
        <p:spPr>
          <a:xfrm>
            <a:off x="2057763" y="3335728"/>
            <a:ext cx="1637083" cy="461665"/>
          </a:xfrm>
          <a:prstGeom prst="rect">
            <a:avLst/>
          </a:prstGeom>
          <a:noFill/>
        </p:spPr>
        <p:txBody>
          <a:bodyPr wrap="square" rtlCol="0">
            <a:spAutoFit/>
          </a:bodyPr>
          <a:lstStyle/>
          <a:p>
            <a:r>
              <a:rPr lang="ja-JP" altLang="en-US" sz="2400" dirty="0" err="1" smtClean="0"/>
              <a:t>ｐ</a:t>
            </a:r>
            <a:r>
              <a:rPr lang="ja-JP" altLang="ja-JP" sz="2400" dirty="0" smtClean="0"/>
              <a:t>形半導体</a:t>
            </a:r>
            <a:endParaRPr lang="ja-JP" altLang="ja-JP" sz="2400" dirty="0"/>
          </a:p>
        </p:txBody>
      </p:sp>
      <p:sp>
        <p:nvSpPr>
          <p:cNvPr id="7" name="円/楕円 6"/>
          <p:cNvSpPr/>
          <p:nvPr/>
        </p:nvSpPr>
        <p:spPr>
          <a:xfrm>
            <a:off x="4792651" y="40240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 name="円/楕円 7"/>
          <p:cNvSpPr/>
          <p:nvPr/>
        </p:nvSpPr>
        <p:spPr>
          <a:xfrm>
            <a:off x="4792651" y="454812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 name="円/楕円 8"/>
          <p:cNvSpPr/>
          <p:nvPr/>
        </p:nvSpPr>
        <p:spPr>
          <a:xfrm>
            <a:off x="4792651" y="508520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 name="円/楕円 9"/>
          <p:cNvSpPr/>
          <p:nvPr/>
        </p:nvSpPr>
        <p:spPr>
          <a:xfrm>
            <a:off x="4792651" y="562824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 name="円/楕円 10"/>
          <p:cNvSpPr/>
          <p:nvPr/>
        </p:nvSpPr>
        <p:spPr>
          <a:xfrm>
            <a:off x="4792651" y="613230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8" name="正方形/長方形 47"/>
          <p:cNvSpPr/>
          <p:nvPr/>
        </p:nvSpPr>
        <p:spPr>
          <a:xfrm>
            <a:off x="3972261" y="3821216"/>
            <a:ext cx="1108421" cy="28803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306034" y="4512882"/>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sp>
        <p:nvSpPr>
          <p:cNvPr id="5" name="二等辺三角形 4"/>
          <p:cNvSpPr/>
          <p:nvPr/>
        </p:nvSpPr>
        <p:spPr>
          <a:xfrm rot="5400000">
            <a:off x="3532891" y="1523891"/>
            <a:ext cx="1832696" cy="151216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3" name="直線コネクタ 12"/>
          <p:cNvCxnSpPr/>
          <p:nvPr/>
        </p:nvCxnSpPr>
        <p:spPr>
          <a:xfrm>
            <a:off x="5212583" y="1363627"/>
            <a:ext cx="0" cy="1832696"/>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1388321" y="2279975"/>
            <a:ext cx="2289507" cy="0"/>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a:stCxn id="5" idx="0"/>
          </p:cNvCxnSpPr>
          <p:nvPr/>
        </p:nvCxnSpPr>
        <p:spPr>
          <a:xfrm>
            <a:off x="5205323" y="2279975"/>
            <a:ext cx="2391013" cy="0"/>
          </a:xfrm>
          <a:prstGeom prst="line">
            <a:avLst/>
          </a:prstGeom>
        </p:spPr>
        <p:style>
          <a:lnRef idx="2">
            <a:schemeClr val="dk1"/>
          </a:lnRef>
          <a:fillRef idx="1">
            <a:schemeClr val="lt1"/>
          </a:fillRef>
          <a:effectRef idx="0">
            <a:schemeClr val="dk1"/>
          </a:effectRef>
          <a:fontRef idx="minor">
            <a:schemeClr val="dk1"/>
          </a:fontRef>
        </p:style>
      </p:cxnSp>
      <p:cxnSp>
        <p:nvCxnSpPr>
          <p:cNvPr id="60" name="直線コネクタ 59"/>
          <p:cNvCxnSpPr>
            <a:endCxn id="32" idx="1"/>
          </p:cNvCxnSpPr>
          <p:nvPr/>
        </p:nvCxnSpPr>
        <p:spPr>
          <a:xfrm flipV="1">
            <a:off x="1388321" y="5260543"/>
            <a:ext cx="663399" cy="1958"/>
          </a:xfrm>
          <a:prstGeom prst="line">
            <a:avLst/>
          </a:prstGeom>
        </p:spPr>
        <p:style>
          <a:lnRef idx="2">
            <a:schemeClr val="dk1"/>
          </a:lnRef>
          <a:fillRef idx="1">
            <a:schemeClr val="lt1"/>
          </a:fillRef>
          <a:effectRef idx="0">
            <a:schemeClr val="dk1"/>
          </a:effectRef>
          <a:fontRef idx="minor">
            <a:schemeClr val="dk1"/>
          </a:fontRef>
        </p:style>
      </p:cxnSp>
      <p:cxnSp>
        <p:nvCxnSpPr>
          <p:cNvPr id="61" name="直線コネクタ 60"/>
          <p:cNvCxnSpPr>
            <a:stCxn id="6" idx="3"/>
          </p:cNvCxnSpPr>
          <p:nvPr/>
        </p:nvCxnSpPr>
        <p:spPr>
          <a:xfrm>
            <a:off x="6952890" y="5262501"/>
            <a:ext cx="643446" cy="0"/>
          </a:xfrm>
          <a:prstGeom prst="line">
            <a:avLst/>
          </a:prstGeom>
        </p:spPr>
        <p:style>
          <a:lnRef idx="2">
            <a:schemeClr val="dk1"/>
          </a:lnRef>
          <a:fillRef idx="1">
            <a:schemeClr val="lt1"/>
          </a:fillRef>
          <a:effectRef idx="0">
            <a:schemeClr val="dk1"/>
          </a:effectRef>
          <a:fontRef idx="minor">
            <a:schemeClr val="dk1"/>
          </a:fontRef>
        </p:style>
      </p:cxnSp>
      <p:sp>
        <p:nvSpPr>
          <p:cNvPr id="70" name="テキスト ボックス 69"/>
          <p:cNvSpPr txBox="1"/>
          <p:nvPr/>
        </p:nvSpPr>
        <p:spPr>
          <a:xfrm>
            <a:off x="1388321" y="1772816"/>
            <a:ext cx="1637083" cy="461665"/>
          </a:xfrm>
          <a:prstGeom prst="rect">
            <a:avLst/>
          </a:prstGeom>
          <a:noFill/>
        </p:spPr>
        <p:txBody>
          <a:bodyPr wrap="square" rtlCol="0">
            <a:spAutoFit/>
          </a:bodyPr>
          <a:lstStyle/>
          <a:p>
            <a:r>
              <a:rPr lang="ja-JP" altLang="en-US" sz="2400" dirty="0" smtClean="0">
                <a:solidFill>
                  <a:srgbClr val="FF0000"/>
                </a:solidFill>
              </a:rPr>
              <a:t>アノード</a:t>
            </a:r>
            <a:endParaRPr lang="ja-JP" altLang="ja-JP" sz="2400" dirty="0">
              <a:solidFill>
                <a:srgbClr val="FF0000"/>
              </a:solidFill>
            </a:endParaRPr>
          </a:p>
        </p:txBody>
      </p:sp>
      <p:sp>
        <p:nvSpPr>
          <p:cNvPr id="71" name="テキスト ボックス 70"/>
          <p:cNvSpPr txBox="1"/>
          <p:nvPr/>
        </p:nvSpPr>
        <p:spPr>
          <a:xfrm>
            <a:off x="6400829" y="1772815"/>
            <a:ext cx="1221960" cy="461665"/>
          </a:xfrm>
          <a:prstGeom prst="rect">
            <a:avLst/>
          </a:prstGeom>
          <a:noFill/>
        </p:spPr>
        <p:txBody>
          <a:bodyPr wrap="square" rtlCol="0">
            <a:spAutoFit/>
          </a:bodyPr>
          <a:lstStyle/>
          <a:p>
            <a:r>
              <a:rPr lang="ja-JP" altLang="en-US" sz="2400" dirty="0" smtClean="0">
                <a:solidFill>
                  <a:srgbClr val="FF0000"/>
                </a:solidFill>
              </a:rPr>
              <a:t>カソード</a:t>
            </a:r>
            <a:endParaRPr lang="ja-JP" altLang="ja-JP" sz="2400" dirty="0">
              <a:solidFill>
                <a:srgbClr val="FF0000"/>
              </a:solidFill>
            </a:endParaRPr>
          </a:p>
        </p:txBody>
      </p:sp>
      <p:sp>
        <p:nvSpPr>
          <p:cNvPr id="72" name="テキスト ボックス 71"/>
          <p:cNvSpPr txBox="1"/>
          <p:nvPr/>
        </p:nvSpPr>
        <p:spPr>
          <a:xfrm>
            <a:off x="1404692" y="2348879"/>
            <a:ext cx="1637083" cy="461665"/>
          </a:xfrm>
          <a:prstGeom prst="rect">
            <a:avLst/>
          </a:prstGeom>
          <a:noFill/>
        </p:spPr>
        <p:txBody>
          <a:bodyPr wrap="square" rtlCol="0">
            <a:spAutoFit/>
          </a:bodyPr>
          <a:lstStyle/>
          <a:p>
            <a:r>
              <a:rPr lang="en-US" altLang="ja-JP" sz="2400" dirty="0">
                <a:solidFill>
                  <a:srgbClr val="FF0000"/>
                </a:solidFill>
              </a:rPr>
              <a:t>A</a:t>
            </a:r>
            <a:endParaRPr lang="ja-JP" altLang="ja-JP" sz="2400" dirty="0">
              <a:solidFill>
                <a:srgbClr val="FF0000"/>
              </a:solidFill>
            </a:endParaRPr>
          </a:p>
        </p:txBody>
      </p:sp>
      <p:sp>
        <p:nvSpPr>
          <p:cNvPr id="73" name="テキスト ボックス 72"/>
          <p:cNvSpPr txBox="1"/>
          <p:nvPr/>
        </p:nvSpPr>
        <p:spPr>
          <a:xfrm>
            <a:off x="6433174" y="2348880"/>
            <a:ext cx="1221960" cy="461665"/>
          </a:xfrm>
          <a:prstGeom prst="rect">
            <a:avLst/>
          </a:prstGeom>
          <a:noFill/>
        </p:spPr>
        <p:txBody>
          <a:bodyPr wrap="square" rtlCol="0">
            <a:spAutoFit/>
          </a:bodyPr>
          <a:lstStyle/>
          <a:p>
            <a:r>
              <a:rPr lang="en-US" altLang="ja-JP" sz="2400" dirty="0" smtClean="0">
                <a:solidFill>
                  <a:srgbClr val="FF0000"/>
                </a:solidFill>
              </a:rPr>
              <a:t>K</a:t>
            </a:r>
            <a:endParaRPr lang="ja-JP" altLang="ja-JP" sz="2400" dirty="0">
              <a:solidFill>
                <a:srgbClr val="FF0000"/>
              </a:solidFill>
            </a:endParaRPr>
          </a:p>
        </p:txBody>
      </p:sp>
    </p:spTree>
    <p:extLst>
      <p:ext uri="{BB962C8B-B14F-4D97-AF65-F5344CB8AC3E}">
        <p14:creationId xmlns:p14="http://schemas.microsoft.com/office/powerpoint/2010/main" val="245985748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複合</a:t>
            </a:r>
            <a:r>
              <a:rPr kumimoji="1" lang="ja-JP" altLang="en-US" dirty="0" smtClean="0"/>
              <a:t>ゲート　（ </a:t>
            </a:r>
            <a:r>
              <a:rPr kumimoji="1" lang="en-US" altLang="ja-JP" dirty="0" smtClean="0"/>
              <a:t>A</a:t>
            </a:r>
            <a:r>
              <a:rPr kumimoji="1" lang="ja-JP" altLang="en-US" dirty="0" smtClean="0"/>
              <a:t>・</a:t>
            </a:r>
            <a:r>
              <a:rPr kumimoji="1" lang="en-US" altLang="ja-JP" dirty="0" smtClean="0"/>
              <a:t>B+C</a:t>
            </a:r>
            <a:r>
              <a:rPr lang="ja-JP" altLang="en-US" dirty="0" smtClean="0"/>
              <a:t> </a:t>
            </a:r>
            <a:r>
              <a:rPr kumimoji="1" lang="ja-JP" altLang="en-US" dirty="0" smtClean="0"/>
              <a:t>）</a:t>
            </a:r>
            <a:endParaRPr kumimoji="1" lang="ja-JP" altLang="en-US" dirty="0"/>
          </a:p>
        </p:txBody>
      </p:sp>
      <p:cxnSp>
        <p:nvCxnSpPr>
          <p:cNvPr id="4" name="直線コネクタ 3"/>
          <p:cNvCxnSpPr/>
          <p:nvPr/>
        </p:nvCxnSpPr>
        <p:spPr>
          <a:xfrm flipV="1">
            <a:off x="910149" y="3447382"/>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5" name="直線コネクタ 4"/>
          <p:cNvCxnSpPr/>
          <p:nvPr/>
        </p:nvCxnSpPr>
        <p:spPr>
          <a:xfrm flipH="1">
            <a:off x="890018" y="3922907"/>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 name="直線コネクタ 6"/>
          <p:cNvCxnSpPr/>
          <p:nvPr/>
        </p:nvCxnSpPr>
        <p:spPr>
          <a:xfrm flipH="1" flipV="1">
            <a:off x="513620" y="3688976"/>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8" name="直線コネクタ 7"/>
          <p:cNvCxnSpPr/>
          <p:nvPr/>
        </p:nvCxnSpPr>
        <p:spPr>
          <a:xfrm flipV="1">
            <a:off x="781639" y="3447380"/>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9" name="直線コネクタ 8"/>
          <p:cNvCxnSpPr/>
          <p:nvPr/>
        </p:nvCxnSpPr>
        <p:spPr>
          <a:xfrm flipH="1">
            <a:off x="893536" y="3460633"/>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0" name="直線コネクタ 9"/>
          <p:cNvCxnSpPr/>
          <p:nvPr/>
        </p:nvCxnSpPr>
        <p:spPr>
          <a:xfrm flipH="1">
            <a:off x="910149" y="3685681"/>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a:off x="1743243" y="5050066"/>
            <a:ext cx="0" cy="21428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1735329" y="2730366"/>
            <a:ext cx="0" cy="553425"/>
          </a:xfrm>
          <a:prstGeom prst="line">
            <a:avLst/>
          </a:prstGeom>
          <a:ln>
            <a:tailEnd type="oval" w="lg" len="lg"/>
          </a:ln>
        </p:spPr>
        <p:style>
          <a:lnRef idx="2">
            <a:schemeClr val="dk1"/>
          </a:lnRef>
          <a:fillRef idx="1">
            <a:schemeClr val="lt1"/>
          </a:fillRef>
          <a:effectRef idx="0">
            <a:schemeClr val="dk1"/>
          </a:effectRef>
          <a:fontRef idx="minor">
            <a:schemeClr val="dk1"/>
          </a:fontRef>
        </p:style>
      </p:cxnSp>
      <p:grpSp>
        <p:nvGrpSpPr>
          <p:cNvPr id="18" name="グループ化 17"/>
          <p:cNvGrpSpPr/>
          <p:nvPr/>
        </p:nvGrpSpPr>
        <p:grpSpPr>
          <a:xfrm>
            <a:off x="1630312" y="2056040"/>
            <a:ext cx="225618" cy="677030"/>
            <a:chOff x="539552" y="3429001"/>
            <a:chExt cx="299722" cy="899401"/>
          </a:xfrm>
        </p:grpSpPr>
        <p:sp>
          <p:nvSpPr>
            <p:cNvPr id="19"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26" name="直線コネクタ 25"/>
          <p:cNvCxnSpPr/>
          <p:nvPr/>
        </p:nvCxnSpPr>
        <p:spPr>
          <a:xfrm flipV="1">
            <a:off x="1743535" y="1792274"/>
            <a:ext cx="0" cy="263765"/>
          </a:xfrm>
          <a:prstGeom prst="line">
            <a:avLst/>
          </a:prstGeom>
        </p:spPr>
        <p:style>
          <a:lnRef idx="2">
            <a:schemeClr val="dk1"/>
          </a:lnRef>
          <a:fillRef idx="1">
            <a:schemeClr val="lt1"/>
          </a:fillRef>
          <a:effectRef idx="0">
            <a:schemeClr val="dk1"/>
          </a:effectRef>
          <a:fontRef idx="minor">
            <a:schemeClr val="dk1"/>
          </a:fontRef>
        </p:style>
      </p:cxnSp>
      <p:sp>
        <p:nvSpPr>
          <p:cNvPr id="27" name="円/楕円 26"/>
          <p:cNvSpPr/>
          <p:nvPr/>
        </p:nvSpPr>
        <p:spPr>
          <a:xfrm>
            <a:off x="384678" y="360806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円/楕円 27"/>
          <p:cNvSpPr/>
          <p:nvPr/>
        </p:nvSpPr>
        <p:spPr>
          <a:xfrm>
            <a:off x="1663321" y="166360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0" name="直線コネクタ 29"/>
          <p:cNvCxnSpPr/>
          <p:nvPr/>
        </p:nvCxnSpPr>
        <p:spPr>
          <a:xfrm flipH="1">
            <a:off x="1623190" y="5276220"/>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2" name="直線コネクタ 31"/>
          <p:cNvCxnSpPr/>
          <p:nvPr/>
        </p:nvCxnSpPr>
        <p:spPr>
          <a:xfrm flipH="1">
            <a:off x="1619672" y="5276220"/>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0" name="直線コネクタ 39"/>
          <p:cNvCxnSpPr/>
          <p:nvPr/>
        </p:nvCxnSpPr>
        <p:spPr>
          <a:xfrm flipH="1">
            <a:off x="1769000" y="5276220"/>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flipH="1">
            <a:off x="1693470" y="5276220"/>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1726185" y="3028799"/>
            <a:ext cx="728359"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57" name="テキスト ボックス 56"/>
          <p:cNvSpPr txBox="1"/>
          <p:nvPr/>
        </p:nvSpPr>
        <p:spPr>
          <a:xfrm>
            <a:off x="1468836" y="1294239"/>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sp>
        <p:nvSpPr>
          <p:cNvPr id="58" name="テキスト ボックス 57"/>
          <p:cNvSpPr txBox="1"/>
          <p:nvPr/>
        </p:nvSpPr>
        <p:spPr>
          <a:xfrm>
            <a:off x="109709" y="3493115"/>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61" name="テキスト ボックス 60"/>
          <p:cNvSpPr txBox="1"/>
          <p:nvPr/>
        </p:nvSpPr>
        <p:spPr>
          <a:xfrm>
            <a:off x="1855105" y="2191123"/>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62" name="直線コネクタ 61"/>
          <p:cNvCxnSpPr/>
          <p:nvPr/>
        </p:nvCxnSpPr>
        <p:spPr>
          <a:xfrm>
            <a:off x="1135317" y="5070468"/>
            <a:ext cx="1319227" cy="0"/>
          </a:xfrm>
          <a:prstGeom prst="line">
            <a:avLst/>
          </a:prstGeom>
          <a:ln>
            <a:headEnd type="none" w="lg" len="lg"/>
          </a:ln>
        </p:spPr>
        <p:style>
          <a:lnRef idx="2">
            <a:schemeClr val="dk1"/>
          </a:lnRef>
          <a:fillRef idx="1">
            <a:schemeClr val="lt1"/>
          </a:fillRef>
          <a:effectRef idx="0">
            <a:schemeClr val="dk1"/>
          </a:effectRef>
          <a:fontRef idx="minor">
            <a:schemeClr val="dk1"/>
          </a:fontRef>
        </p:style>
      </p:cxnSp>
      <p:cxnSp>
        <p:nvCxnSpPr>
          <p:cNvPr id="64" name="直線コネクタ 63"/>
          <p:cNvCxnSpPr/>
          <p:nvPr/>
        </p:nvCxnSpPr>
        <p:spPr>
          <a:xfrm flipV="1">
            <a:off x="1292763" y="3669302"/>
            <a:ext cx="0" cy="1401166"/>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76" name="直線コネクタ 75"/>
          <p:cNvCxnSpPr/>
          <p:nvPr/>
        </p:nvCxnSpPr>
        <p:spPr>
          <a:xfrm flipV="1">
            <a:off x="3852277" y="2636541"/>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flipH="1">
            <a:off x="3832146" y="3112066"/>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flipH="1">
            <a:off x="4098185" y="2878135"/>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flipV="1">
            <a:off x="3723767" y="2636539"/>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flipH="1">
            <a:off x="3835665" y="2649792"/>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a:off x="3852277" y="2874840"/>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grpSp>
        <p:nvGrpSpPr>
          <p:cNvPr id="84" name="グループ化 83"/>
          <p:cNvGrpSpPr/>
          <p:nvPr/>
        </p:nvGrpSpPr>
        <p:grpSpPr>
          <a:xfrm>
            <a:off x="4560158" y="4485814"/>
            <a:ext cx="225618" cy="677030"/>
            <a:chOff x="539552" y="3429001"/>
            <a:chExt cx="299722" cy="899401"/>
          </a:xfrm>
        </p:grpSpPr>
        <p:sp>
          <p:nvSpPr>
            <p:cNvPr id="85"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138" name="直線コネクタ 137"/>
          <p:cNvCxnSpPr/>
          <p:nvPr/>
        </p:nvCxnSpPr>
        <p:spPr>
          <a:xfrm flipV="1">
            <a:off x="4681173" y="3925188"/>
            <a:ext cx="0" cy="553425"/>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41" name="テキスト ボックス 140"/>
          <p:cNvSpPr txBox="1"/>
          <p:nvPr/>
        </p:nvSpPr>
        <p:spPr>
          <a:xfrm>
            <a:off x="4538729" y="1457185"/>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cxnSp>
        <p:nvCxnSpPr>
          <p:cNvPr id="144" name="直線コネクタ 143"/>
          <p:cNvCxnSpPr/>
          <p:nvPr/>
        </p:nvCxnSpPr>
        <p:spPr>
          <a:xfrm flipV="1">
            <a:off x="4065250" y="2215235"/>
            <a:ext cx="0" cy="434558"/>
          </a:xfrm>
          <a:prstGeom prst="line">
            <a:avLst/>
          </a:prstGeom>
        </p:spPr>
        <p:style>
          <a:lnRef idx="2">
            <a:schemeClr val="dk1"/>
          </a:lnRef>
          <a:fillRef idx="1">
            <a:schemeClr val="lt1"/>
          </a:fillRef>
          <a:effectRef idx="0">
            <a:schemeClr val="dk1"/>
          </a:effectRef>
          <a:fontRef idx="minor">
            <a:schemeClr val="dk1"/>
          </a:fontRef>
        </p:style>
      </p:cxnSp>
      <p:sp>
        <p:nvSpPr>
          <p:cNvPr id="140" name="円/楕円 139"/>
          <p:cNvSpPr/>
          <p:nvPr/>
        </p:nvSpPr>
        <p:spPr>
          <a:xfrm>
            <a:off x="4701822" y="181514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6" name="直線コネクタ 145"/>
          <p:cNvCxnSpPr/>
          <p:nvPr/>
        </p:nvCxnSpPr>
        <p:spPr>
          <a:xfrm flipV="1">
            <a:off x="4220340" y="2236105"/>
            <a:ext cx="0" cy="654392"/>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cxnSp>
        <p:nvCxnSpPr>
          <p:cNvPr id="152" name="直線コネクタ 151"/>
          <p:cNvCxnSpPr/>
          <p:nvPr/>
        </p:nvCxnSpPr>
        <p:spPr>
          <a:xfrm flipH="1">
            <a:off x="3476122" y="2878136"/>
            <a:ext cx="247645" cy="0"/>
          </a:xfrm>
          <a:prstGeom prst="line">
            <a:avLst/>
          </a:prstGeom>
        </p:spPr>
        <p:style>
          <a:lnRef idx="2">
            <a:schemeClr val="dk1"/>
          </a:lnRef>
          <a:fillRef idx="1">
            <a:schemeClr val="lt1"/>
          </a:fillRef>
          <a:effectRef idx="0">
            <a:schemeClr val="dk1"/>
          </a:effectRef>
          <a:fontRef idx="minor">
            <a:schemeClr val="dk1"/>
          </a:fontRef>
        </p:style>
      </p:cxnSp>
      <p:sp>
        <p:nvSpPr>
          <p:cNvPr id="93" name="円/楕円 92"/>
          <p:cNvSpPr/>
          <p:nvPr/>
        </p:nvSpPr>
        <p:spPr>
          <a:xfrm>
            <a:off x="3326806" y="279722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7" name="直線コネクタ 156"/>
          <p:cNvCxnSpPr/>
          <p:nvPr/>
        </p:nvCxnSpPr>
        <p:spPr>
          <a:xfrm flipV="1">
            <a:off x="4676402" y="5176480"/>
            <a:ext cx="0" cy="224965"/>
          </a:xfrm>
          <a:prstGeom prst="line">
            <a:avLst/>
          </a:prstGeom>
        </p:spPr>
        <p:style>
          <a:lnRef idx="2">
            <a:schemeClr val="dk1"/>
          </a:lnRef>
          <a:fillRef idx="1">
            <a:schemeClr val="lt1"/>
          </a:fillRef>
          <a:effectRef idx="0">
            <a:schemeClr val="dk1"/>
          </a:effectRef>
          <a:fontRef idx="minor">
            <a:schemeClr val="dk1"/>
          </a:fontRef>
        </p:style>
      </p:cxnSp>
      <p:cxnSp>
        <p:nvCxnSpPr>
          <p:cNvPr id="158" name="直線コネクタ 157"/>
          <p:cNvCxnSpPr/>
          <p:nvPr/>
        </p:nvCxnSpPr>
        <p:spPr>
          <a:xfrm flipH="1">
            <a:off x="4556349" y="5409009"/>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59" name="直線コネクタ 158"/>
          <p:cNvCxnSpPr/>
          <p:nvPr/>
        </p:nvCxnSpPr>
        <p:spPr>
          <a:xfrm flipH="1">
            <a:off x="4552831" y="5409009"/>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0" name="直線コネクタ 159"/>
          <p:cNvCxnSpPr/>
          <p:nvPr/>
        </p:nvCxnSpPr>
        <p:spPr>
          <a:xfrm flipH="1">
            <a:off x="4702159" y="5409009"/>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flipH="1">
            <a:off x="4626629" y="5409009"/>
            <a:ext cx="55395" cy="108223"/>
          </a:xfrm>
          <a:prstGeom prst="line">
            <a:avLst/>
          </a:prstGeom>
        </p:spPr>
        <p:style>
          <a:lnRef idx="2">
            <a:schemeClr val="dk1"/>
          </a:lnRef>
          <a:fillRef idx="1">
            <a:schemeClr val="lt1"/>
          </a:fillRef>
          <a:effectRef idx="0">
            <a:schemeClr val="dk1"/>
          </a:effectRef>
          <a:fontRef idx="minor">
            <a:schemeClr val="dk1"/>
          </a:fontRef>
        </p:style>
      </p:cxnSp>
      <p:sp>
        <p:nvSpPr>
          <p:cNvPr id="162" name="テキスト ボックス 161"/>
          <p:cNvSpPr txBox="1"/>
          <p:nvPr/>
        </p:nvSpPr>
        <p:spPr>
          <a:xfrm>
            <a:off x="4747743" y="4624256"/>
            <a:ext cx="420308" cy="369332"/>
          </a:xfrm>
          <a:prstGeom prst="rect">
            <a:avLst/>
          </a:prstGeom>
          <a:noFill/>
        </p:spPr>
        <p:txBody>
          <a:bodyPr wrap="none" rtlCol="0">
            <a:spAutoFit/>
          </a:bodyPr>
          <a:lstStyle/>
          <a:p>
            <a:r>
              <a:rPr kumimoji="1" lang="en-US" altLang="ja-JP" dirty="0" smtClean="0"/>
              <a:t>R</a:t>
            </a:r>
            <a:r>
              <a:rPr kumimoji="1" lang="en-US" altLang="ja-JP" sz="1400" dirty="0" smtClean="0"/>
              <a:t>D</a:t>
            </a:r>
            <a:endParaRPr kumimoji="1" lang="ja-JP" altLang="en-US" dirty="0"/>
          </a:p>
        </p:txBody>
      </p:sp>
      <p:cxnSp>
        <p:nvCxnSpPr>
          <p:cNvPr id="99" name="直線コネクタ 98"/>
          <p:cNvCxnSpPr/>
          <p:nvPr/>
        </p:nvCxnSpPr>
        <p:spPr>
          <a:xfrm flipV="1">
            <a:off x="897841" y="4336679"/>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00" name="直線コネクタ 99"/>
          <p:cNvCxnSpPr/>
          <p:nvPr/>
        </p:nvCxnSpPr>
        <p:spPr>
          <a:xfrm flipH="1">
            <a:off x="877710" y="4812204"/>
            <a:ext cx="265813" cy="0"/>
          </a:xfrm>
          <a:prstGeom prst="line">
            <a:avLst/>
          </a:prstGeom>
        </p:spPr>
        <p:style>
          <a:lnRef idx="2">
            <a:schemeClr val="dk1"/>
          </a:lnRef>
          <a:fillRef idx="1">
            <a:schemeClr val="lt1"/>
          </a:fillRef>
          <a:effectRef idx="0">
            <a:schemeClr val="dk1"/>
          </a:effectRef>
          <a:fontRef idx="minor">
            <a:schemeClr val="dk1"/>
          </a:fontRef>
        </p:style>
      </p:cxnSp>
      <p:cxnSp>
        <p:nvCxnSpPr>
          <p:cNvPr id="101" name="直線コネクタ 100"/>
          <p:cNvCxnSpPr/>
          <p:nvPr/>
        </p:nvCxnSpPr>
        <p:spPr>
          <a:xfrm flipH="1" flipV="1">
            <a:off x="501312" y="4578273"/>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103" name="直線コネクタ 102"/>
          <p:cNvCxnSpPr/>
          <p:nvPr/>
        </p:nvCxnSpPr>
        <p:spPr>
          <a:xfrm flipV="1">
            <a:off x="769331" y="4336677"/>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04" name="直線コネクタ 103"/>
          <p:cNvCxnSpPr/>
          <p:nvPr/>
        </p:nvCxnSpPr>
        <p:spPr>
          <a:xfrm flipH="1">
            <a:off x="881228" y="4349930"/>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05" name="直線コネクタ 104"/>
          <p:cNvCxnSpPr/>
          <p:nvPr/>
        </p:nvCxnSpPr>
        <p:spPr>
          <a:xfrm flipH="1">
            <a:off x="897841" y="4574978"/>
            <a:ext cx="382614" cy="0"/>
          </a:xfrm>
          <a:prstGeom prst="line">
            <a:avLst/>
          </a:prstGeom>
          <a:ln>
            <a:headEnd type="oval" w="lg" len="lg"/>
            <a:tailEnd type="arrow" w="lg" len="lg"/>
          </a:ln>
        </p:spPr>
        <p:style>
          <a:lnRef idx="2">
            <a:schemeClr val="dk1"/>
          </a:lnRef>
          <a:fillRef idx="1">
            <a:schemeClr val="lt1"/>
          </a:fillRef>
          <a:effectRef idx="0">
            <a:schemeClr val="dk1"/>
          </a:effectRef>
          <a:fontRef idx="minor">
            <a:schemeClr val="dk1"/>
          </a:fontRef>
        </p:style>
      </p:cxnSp>
      <p:sp>
        <p:nvSpPr>
          <p:cNvPr id="106" name="円/楕円 105"/>
          <p:cNvSpPr/>
          <p:nvPr/>
        </p:nvSpPr>
        <p:spPr>
          <a:xfrm>
            <a:off x="372370" y="449736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5" name="テキスト ボックス 114"/>
          <p:cNvSpPr txBox="1"/>
          <p:nvPr/>
        </p:nvSpPr>
        <p:spPr>
          <a:xfrm>
            <a:off x="107504" y="4388305"/>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116" name="直線コネクタ 115"/>
          <p:cNvCxnSpPr/>
          <p:nvPr/>
        </p:nvCxnSpPr>
        <p:spPr>
          <a:xfrm flipV="1">
            <a:off x="1116027" y="3930573"/>
            <a:ext cx="0" cy="422879"/>
          </a:xfrm>
          <a:prstGeom prst="line">
            <a:avLst/>
          </a:prstGeom>
        </p:spPr>
        <p:style>
          <a:lnRef idx="2">
            <a:schemeClr val="dk1"/>
          </a:lnRef>
          <a:fillRef idx="1">
            <a:schemeClr val="lt1"/>
          </a:fillRef>
          <a:effectRef idx="0">
            <a:schemeClr val="dk1"/>
          </a:effectRef>
          <a:fontRef idx="minor">
            <a:schemeClr val="dk1"/>
          </a:fontRef>
        </p:style>
      </p:cxnSp>
      <p:cxnSp>
        <p:nvCxnSpPr>
          <p:cNvPr id="117" name="直線コネクタ 116"/>
          <p:cNvCxnSpPr/>
          <p:nvPr/>
        </p:nvCxnSpPr>
        <p:spPr>
          <a:xfrm flipV="1">
            <a:off x="5235381" y="2636541"/>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18" name="直線コネクタ 117"/>
          <p:cNvCxnSpPr/>
          <p:nvPr/>
        </p:nvCxnSpPr>
        <p:spPr>
          <a:xfrm flipH="1">
            <a:off x="5215250" y="3112066"/>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119" name="直線コネクタ 118"/>
          <p:cNvCxnSpPr/>
          <p:nvPr/>
        </p:nvCxnSpPr>
        <p:spPr>
          <a:xfrm>
            <a:off x="5481289" y="2878135"/>
            <a:ext cx="125770" cy="1"/>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20" name="直線コネクタ 119"/>
          <p:cNvCxnSpPr/>
          <p:nvPr/>
        </p:nvCxnSpPr>
        <p:spPr>
          <a:xfrm flipV="1">
            <a:off x="5106871" y="2636539"/>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21" name="直線コネクタ 120"/>
          <p:cNvCxnSpPr/>
          <p:nvPr/>
        </p:nvCxnSpPr>
        <p:spPr>
          <a:xfrm flipH="1">
            <a:off x="5218769" y="2649792"/>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122" name="直線コネクタ 121"/>
          <p:cNvCxnSpPr/>
          <p:nvPr/>
        </p:nvCxnSpPr>
        <p:spPr>
          <a:xfrm>
            <a:off x="5235381" y="2874840"/>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139" name="直線コネクタ 138"/>
          <p:cNvCxnSpPr/>
          <p:nvPr/>
        </p:nvCxnSpPr>
        <p:spPr>
          <a:xfrm flipV="1">
            <a:off x="5448354" y="2215235"/>
            <a:ext cx="0" cy="434558"/>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47" name="直線コネクタ 146"/>
          <p:cNvCxnSpPr/>
          <p:nvPr/>
        </p:nvCxnSpPr>
        <p:spPr>
          <a:xfrm flipH="1">
            <a:off x="4859226" y="2878136"/>
            <a:ext cx="247645" cy="0"/>
          </a:xfrm>
          <a:prstGeom prst="line">
            <a:avLst/>
          </a:prstGeom>
        </p:spPr>
        <p:style>
          <a:lnRef idx="2">
            <a:schemeClr val="dk1"/>
          </a:lnRef>
          <a:fillRef idx="1">
            <a:schemeClr val="lt1"/>
          </a:fillRef>
          <a:effectRef idx="0">
            <a:schemeClr val="dk1"/>
          </a:effectRef>
          <a:fontRef idx="minor">
            <a:schemeClr val="dk1"/>
          </a:fontRef>
        </p:style>
      </p:cxnSp>
      <p:sp>
        <p:nvSpPr>
          <p:cNvPr id="148" name="円/楕円 147"/>
          <p:cNvSpPr/>
          <p:nvPr/>
        </p:nvSpPr>
        <p:spPr>
          <a:xfrm>
            <a:off x="4709910" y="2797228"/>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88" name="直線コネクタ 187"/>
          <p:cNvCxnSpPr/>
          <p:nvPr/>
        </p:nvCxnSpPr>
        <p:spPr>
          <a:xfrm flipV="1">
            <a:off x="4054997" y="3112066"/>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189" name="直線コネクタ 188"/>
          <p:cNvCxnSpPr/>
          <p:nvPr/>
        </p:nvCxnSpPr>
        <p:spPr>
          <a:xfrm flipV="1">
            <a:off x="5437003" y="3112066"/>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190" name="直線コネクタ 189"/>
          <p:cNvCxnSpPr/>
          <p:nvPr/>
        </p:nvCxnSpPr>
        <p:spPr>
          <a:xfrm flipH="1">
            <a:off x="4040533" y="3304404"/>
            <a:ext cx="1416965" cy="0"/>
          </a:xfrm>
          <a:prstGeom prst="line">
            <a:avLst/>
          </a:prstGeom>
        </p:spPr>
        <p:style>
          <a:lnRef idx="2">
            <a:schemeClr val="dk1"/>
          </a:lnRef>
          <a:fillRef idx="1">
            <a:schemeClr val="lt1"/>
          </a:fillRef>
          <a:effectRef idx="0">
            <a:schemeClr val="dk1"/>
          </a:effectRef>
          <a:fontRef idx="minor">
            <a:schemeClr val="dk1"/>
          </a:fontRef>
        </p:style>
      </p:cxnSp>
      <p:cxnSp>
        <p:nvCxnSpPr>
          <p:cNvPr id="191" name="直線コネクタ 190"/>
          <p:cNvCxnSpPr/>
          <p:nvPr/>
        </p:nvCxnSpPr>
        <p:spPr>
          <a:xfrm flipH="1">
            <a:off x="4065251" y="2230271"/>
            <a:ext cx="1541808" cy="0"/>
          </a:xfrm>
          <a:prstGeom prst="line">
            <a:avLst/>
          </a:prstGeom>
        </p:spPr>
        <p:style>
          <a:lnRef idx="2">
            <a:schemeClr val="dk1"/>
          </a:lnRef>
          <a:fillRef idx="1">
            <a:schemeClr val="lt1"/>
          </a:fillRef>
          <a:effectRef idx="0">
            <a:schemeClr val="dk1"/>
          </a:effectRef>
          <a:fontRef idx="minor">
            <a:schemeClr val="dk1"/>
          </a:fontRef>
        </p:style>
      </p:cxnSp>
      <p:cxnSp>
        <p:nvCxnSpPr>
          <p:cNvPr id="192" name="直線コネクタ 191"/>
          <p:cNvCxnSpPr>
            <a:endCxn id="140" idx="4"/>
          </p:cNvCxnSpPr>
          <p:nvPr/>
        </p:nvCxnSpPr>
        <p:spPr>
          <a:xfrm flipV="1">
            <a:off x="4765428" y="1965746"/>
            <a:ext cx="8402" cy="270359"/>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94" name="直線コネクタ 193"/>
          <p:cNvCxnSpPr/>
          <p:nvPr/>
        </p:nvCxnSpPr>
        <p:spPr>
          <a:xfrm flipV="1">
            <a:off x="5601501" y="2215236"/>
            <a:ext cx="0" cy="1486234"/>
          </a:xfrm>
          <a:prstGeom prst="line">
            <a:avLst/>
          </a:prstGeom>
        </p:spPr>
        <p:style>
          <a:lnRef idx="2">
            <a:schemeClr val="dk1"/>
          </a:lnRef>
          <a:fillRef idx="1">
            <a:schemeClr val="lt1"/>
          </a:fillRef>
          <a:effectRef idx="0">
            <a:schemeClr val="dk1"/>
          </a:effectRef>
          <a:fontRef idx="minor">
            <a:schemeClr val="dk1"/>
          </a:fontRef>
        </p:style>
      </p:cxnSp>
      <p:sp>
        <p:nvSpPr>
          <p:cNvPr id="195" name="テキスト ボックス 194"/>
          <p:cNvSpPr txBox="1"/>
          <p:nvPr/>
        </p:nvSpPr>
        <p:spPr>
          <a:xfrm>
            <a:off x="3059832" y="2687277"/>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196" name="テキスト ボックス 195"/>
          <p:cNvSpPr txBox="1"/>
          <p:nvPr/>
        </p:nvSpPr>
        <p:spPr>
          <a:xfrm>
            <a:off x="4439315" y="2686063"/>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204" name="直線コネクタ 203"/>
          <p:cNvCxnSpPr/>
          <p:nvPr/>
        </p:nvCxnSpPr>
        <p:spPr>
          <a:xfrm flipH="1">
            <a:off x="7778361" y="3549072"/>
            <a:ext cx="6085" cy="520396"/>
          </a:xfrm>
          <a:prstGeom prst="line">
            <a:avLst/>
          </a:prstGeom>
          <a:ln>
            <a:headEnd type="none" w="lg" len="lg"/>
            <a:tailEnd type="oval" w="lg" len="lg"/>
          </a:ln>
        </p:spPr>
        <p:style>
          <a:lnRef idx="2">
            <a:schemeClr val="dk1"/>
          </a:lnRef>
          <a:fillRef idx="1">
            <a:schemeClr val="lt1"/>
          </a:fillRef>
          <a:effectRef idx="0">
            <a:schemeClr val="dk1"/>
          </a:effectRef>
          <a:fontRef idx="minor">
            <a:schemeClr val="dk1"/>
          </a:fontRef>
        </p:style>
      </p:cxnSp>
      <p:cxnSp>
        <p:nvCxnSpPr>
          <p:cNvPr id="251" name="直線コネクタ 250"/>
          <p:cNvCxnSpPr/>
          <p:nvPr/>
        </p:nvCxnSpPr>
        <p:spPr>
          <a:xfrm>
            <a:off x="7774839" y="3815459"/>
            <a:ext cx="759672"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52" name="円/楕円 251"/>
          <p:cNvSpPr/>
          <p:nvPr/>
        </p:nvSpPr>
        <p:spPr>
          <a:xfrm>
            <a:off x="8541300" y="374364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3" name="テキスト ボックス 252"/>
          <p:cNvSpPr txBox="1"/>
          <p:nvPr/>
        </p:nvSpPr>
        <p:spPr>
          <a:xfrm>
            <a:off x="8608135" y="3634277"/>
            <a:ext cx="296876" cy="369332"/>
          </a:xfrm>
          <a:prstGeom prst="rect">
            <a:avLst/>
          </a:prstGeom>
          <a:noFill/>
        </p:spPr>
        <p:txBody>
          <a:bodyPr wrap="none" rtlCol="0">
            <a:spAutoFit/>
          </a:bodyPr>
          <a:lstStyle/>
          <a:p>
            <a:r>
              <a:rPr lang="en-US" altLang="ja-JP" dirty="0"/>
              <a:t>Y</a:t>
            </a:r>
            <a:endParaRPr kumimoji="1" lang="ja-JP" altLang="en-US" dirty="0"/>
          </a:p>
        </p:txBody>
      </p:sp>
      <p:cxnSp>
        <p:nvCxnSpPr>
          <p:cNvPr id="255" name="直線コネクタ 254"/>
          <p:cNvCxnSpPr/>
          <p:nvPr/>
        </p:nvCxnSpPr>
        <p:spPr>
          <a:xfrm>
            <a:off x="4692657" y="4230115"/>
            <a:ext cx="759672"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56" name="円/楕円 255"/>
          <p:cNvSpPr/>
          <p:nvPr/>
        </p:nvSpPr>
        <p:spPr>
          <a:xfrm>
            <a:off x="5459118" y="415830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7" name="テキスト ボックス 256"/>
          <p:cNvSpPr txBox="1"/>
          <p:nvPr/>
        </p:nvSpPr>
        <p:spPr>
          <a:xfrm>
            <a:off x="5525953" y="4048933"/>
            <a:ext cx="296876" cy="369332"/>
          </a:xfrm>
          <a:prstGeom prst="rect">
            <a:avLst/>
          </a:prstGeom>
          <a:noFill/>
        </p:spPr>
        <p:txBody>
          <a:bodyPr wrap="none" rtlCol="0">
            <a:spAutoFit/>
          </a:bodyPr>
          <a:lstStyle/>
          <a:p>
            <a:r>
              <a:rPr lang="en-US" altLang="ja-JP" dirty="0"/>
              <a:t>Y</a:t>
            </a:r>
            <a:endParaRPr kumimoji="1" lang="ja-JP" altLang="en-US" dirty="0"/>
          </a:p>
        </p:txBody>
      </p:sp>
      <p:sp>
        <p:nvSpPr>
          <p:cNvPr id="261" name="テキスト ボックス 260"/>
          <p:cNvSpPr txBox="1"/>
          <p:nvPr/>
        </p:nvSpPr>
        <p:spPr>
          <a:xfrm>
            <a:off x="773824" y="6207695"/>
            <a:ext cx="990977" cy="461665"/>
          </a:xfrm>
          <a:prstGeom prst="rect">
            <a:avLst/>
          </a:prstGeom>
          <a:noFill/>
        </p:spPr>
        <p:txBody>
          <a:bodyPr wrap="none" rtlCol="0">
            <a:spAutoFit/>
          </a:bodyPr>
          <a:lstStyle/>
          <a:p>
            <a:r>
              <a:rPr lang="en-US" altLang="ja-JP" sz="2400" dirty="0"/>
              <a:t>NMOS</a:t>
            </a:r>
            <a:endParaRPr kumimoji="1" lang="ja-JP" altLang="en-US" sz="2400" dirty="0"/>
          </a:p>
        </p:txBody>
      </p:sp>
      <p:sp>
        <p:nvSpPr>
          <p:cNvPr id="262" name="テキスト ボックス 261"/>
          <p:cNvSpPr txBox="1"/>
          <p:nvPr/>
        </p:nvSpPr>
        <p:spPr>
          <a:xfrm>
            <a:off x="4211960" y="6207695"/>
            <a:ext cx="950901" cy="461665"/>
          </a:xfrm>
          <a:prstGeom prst="rect">
            <a:avLst/>
          </a:prstGeom>
          <a:noFill/>
        </p:spPr>
        <p:txBody>
          <a:bodyPr wrap="none" rtlCol="0">
            <a:spAutoFit/>
          </a:bodyPr>
          <a:lstStyle/>
          <a:p>
            <a:r>
              <a:rPr lang="en-US" altLang="ja-JP" sz="2400" dirty="0" smtClean="0"/>
              <a:t>PMOS</a:t>
            </a:r>
            <a:endParaRPr kumimoji="1" lang="ja-JP" altLang="en-US" sz="2400" dirty="0"/>
          </a:p>
        </p:txBody>
      </p:sp>
      <p:sp>
        <p:nvSpPr>
          <p:cNvPr id="263" name="テキスト ボックス 262"/>
          <p:cNvSpPr txBox="1"/>
          <p:nvPr/>
        </p:nvSpPr>
        <p:spPr>
          <a:xfrm>
            <a:off x="7216689" y="6207695"/>
            <a:ext cx="955711" cy="461665"/>
          </a:xfrm>
          <a:prstGeom prst="rect">
            <a:avLst/>
          </a:prstGeom>
          <a:noFill/>
        </p:spPr>
        <p:txBody>
          <a:bodyPr wrap="none" rtlCol="0">
            <a:spAutoFit/>
          </a:bodyPr>
          <a:lstStyle/>
          <a:p>
            <a:r>
              <a:rPr lang="en-US" altLang="ja-JP" sz="2400" dirty="0"/>
              <a:t>C</a:t>
            </a:r>
            <a:r>
              <a:rPr lang="en-US" altLang="ja-JP" sz="2400" dirty="0" smtClean="0"/>
              <a:t>MOS</a:t>
            </a:r>
            <a:endParaRPr kumimoji="1" lang="ja-JP" altLang="en-US" sz="2400" dirty="0"/>
          </a:p>
        </p:txBody>
      </p:sp>
      <p:cxnSp>
        <p:nvCxnSpPr>
          <p:cNvPr id="153" name="直線コネクタ 152"/>
          <p:cNvCxnSpPr/>
          <p:nvPr/>
        </p:nvCxnSpPr>
        <p:spPr>
          <a:xfrm flipH="1">
            <a:off x="5154724" y="548680"/>
            <a:ext cx="1717354" cy="0"/>
          </a:xfrm>
          <a:prstGeom prst="line">
            <a:avLst/>
          </a:prstGeom>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flipV="1">
            <a:off x="2071930" y="3900418"/>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flipH="1">
            <a:off x="2051799" y="4375943"/>
            <a:ext cx="265813" cy="0"/>
          </a:xfrm>
          <a:prstGeom prst="line">
            <a:avLst/>
          </a:prstGeom>
        </p:spPr>
        <p:style>
          <a:lnRef idx="2">
            <a:schemeClr val="dk1"/>
          </a:lnRef>
          <a:fillRef idx="1">
            <a:schemeClr val="lt1"/>
          </a:fillRef>
          <a:effectRef idx="0">
            <a:schemeClr val="dk1"/>
          </a:effectRef>
          <a:fontRef idx="minor">
            <a:schemeClr val="dk1"/>
          </a:fontRef>
        </p:style>
      </p:cxnSp>
      <p:cxnSp>
        <p:nvCxnSpPr>
          <p:cNvPr id="171" name="直線コネクタ 170"/>
          <p:cNvCxnSpPr/>
          <p:nvPr/>
        </p:nvCxnSpPr>
        <p:spPr>
          <a:xfrm flipH="1" flipV="1">
            <a:off x="1675401" y="4142012"/>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172" name="直線コネクタ 171"/>
          <p:cNvCxnSpPr/>
          <p:nvPr/>
        </p:nvCxnSpPr>
        <p:spPr>
          <a:xfrm flipV="1">
            <a:off x="1943420" y="3900416"/>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173" name="直線コネクタ 172"/>
          <p:cNvCxnSpPr/>
          <p:nvPr/>
        </p:nvCxnSpPr>
        <p:spPr>
          <a:xfrm flipH="1">
            <a:off x="2055317" y="3913669"/>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174" name="直線コネクタ 173"/>
          <p:cNvCxnSpPr/>
          <p:nvPr/>
        </p:nvCxnSpPr>
        <p:spPr>
          <a:xfrm flipH="1">
            <a:off x="2071930" y="4138717"/>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sp>
        <p:nvSpPr>
          <p:cNvPr id="175" name="円/楕円 174"/>
          <p:cNvSpPr/>
          <p:nvPr/>
        </p:nvSpPr>
        <p:spPr>
          <a:xfrm>
            <a:off x="1546459" y="406110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6" name="テキスト ボックス 175"/>
          <p:cNvSpPr txBox="1"/>
          <p:nvPr/>
        </p:nvSpPr>
        <p:spPr>
          <a:xfrm>
            <a:off x="1281593" y="3952044"/>
            <a:ext cx="308098" cy="369332"/>
          </a:xfrm>
          <a:prstGeom prst="rect">
            <a:avLst/>
          </a:prstGeom>
          <a:noFill/>
        </p:spPr>
        <p:txBody>
          <a:bodyPr wrap="none" rtlCol="0">
            <a:spAutoFit/>
          </a:bodyPr>
          <a:lstStyle/>
          <a:p>
            <a:r>
              <a:rPr lang="en-US" altLang="ja-JP" dirty="0" smtClean="0"/>
              <a:t>C</a:t>
            </a:r>
            <a:endParaRPr kumimoji="1" lang="ja-JP" altLang="en-US" dirty="0"/>
          </a:p>
        </p:txBody>
      </p:sp>
      <p:cxnSp>
        <p:nvCxnSpPr>
          <p:cNvPr id="177" name="直線コネクタ 176"/>
          <p:cNvCxnSpPr/>
          <p:nvPr/>
        </p:nvCxnSpPr>
        <p:spPr>
          <a:xfrm flipV="1">
            <a:off x="2454544" y="4136404"/>
            <a:ext cx="0" cy="942543"/>
          </a:xfrm>
          <a:prstGeom prst="line">
            <a:avLst/>
          </a:prstGeom>
        </p:spPr>
        <p:style>
          <a:lnRef idx="2">
            <a:schemeClr val="dk1"/>
          </a:lnRef>
          <a:fillRef idx="1">
            <a:schemeClr val="lt1"/>
          </a:fillRef>
          <a:effectRef idx="0">
            <a:schemeClr val="dk1"/>
          </a:effectRef>
          <a:fontRef idx="minor">
            <a:schemeClr val="dk1"/>
          </a:fontRef>
        </p:style>
      </p:cxnSp>
      <p:cxnSp>
        <p:nvCxnSpPr>
          <p:cNvPr id="178" name="直線コネクタ 177"/>
          <p:cNvCxnSpPr/>
          <p:nvPr/>
        </p:nvCxnSpPr>
        <p:spPr>
          <a:xfrm flipV="1">
            <a:off x="2304478" y="4378365"/>
            <a:ext cx="0" cy="692103"/>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79" name="直線コネクタ 178"/>
          <p:cNvCxnSpPr/>
          <p:nvPr/>
        </p:nvCxnSpPr>
        <p:spPr>
          <a:xfrm flipV="1">
            <a:off x="2293845" y="3272524"/>
            <a:ext cx="0" cy="652376"/>
          </a:xfrm>
          <a:prstGeom prst="line">
            <a:avLst/>
          </a:prstGeom>
        </p:spPr>
        <p:style>
          <a:lnRef idx="2">
            <a:schemeClr val="dk1"/>
          </a:lnRef>
          <a:fillRef idx="1">
            <a:schemeClr val="lt1"/>
          </a:fillRef>
          <a:effectRef idx="0">
            <a:schemeClr val="dk1"/>
          </a:effectRef>
          <a:fontRef idx="minor">
            <a:schemeClr val="dk1"/>
          </a:fontRef>
        </p:style>
      </p:cxnSp>
      <p:cxnSp>
        <p:nvCxnSpPr>
          <p:cNvPr id="181" name="直線コネクタ 180"/>
          <p:cNvCxnSpPr/>
          <p:nvPr/>
        </p:nvCxnSpPr>
        <p:spPr>
          <a:xfrm flipV="1">
            <a:off x="1144685" y="3268294"/>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182" name="直線コネクタ 181"/>
          <p:cNvCxnSpPr/>
          <p:nvPr/>
        </p:nvCxnSpPr>
        <p:spPr>
          <a:xfrm flipH="1">
            <a:off x="1153414" y="3272524"/>
            <a:ext cx="1151064" cy="0"/>
          </a:xfrm>
          <a:prstGeom prst="line">
            <a:avLst/>
          </a:prstGeom>
        </p:spPr>
        <p:style>
          <a:lnRef idx="2">
            <a:schemeClr val="dk1"/>
          </a:lnRef>
          <a:fillRef idx="1">
            <a:schemeClr val="lt1"/>
          </a:fillRef>
          <a:effectRef idx="0">
            <a:schemeClr val="dk1"/>
          </a:effectRef>
          <a:fontRef idx="minor">
            <a:schemeClr val="dk1"/>
          </a:fontRef>
        </p:style>
      </p:cxnSp>
      <p:sp>
        <p:nvSpPr>
          <p:cNvPr id="184" name="円/楕円 183"/>
          <p:cNvSpPr/>
          <p:nvPr/>
        </p:nvSpPr>
        <p:spPr>
          <a:xfrm>
            <a:off x="2459854" y="295698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5" name="テキスト ボックス 184"/>
          <p:cNvSpPr txBox="1"/>
          <p:nvPr/>
        </p:nvSpPr>
        <p:spPr>
          <a:xfrm>
            <a:off x="2553353" y="2847617"/>
            <a:ext cx="296876" cy="369332"/>
          </a:xfrm>
          <a:prstGeom prst="rect">
            <a:avLst/>
          </a:prstGeom>
          <a:noFill/>
        </p:spPr>
        <p:txBody>
          <a:bodyPr wrap="none" rtlCol="0">
            <a:spAutoFit/>
          </a:bodyPr>
          <a:lstStyle/>
          <a:p>
            <a:r>
              <a:rPr lang="en-US" altLang="ja-JP" dirty="0"/>
              <a:t>Y</a:t>
            </a:r>
            <a:endParaRPr kumimoji="1" lang="ja-JP" altLang="en-US" dirty="0"/>
          </a:p>
        </p:txBody>
      </p:sp>
      <p:cxnSp>
        <p:nvCxnSpPr>
          <p:cNvPr id="187" name="直線コネクタ 186"/>
          <p:cNvCxnSpPr/>
          <p:nvPr/>
        </p:nvCxnSpPr>
        <p:spPr>
          <a:xfrm>
            <a:off x="4687055" y="3292160"/>
            <a:ext cx="0" cy="192339"/>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93" name="直線コネクタ 192"/>
          <p:cNvCxnSpPr/>
          <p:nvPr/>
        </p:nvCxnSpPr>
        <p:spPr>
          <a:xfrm flipV="1">
            <a:off x="1153414" y="4804949"/>
            <a:ext cx="0" cy="265519"/>
          </a:xfrm>
          <a:prstGeom prst="line">
            <a:avLst/>
          </a:prstGeom>
        </p:spPr>
        <p:style>
          <a:lnRef idx="2">
            <a:schemeClr val="dk1"/>
          </a:lnRef>
          <a:fillRef idx="1">
            <a:schemeClr val="lt1"/>
          </a:fillRef>
          <a:effectRef idx="0">
            <a:schemeClr val="dk1"/>
          </a:effectRef>
          <a:fontRef idx="minor">
            <a:schemeClr val="dk1"/>
          </a:fontRef>
        </p:style>
      </p:cxnSp>
      <p:cxnSp>
        <p:nvCxnSpPr>
          <p:cNvPr id="258" name="直線コネクタ 257"/>
          <p:cNvCxnSpPr/>
          <p:nvPr/>
        </p:nvCxnSpPr>
        <p:spPr>
          <a:xfrm flipV="1">
            <a:off x="4475269" y="3459875"/>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259" name="直線コネクタ 258"/>
          <p:cNvCxnSpPr/>
          <p:nvPr/>
        </p:nvCxnSpPr>
        <p:spPr>
          <a:xfrm flipH="1">
            <a:off x="4455138" y="3935400"/>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60" name="直線コネクタ 259"/>
          <p:cNvCxnSpPr/>
          <p:nvPr/>
        </p:nvCxnSpPr>
        <p:spPr>
          <a:xfrm flipH="1">
            <a:off x="4721178" y="3701470"/>
            <a:ext cx="885881"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flipV="1">
            <a:off x="4346759" y="3459873"/>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flipH="1">
            <a:off x="4458657" y="3473126"/>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4475269" y="3698174"/>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flipH="1">
            <a:off x="4099114" y="3701470"/>
            <a:ext cx="247645" cy="0"/>
          </a:xfrm>
          <a:prstGeom prst="line">
            <a:avLst/>
          </a:prstGeom>
        </p:spPr>
        <p:style>
          <a:lnRef idx="2">
            <a:schemeClr val="dk1"/>
          </a:lnRef>
          <a:fillRef idx="1">
            <a:schemeClr val="lt1"/>
          </a:fillRef>
          <a:effectRef idx="0">
            <a:schemeClr val="dk1"/>
          </a:effectRef>
          <a:fontRef idx="minor">
            <a:schemeClr val="dk1"/>
          </a:fontRef>
        </p:style>
      </p:cxnSp>
      <p:sp>
        <p:nvSpPr>
          <p:cNvPr id="268" name="円/楕円 267"/>
          <p:cNvSpPr/>
          <p:nvPr/>
        </p:nvSpPr>
        <p:spPr>
          <a:xfrm>
            <a:off x="3949798" y="362056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9" name="テキスト ボックス 268"/>
          <p:cNvSpPr txBox="1"/>
          <p:nvPr/>
        </p:nvSpPr>
        <p:spPr>
          <a:xfrm>
            <a:off x="3679203" y="3509397"/>
            <a:ext cx="308098" cy="369332"/>
          </a:xfrm>
          <a:prstGeom prst="rect">
            <a:avLst/>
          </a:prstGeom>
          <a:noFill/>
        </p:spPr>
        <p:txBody>
          <a:bodyPr wrap="none" rtlCol="0">
            <a:spAutoFit/>
          </a:bodyPr>
          <a:lstStyle/>
          <a:p>
            <a:r>
              <a:rPr lang="en-US" altLang="ja-JP" dirty="0" smtClean="0"/>
              <a:t>C</a:t>
            </a:r>
            <a:endParaRPr kumimoji="1" lang="ja-JP" altLang="en-US" dirty="0"/>
          </a:p>
        </p:txBody>
      </p:sp>
      <p:cxnSp>
        <p:nvCxnSpPr>
          <p:cNvPr id="270" name="直線コネクタ 269"/>
          <p:cNvCxnSpPr/>
          <p:nvPr/>
        </p:nvCxnSpPr>
        <p:spPr>
          <a:xfrm flipV="1">
            <a:off x="6958821" y="4228243"/>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271" name="直線コネクタ 270"/>
          <p:cNvCxnSpPr/>
          <p:nvPr/>
        </p:nvCxnSpPr>
        <p:spPr>
          <a:xfrm flipH="1">
            <a:off x="6938690" y="4703768"/>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72" name="直線コネクタ 271"/>
          <p:cNvCxnSpPr/>
          <p:nvPr/>
        </p:nvCxnSpPr>
        <p:spPr>
          <a:xfrm flipH="1" flipV="1">
            <a:off x="6562292" y="4469837"/>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273" name="直線コネクタ 272"/>
          <p:cNvCxnSpPr/>
          <p:nvPr/>
        </p:nvCxnSpPr>
        <p:spPr>
          <a:xfrm flipV="1">
            <a:off x="6830311" y="4228241"/>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74" name="直線コネクタ 273"/>
          <p:cNvCxnSpPr/>
          <p:nvPr/>
        </p:nvCxnSpPr>
        <p:spPr>
          <a:xfrm flipH="1">
            <a:off x="6942208" y="4241494"/>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275" name="直線コネクタ 274"/>
          <p:cNvCxnSpPr/>
          <p:nvPr/>
        </p:nvCxnSpPr>
        <p:spPr>
          <a:xfrm flipH="1">
            <a:off x="6958821" y="4466542"/>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276" name="直線コネクタ 275"/>
          <p:cNvCxnSpPr/>
          <p:nvPr/>
        </p:nvCxnSpPr>
        <p:spPr>
          <a:xfrm>
            <a:off x="7791915" y="5830927"/>
            <a:ext cx="0" cy="21428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77" name="円/楕円 276"/>
          <p:cNvSpPr/>
          <p:nvPr/>
        </p:nvSpPr>
        <p:spPr>
          <a:xfrm>
            <a:off x="6433350" y="438893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78" name="直線コネクタ 277"/>
          <p:cNvCxnSpPr/>
          <p:nvPr/>
        </p:nvCxnSpPr>
        <p:spPr>
          <a:xfrm flipH="1">
            <a:off x="7671862" y="6057081"/>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279" name="直線コネクタ 278"/>
          <p:cNvCxnSpPr/>
          <p:nvPr/>
        </p:nvCxnSpPr>
        <p:spPr>
          <a:xfrm flipH="1">
            <a:off x="7668344" y="6057081"/>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280" name="直線コネクタ 279"/>
          <p:cNvCxnSpPr/>
          <p:nvPr/>
        </p:nvCxnSpPr>
        <p:spPr>
          <a:xfrm flipH="1">
            <a:off x="7817672" y="6057081"/>
            <a:ext cx="55395" cy="108223"/>
          </a:xfrm>
          <a:prstGeom prst="line">
            <a:avLst/>
          </a:prstGeom>
        </p:spPr>
        <p:style>
          <a:lnRef idx="2">
            <a:schemeClr val="dk1"/>
          </a:lnRef>
          <a:fillRef idx="1">
            <a:schemeClr val="lt1"/>
          </a:fillRef>
          <a:effectRef idx="0">
            <a:schemeClr val="dk1"/>
          </a:effectRef>
          <a:fontRef idx="minor">
            <a:schemeClr val="dk1"/>
          </a:fontRef>
        </p:style>
      </p:cxnSp>
      <p:cxnSp>
        <p:nvCxnSpPr>
          <p:cNvPr id="281" name="直線コネクタ 280"/>
          <p:cNvCxnSpPr/>
          <p:nvPr/>
        </p:nvCxnSpPr>
        <p:spPr>
          <a:xfrm flipH="1">
            <a:off x="7742142" y="6057081"/>
            <a:ext cx="55395" cy="108223"/>
          </a:xfrm>
          <a:prstGeom prst="line">
            <a:avLst/>
          </a:prstGeom>
        </p:spPr>
        <p:style>
          <a:lnRef idx="2">
            <a:schemeClr val="dk1"/>
          </a:lnRef>
          <a:fillRef idx="1">
            <a:schemeClr val="lt1"/>
          </a:fillRef>
          <a:effectRef idx="0">
            <a:schemeClr val="dk1"/>
          </a:effectRef>
          <a:fontRef idx="minor">
            <a:schemeClr val="dk1"/>
          </a:fontRef>
        </p:style>
      </p:cxnSp>
      <p:sp>
        <p:nvSpPr>
          <p:cNvPr id="282" name="テキスト ボックス 281"/>
          <p:cNvSpPr txBox="1"/>
          <p:nvPr/>
        </p:nvSpPr>
        <p:spPr>
          <a:xfrm>
            <a:off x="6158381" y="4273976"/>
            <a:ext cx="317716" cy="369332"/>
          </a:xfrm>
          <a:prstGeom prst="rect">
            <a:avLst/>
          </a:prstGeom>
          <a:noFill/>
        </p:spPr>
        <p:txBody>
          <a:bodyPr wrap="none" rtlCol="0">
            <a:spAutoFit/>
          </a:bodyPr>
          <a:lstStyle/>
          <a:p>
            <a:r>
              <a:rPr lang="en-US" altLang="ja-JP" dirty="0"/>
              <a:t>A</a:t>
            </a:r>
            <a:endParaRPr kumimoji="1" lang="ja-JP" altLang="en-US" sz="1600" dirty="0"/>
          </a:p>
        </p:txBody>
      </p:sp>
      <p:cxnSp>
        <p:nvCxnSpPr>
          <p:cNvPr id="283" name="直線コネクタ 282"/>
          <p:cNvCxnSpPr/>
          <p:nvPr/>
        </p:nvCxnSpPr>
        <p:spPr>
          <a:xfrm>
            <a:off x="7183989" y="5851329"/>
            <a:ext cx="1319227" cy="0"/>
          </a:xfrm>
          <a:prstGeom prst="line">
            <a:avLst/>
          </a:prstGeom>
          <a:ln>
            <a:headEnd type="none" w="lg" len="lg"/>
          </a:ln>
        </p:spPr>
        <p:style>
          <a:lnRef idx="2">
            <a:schemeClr val="dk1"/>
          </a:lnRef>
          <a:fillRef idx="1">
            <a:schemeClr val="lt1"/>
          </a:fillRef>
          <a:effectRef idx="0">
            <a:schemeClr val="dk1"/>
          </a:effectRef>
          <a:fontRef idx="minor">
            <a:schemeClr val="dk1"/>
          </a:fontRef>
        </p:style>
      </p:cxnSp>
      <p:cxnSp>
        <p:nvCxnSpPr>
          <p:cNvPr id="284" name="直線コネクタ 283"/>
          <p:cNvCxnSpPr/>
          <p:nvPr/>
        </p:nvCxnSpPr>
        <p:spPr>
          <a:xfrm flipV="1">
            <a:off x="7341435" y="4450163"/>
            <a:ext cx="0" cy="1401166"/>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285" name="直線コネクタ 284"/>
          <p:cNvCxnSpPr/>
          <p:nvPr/>
        </p:nvCxnSpPr>
        <p:spPr>
          <a:xfrm flipV="1">
            <a:off x="6946513" y="5117540"/>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286" name="直線コネクタ 285"/>
          <p:cNvCxnSpPr/>
          <p:nvPr/>
        </p:nvCxnSpPr>
        <p:spPr>
          <a:xfrm flipH="1">
            <a:off x="6926382" y="5593065"/>
            <a:ext cx="265813" cy="0"/>
          </a:xfrm>
          <a:prstGeom prst="line">
            <a:avLst/>
          </a:prstGeom>
        </p:spPr>
        <p:style>
          <a:lnRef idx="2">
            <a:schemeClr val="dk1"/>
          </a:lnRef>
          <a:fillRef idx="1">
            <a:schemeClr val="lt1"/>
          </a:fillRef>
          <a:effectRef idx="0">
            <a:schemeClr val="dk1"/>
          </a:effectRef>
          <a:fontRef idx="minor">
            <a:schemeClr val="dk1"/>
          </a:fontRef>
        </p:style>
      </p:cxnSp>
      <p:cxnSp>
        <p:nvCxnSpPr>
          <p:cNvPr id="287" name="直線コネクタ 286"/>
          <p:cNvCxnSpPr/>
          <p:nvPr/>
        </p:nvCxnSpPr>
        <p:spPr>
          <a:xfrm flipH="1" flipV="1">
            <a:off x="6549984" y="5359134"/>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288" name="直線コネクタ 287"/>
          <p:cNvCxnSpPr/>
          <p:nvPr/>
        </p:nvCxnSpPr>
        <p:spPr>
          <a:xfrm flipV="1">
            <a:off x="6818003" y="5117538"/>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89" name="直線コネクタ 288"/>
          <p:cNvCxnSpPr/>
          <p:nvPr/>
        </p:nvCxnSpPr>
        <p:spPr>
          <a:xfrm flipH="1">
            <a:off x="6929900" y="5130791"/>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290" name="直線コネクタ 289"/>
          <p:cNvCxnSpPr/>
          <p:nvPr/>
        </p:nvCxnSpPr>
        <p:spPr>
          <a:xfrm flipH="1">
            <a:off x="6946513" y="5355839"/>
            <a:ext cx="382614" cy="0"/>
          </a:xfrm>
          <a:prstGeom prst="line">
            <a:avLst/>
          </a:prstGeom>
          <a:ln>
            <a:headEnd type="oval" w="lg" len="lg"/>
            <a:tailEnd type="arrow" w="lg" len="lg"/>
          </a:ln>
        </p:spPr>
        <p:style>
          <a:lnRef idx="2">
            <a:schemeClr val="dk1"/>
          </a:lnRef>
          <a:fillRef idx="1">
            <a:schemeClr val="lt1"/>
          </a:fillRef>
          <a:effectRef idx="0">
            <a:schemeClr val="dk1"/>
          </a:effectRef>
          <a:fontRef idx="minor">
            <a:schemeClr val="dk1"/>
          </a:fontRef>
        </p:style>
      </p:cxnSp>
      <p:sp>
        <p:nvSpPr>
          <p:cNvPr id="291" name="円/楕円 290"/>
          <p:cNvSpPr/>
          <p:nvPr/>
        </p:nvSpPr>
        <p:spPr>
          <a:xfrm>
            <a:off x="6421042" y="527822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2" name="テキスト ボックス 291"/>
          <p:cNvSpPr txBox="1"/>
          <p:nvPr/>
        </p:nvSpPr>
        <p:spPr>
          <a:xfrm>
            <a:off x="6156176" y="5169166"/>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293" name="直線コネクタ 292"/>
          <p:cNvCxnSpPr/>
          <p:nvPr/>
        </p:nvCxnSpPr>
        <p:spPr>
          <a:xfrm flipV="1">
            <a:off x="7164699" y="4711434"/>
            <a:ext cx="0" cy="422879"/>
          </a:xfrm>
          <a:prstGeom prst="line">
            <a:avLst/>
          </a:prstGeom>
        </p:spPr>
        <p:style>
          <a:lnRef idx="2">
            <a:schemeClr val="dk1"/>
          </a:lnRef>
          <a:fillRef idx="1">
            <a:schemeClr val="lt1"/>
          </a:fillRef>
          <a:effectRef idx="0">
            <a:schemeClr val="dk1"/>
          </a:effectRef>
          <a:fontRef idx="minor">
            <a:schemeClr val="dk1"/>
          </a:fontRef>
        </p:style>
      </p:cxnSp>
      <p:cxnSp>
        <p:nvCxnSpPr>
          <p:cNvPr id="294" name="直線コネクタ 293"/>
          <p:cNvCxnSpPr/>
          <p:nvPr/>
        </p:nvCxnSpPr>
        <p:spPr>
          <a:xfrm flipV="1">
            <a:off x="8120602" y="4681279"/>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295" name="直線コネクタ 294"/>
          <p:cNvCxnSpPr/>
          <p:nvPr/>
        </p:nvCxnSpPr>
        <p:spPr>
          <a:xfrm flipH="1">
            <a:off x="8100471" y="5156804"/>
            <a:ext cx="265813" cy="0"/>
          </a:xfrm>
          <a:prstGeom prst="line">
            <a:avLst/>
          </a:prstGeom>
        </p:spPr>
        <p:style>
          <a:lnRef idx="2">
            <a:schemeClr val="dk1"/>
          </a:lnRef>
          <a:fillRef idx="1">
            <a:schemeClr val="lt1"/>
          </a:fillRef>
          <a:effectRef idx="0">
            <a:schemeClr val="dk1"/>
          </a:effectRef>
          <a:fontRef idx="minor">
            <a:schemeClr val="dk1"/>
          </a:fontRef>
        </p:style>
      </p:cxnSp>
      <p:cxnSp>
        <p:nvCxnSpPr>
          <p:cNvPr id="296" name="直線コネクタ 295"/>
          <p:cNvCxnSpPr/>
          <p:nvPr/>
        </p:nvCxnSpPr>
        <p:spPr>
          <a:xfrm flipH="1" flipV="1">
            <a:off x="7724073" y="4922873"/>
            <a:ext cx="251543" cy="1"/>
          </a:xfrm>
          <a:prstGeom prst="line">
            <a:avLst/>
          </a:prstGeom>
        </p:spPr>
        <p:style>
          <a:lnRef idx="2">
            <a:schemeClr val="dk1"/>
          </a:lnRef>
          <a:fillRef idx="1">
            <a:schemeClr val="lt1"/>
          </a:fillRef>
          <a:effectRef idx="0">
            <a:schemeClr val="dk1"/>
          </a:effectRef>
          <a:fontRef idx="minor">
            <a:schemeClr val="dk1"/>
          </a:fontRef>
        </p:style>
      </p:cxnSp>
      <p:cxnSp>
        <p:nvCxnSpPr>
          <p:cNvPr id="297" name="直線コネクタ 296"/>
          <p:cNvCxnSpPr/>
          <p:nvPr/>
        </p:nvCxnSpPr>
        <p:spPr>
          <a:xfrm flipV="1">
            <a:off x="7992092" y="4681277"/>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298" name="直線コネクタ 297"/>
          <p:cNvCxnSpPr/>
          <p:nvPr/>
        </p:nvCxnSpPr>
        <p:spPr>
          <a:xfrm flipH="1">
            <a:off x="8103989" y="4694530"/>
            <a:ext cx="249161" cy="0"/>
          </a:xfrm>
          <a:prstGeom prst="line">
            <a:avLst/>
          </a:prstGeom>
        </p:spPr>
        <p:style>
          <a:lnRef idx="2">
            <a:schemeClr val="dk1"/>
          </a:lnRef>
          <a:fillRef idx="1">
            <a:schemeClr val="lt1"/>
          </a:fillRef>
          <a:effectRef idx="0">
            <a:schemeClr val="dk1"/>
          </a:effectRef>
          <a:fontRef idx="minor">
            <a:schemeClr val="dk1"/>
          </a:fontRef>
        </p:style>
      </p:cxnSp>
      <p:cxnSp>
        <p:nvCxnSpPr>
          <p:cNvPr id="299" name="直線コネクタ 298"/>
          <p:cNvCxnSpPr/>
          <p:nvPr/>
        </p:nvCxnSpPr>
        <p:spPr>
          <a:xfrm flipH="1">
            <a:off x="8120602" y="4919578"/>
            <a:ext cx="38261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sp>
        <p:nvSpPr>
          <p:cNvPr id="300" name="円/楕円 299"/>
          <p:cNvSpPr/>
          <p:nvPr/>
        </p:nvSpPr>
        <p:spPr>
          <a:xfrm>
            <a:off x="7595131" y="484196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1" name="テキスト ボックス 300"/>
          <p:cNvSpPr txBox="1"/>
          <p:nvPr/>
        </p:nvSpPr>
        <p:spPr>
          <a:xfrm>
            <a:off x="7330265" y="4732905"/>
            <a:ext cx="308098" cy="369332"/>
          </a:xfrm>
          <a:prstGeom prst="rect">
            <a:avLst/>
          </a:prstGeom>
          <a:noFill/>
        </p:spPr>
        <p:txBody>
          <a:bodyPr wrap="none" rtlCol="0">
            <a:spAutoFit/>
          </a:bodyPr>
          <a:lstStyle/>
          <a:p>
            <a:r>
              <a:rPr lang="en-US" altLang="ja-JP" dirty="0" smtClean="0"/>
              <a:t>C</a:t>
            </a:r>
            <a:endParaRPr kumimoji="1" lang="ja-JP" altLang="en-US" dirty="0"/>
          </a:p>
        </p:txBody>
      </p:sp>
      <p:cxnSp>
        <p:nvCxnSpPr>
          <p:cNvPr id="302" name="直線コネクタ 301"/>
          <p:cNvCxnSpPr/>
          <p:nvPr/>
        </p:nvCxnSpPr>
        <p:spPr>
          <a:xfrm flipV="1">
            <a:off x="8503216" y="4917265"/>
            <a:ext cx="0" cy="942543"/>
          </a:xfrm>
          <a:prstGeom prst="line">
            <a:avLst/>
          </a:prstGeom>
        </p:spPr>
        <p:style>
          <a:lnRef idx="2">
            <a:schemeClr val="dk1"/>
          </a:lnRef>
          <a:fillRef idx="1">
            <a:schemeClr val="lt1"/>
          </a:fillRef>
          <a:effectRef idx="0">
            <a:schemeClr val="dk1"/>
          </a:effectRef>
          <a:fontRef idx="minor">
            <a:schemeClr val="dk1"/>
          </a:fontRef>
        </p:style>
      </p:cxnSp>
      <p:cxnSp>
        <p:nvCxnSpPr>
          <p:cNvPr id="303" name="直線コネクタ 302"/>
          <p:cNvCxnSpPr/>
          <p:nvPr/>
        </p:nvCxnSpPr>
        <p:spPr>
          <a:xfrm flipV="1">
            <a:off x="8353150" y="5159226"/>
            <a:ext cx="0" cy="692103"/>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04" name="直線コネクタ 303"/>
          <p:cNvCxnSpPr/>
          <p:nvPr/>
        </p:nvCxnSpPr>
        <p:spPr>
          <a:xfrm flipV="1">
            <a:off x="8342517" y="4053385"/>
            <a:ext cx="0" cy="652376"/>
          </a:xfrm>
          <a:prstGeom prst="line">
            <a:avLst/>
          </a:prstGeom>
        </p:spPr>
        <p:style>
          <a:lnRef idx="2">
            <a:schemeClr val="dk1"/>
          </a:lnRef>
          <a:fillRef idx="1">
            <a:schemeClr val="lt1"/>
          </a:fillRef>
          <a:effectRef idx="0">
            <a:schemeClr val="dk1"/>
          </a:effectRef>
          <a:fontRef idx="minor">
            <a:schemeClr val="dk1"/>
          </a:fontRef>
        </p:style>
      </p:cxnSp>
      <p:cxnSp>
        <p:nvCxnSpPr>
          <p:cNvPr id="305" name="直線コネクタ 304"/>
          <p:cNvCxnSpPr/>
          <p:nvPr/>
        </p:nvCxnSpPr>
        <p:spPr>
          <a:xfrm flipV="1">
            <a:off x="7193357" y="4049155"/>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306" name="直線コネクタ 305"/>
          <p:cNvCxnSpPr/>
          <p:nvPr/>
        </p:nvCxnSpPr>
        <p:spPr>
          <a:xfrm flipH="1">
            <a:off x="7202086" y="4053385"/>
            <a:ext cx="1151064" cy="0"/>
          </a:xfrm>
          <a:prstGeom prst="line">
            <a:avLst/>
          </a:prstGeom>
        </p:spPr>
        <p:style>
          <a:lnRef idx="2">
            <a:schemeClr val="dk1"/>
          </a:lnRef>
          <a:fillRef idx="1">
            <a:schemeClr val="lt1"/>
          </a:fillRef>
          <a:effectRef idx="0">
            <a:schemeClr val="dk1"/>
          </a:effectRef>
          <a:fontRef idx="minor">
            <a:schemeClr val="dk1"/>
          </a:fontRef>
        </p:style>
      </p:cxnSp>
      <p:cxnSp>
        <p:nvCxnSpPr>
          <p:cNvPr id="307" name="直線コネクタ 306"/>
          <p:cNvCxnSpPr/>
          <p:nvPr/>
        </p:nvCxnSpPr>
        <p:spPr>
          <a:xfrm flipV="1">
            <a:off x="7202086" y="5585810"/>
            <a:ext cx="0" cy="265519"/>
          </a:xfrm>
          <a:prstGeom prst="line">
            <a:avLst/>
          </a:prstGeom>
        </p:spPr>
        <p:style>
          <a:lnRef idx="2">
            <a:schemeClr val="dk1"/>
          </a:lnRef>
          <a:fillRef idx="1">
            <a:schemeClr val="lt1"/>
          </a:fillRef>
          <a:effectRef idx="0">
            <a:schemeClr val="dk1"/>
          </a:effectRef>
          <a:fontRef idx="minor">
            <a:schemeClr val="dk1"/>
          </a:fontRef>
        </p:style>
      </p:cxnSp>
      <p:cxnSp>
        <p:nvCxnSpPr>
          <p:cNvPr id="308" name="直線コネクタ 307"/>
          <p:cNvCxnSpPr/>
          <p:nvPr/>
        </p:nvCxnSpPr>
        <p:spPr>
          <a:xfrm flipV="1">
            <a:off x="6950308" y="2261529"/>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309" name="直線コネクタ 308"/>
          <p:cNvCxnSpPr/>
          <p:nvPr/>
        </p:nvCxnSpPr>
        <p:spPr>
          <a:xfrm flipH="1">
            <a:off x="6930177" y="2737054"/>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10" name="直線コネクタ 309"/>
          <p:cNvCxnSpPr/>
          <p:nvPr/>
        </p:nvCxnSpPr>
        <p:spPr>
          <a:xfrm flipH="1">
            <a:off x="7196216" y="2503123"/>
            <a:ext cx="125770" cy="1"/>
          </a:xfrm>
          <a:prstGeom prst="line">
            <a:avLst/>
          </a:prstGeom>
        </p:spPr>
        <p:style>
          <a:lnRef idx="2">
            <a:schemeClr val="dk1"/>
          </a:lnRef>
          <a:fillRef idx="1">
            <a:schemeClr val="lt1"/>
          </a:fillRef>
          <a:effectRef idx="0">
            <a:schemeClr val="dk1"/>
          </a:effectRef>
          <a:fontRef idx="minor">
            <a:schemeClr val="dk1"/>
          </a:fontRef>
        </p:style>
      </p:cxnSp>
      <p:cxnSp>
        <p:nvCxnSpPr>
          <p:cNvPr id="311" name="直線コネクタ 310"/>
          <p:cNvCxnSpPr/>
          <p:nvPr/>
        </p:nvCxnSpPr>
        <p:spPr>
          <a:xfrm flipV="1">
            <a:off x="6821798" y="2261527"/>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312" name="直線コネクタ 311"/>
          <p:cNvCxnSpPr/>
          <p:nvPr/>
        </p:nvCxnSpPr>
        <p:spPr>
          <a:xfrm flipH="1">
            <a:off x="6933696" y="2274780"/>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313" name="直線コネクタ 312"/>
          <p:cNvCxnSpPr/>
          <p:nvPr/>
        </p:nvCxnSpPr>
        <p:spPr>
          <a:xfrm>
            <a:off x="6950308" y="2499828"/>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sp>
        <p:nvSpPr>
          <p:cNvPr id="314" name="テキスト ボックス 313"/>
          <p:cNvSpPr txBox="1"/>
          <p:nvPr/>
        </p:nvSpPr>
        <p:spPr>
          <a:xfrm>
            <a:off x="7636760" y="1082173"/>
            <a:ext cx="537327" cy="369332"/>
          </a:xfrm>
          <a:prstGeom prst="rect">
            <a:avLst/>
          </a:prstGeom>
          <a:noFill/>
        </p:spPr>
        <p:txBody>
          <a:bodyPr wrap="none" rtlCol="0">
            <a:spAutoFit/>
          </a:bodyPr>
          <a:lstStyle/>
          <a:p>
            <a:r>
              <a:rPr kumimoji="1" lang="en-US" altLang="ja-JP" dirty="0" smtClean="0"/>
              <a:t>V</a:t>
            </a:r>
            <a:r>
              <a:rPr kumimoji="1" lang="en-US" altLang="ja-JP" sz="1400" dirty="0" smtClean="0"/>
              <a:t>DD</a:t>
            </a:r>
            <a:endParaRPr kumimoji="1" lang="ja-JP" altLang="en-US" dirty="0"/>
          </a:p>
        </p:txBody>
      </p:sp>
      <p:cxnSp>
        <p:nvCxnSpPr>
          <p:cNvPr id="315" name="直線コネクタ 314"/>
          <p:cNvCxnSpPr/>
          <p:nvPr/>
        </p:nvCxnSpPr>
        <p:spPr>
          <a:xfrm flipV="1">
            <a:off x="7163281" y="1840223"/>
            <a:ext cx="0" cy="434558"/>
          </a:xfrm>
          <a:prstGeom prst="line">
            <a:avLst/>
          </a:prstGeom>
        </p:spPr>
        <p:style>
          <a:lnRef idx="2">
            <a:schemeClr val="dk1"/>
          </a:lnRef>
          <a:fillRef idx="1">
            <a:schemeClr val="lt1"/>
          </a:fillRef>
          <a:effectRef idx="0">
            <a:schemeClr val="dk1"/>
          </a:effectRef>
          <a:fontRef idx="minor">
            <a:schemeClr val="dk1"/>
          </a:fontRef>
        </p:style>
      </p:cxnSp>
      <p:sp>
        <p:nvSpPr>
          <p:cNvPr id="316" name="円/楕円 315"/>
          <p:cNvSpPr/>
          <p:nvPr/>
        </p:nvSpPr>
        <p:spPr>
          <a:xfrm>
            <a:off x="7799853" y="144013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7" name="直線コネクタ 316"/>
          <p:cNvCxnSpPr/>
          <p:nvPr/>
        </p:nvCxnSpPr>
        <p:spPr>
          <a:xfrm flipV="1">
            <a:off x="7318371" y="1861093"/>
            <a:ext cx="0" cy="654392"/>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cxnSp>
        <p:nvCxnSpPr>
          <p:cNvPr id="318" name="直線コネクタ 317"/>
          <p:cNvCxnSpPr/>
          <p:nvPr/>
        </p:nvCxnSpPr>
        <p:spPr>
          <a:xfrm flipH="1">
            <a:off x="6574153" y="2503124"/>
            <a:ext cx="247645" cy="0"/>
          </a:xfrm>
          <a:prstGeom prst="line">
            <a:avLst/>
          </a:prstGeom>
        </p:spPr>
        <p:style>
          <a:lnRef idx="2">
            <a:schemeClr val="dk1"/>
          </a:lnRef>
          <a:fillRef idx="1">
            <a:schemeClr val="lt1"/>
          </a:fillRef>
          <a:effectRef idx="0">
            <a:schemeClr val="dk1"/>
          </a:effectRef>
          <a:fontRef idx="minor">
            <a:schemeClr val="dk1"/>
          </a:fontRef>
        </p:style>
      </p:cxnSp>
      <p:sp>
        <p:nvSpPr>
          <p:cNvPr id="319" name="円/楕円 318"/>
          <p:cNvSpPr/>
          <p:nvPr/>
        </p:nvSpPr>
        <p:spPr>
          <a:xfrm>
            <a:off x="6424837" y="24222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20" name="直線コネクタ 319"/>
          <p:cNvCxnSpPr/>
          <p:nvPr/>
        </p:nvCxnSpPr>
        <p:spPr>
          <a:xfrm flipV="1">
            <a:off x="8333412" y="2261529"/>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321" name="直線コネクタ 320"/>
          <p:cNvCxnSpPr/>
          <p:nvPr/>
        </p:nvCxnSpPr>
        <p:spPr>
          <a:xfrm flipH="1">
            <a:off x="8313281" y="2737054"/>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22" name="直線コネクタ 321"/>
          <p:cNvCxnSpPr/>
          <p:nvPr/>
        </p:nvCxnSpPr>
        <p:spPr>
          <a:xfrm>
            <a:off x="8579320" y="2503123"/>
            <a:ext cx="125770" cy="1"/>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23" name="直線コネクタ 322"/>
          <p:cNvCxnSpPr/>
          <p:nvPr/>
        </p:nvCxnSpPr>
        <p:spPr>
          <a:xfrm flipV="1">
            <a:off x="8204902" y="2261527"/>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324" name="直線コネクタ 323"/>
          <p:cNvCxnSpPr/>
          <p:nvPr/>
        </p:nvCxnSpPr>
        <p:spPr>
          <a:xfrm flipH="1">
            <a:off x="8316800" y="2274780"/>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325" name="直線コネクタ 324"/>
          <p:cNvCxnSpPr/>
          <p:nvPr/>
        </p:nvCxnSpPr>
        <p:spPr>
          <a:xfrm>
            <a:off x="8333412" y="2499828"/>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326" name="直線コネクタ 325"/>
          <p:cNvCxnSpPr/>
          <p:nvPr/>
        </p:nvCxnSpPr>
        <p:spPr>
          <a:xfrm flipV="1">
            <a:off x="8546385" y="1840223"/>
            <a:ext cx="0" cy="434558"/>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327" name="直線コネクタ 326"/>
          <p:cNvCxnSpPr/>
          <p:nvPr/>
        </p:nvCxnSpPr>
        <p:spPr>
          <a:xfrm flipH="1">
            <a:off x="7957257" y="2503124"/>
            <a:ext cx="247645" cy="0"/>
          </a:xfrm>
          <a:prstGeom prst="line">
            <a:avLst/>
          </a:prstGeom>
        </p:spPr>
        <p:style>
          <a:lnRef idx="2">
            <a:schemeClr val="dk1"/>
          </a:lnRef>
          <a:fillRef idx="1">
            <a:schemeClr val="lt1"/>
          </a:fillRef>
          <a:effectRef idx="0">
            <a:schemeClr val="dk1"/>
          </a:effectRef>
          <a:fontRef idx="minor">
            <a:schemeClr val="dk1"/>
          </a:fontRef>
        </p:style>
      </p:cxnSp>
      <p:sp>
        <p:nvSpPr>
          <p:cNvPr id="328" name="円/楕円 327"/>
          <p:cNvSpPr/>
          <p:nvPr/>
        </p:nvSpPr>
        <p:spPr>
          <a:xfrm>
            <a:off x="7807941" y="242221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29" name="直線コネクタ 328"/>
          <p:cNvCxnSpPr/>
          <p:nvPr/>
        </p:nvCxnSpPr>
        <p:spPr>
          <a:xfrm flipV="1">
            <a:off x="7153028" y="2737054"/>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330" name="直線コネクタ 329"/>
          <p:cNvCxnSpPr/>
          <p:nvPr/>
        </p:nvCxnSpPr>
        <p:spPr>
          <a:xfrm flipV="1">
            <a:off x="8535034" y="2737054"/>
            <a:ext cx="0" cy="192339"/>
          </a:xfrm>
          <a:prstGeom prst="line">
            <a:avLst/>
          </a:prstGeom>
        </p:spPr>
        <p:style>
          <a:lnRef idx="2">
            <a:schemeClr val="dk1"/>
          </a:lnRef>
          <a:fillRef idx="1">
            <a:schemeClr val="lt1"/>
          </a:fillRef>
          <a:effectRef idx="0">
            <a:schemeClr val="dk1"/>
          </a:effectRef>
          <a:fontRef idx="minor">
            <a:schemeClr val="dk1"/>
          </a:fontRef>
        </p:style>
      </p:cxnSp>
      <p:cxnSp>
        <p:nvCxnSpPr>
          <p:cNvPr id="331" name="直線コネクタ 330"/>
          <p:cNvCxnSpPr/>
          <p:nvPr/>
        </p:nvCxnSpPr>
        <p:spPr>
          <a:xfrm flipH="1">
            <a:off x="7138564" y="2929392"/>
            <a:ext cx="1416965" cy="0"/>
          </a:xfrm>
          <a:prstGeom prst="line">
            <a:avLst/>
          </a:prstGeom>
        </p:spPr>
        <p:style>
          <a:lnRef idx="2">
            <a:schemeClr val="dk1"/>
          </a:lnRef>
          <a:fillRef idx="1">
            <a:schemeClr val="lt1"/>
          </a:fillRef>
          <a:effectRef idx="0">
            <a:schemeClr val="dk1"/>
          </a:effectRef>
          <a:fontRef idx="minor">
            <a:schemeClr val="dk1"/>
          </a:fontRef>
        </p:style>
      </p:cxnSp>
      <p:cxnSp>
        <p:nvCxnSpPr>
          <p:cNvPr id="332" name="直線コネクタ 331"/>
          <p:cNvCxnSpPr/>
          <p:nvPr/>
        </p:nvCxnSpPr>
        <p:spPr>
          <a:xfrm flipH="1">
            <a:off x="7163282" y="1855259"/>
            <a:ext cx="1541808" cy="0"/>
          </a:xfrm>
          <a:prstGeom prst="line">
            <a:avLst/>
          </a:prstGeom>
        </p:spPr>
        <p:style>
          <a:lnRef idx="2">
            <a:schemeClr val="dk1"/>
          </a:lnRef>
          <a:fillRef idx="1">
            <a:schemeClr val="lt1"/>
          </a:fillRef>
          <a:effectRef idx="0">
            <a:schemeClr val="dk1"/>
          </a:effectRef>
          <a:fontRef idx="minor">
            <a:schemeClr val="dk1"/>
          </a:fontRef>
        </p:style>
      </p:cxnSp>
      <p:cxnSp>
        <p:nvCxnSpPr>
          <p:cNvPr id="333" name="直線コネクタ 332"/>
          <p:cNvCxnSpPr>
            <a:endCxn id="316" idx="4"/>
          </p:cNvCxnSpPr>
          <p:nvPr/>
        </p:nvCxnSpPr>
        <p:spPr>
          <a:xfrm flipV="1">
            <a:off x="7863459" y="1590734"/>
            <a:ext cx="8402" cy="270359"/>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34" name="直線コネクタ 333"/>
          <p:cNvCxnSpPr/>
          <p:nvPr/>
        </p:nvCxnSpPr>
        <p:spPr>
          <a:xfrm flipV="1">
            <a:off x="8699532" y="1840224"/>
            <a:ext cx="0" cy="1486234"/>
          </a:xfrm>
          <a:prstGeom prst="line">
            <a:avLst/>
          </a:prstGeom>
        </p:spPr>
        <p:style>
          <a:lnRef idx="2">
            <a:schemeClr val="dk1"/>
          </a:lnRef>
          <a:fillRef idx="1">
            <a:schemeClr val="lt1"/>
          </a:fillRef>
          <a:effectRef idx="0">
            <a:schemeClr val="dk1"/>
          </a:effectRef>
          <a:fontRef idx="minor">
            <a:schemeClr val="dk1"/>
          </a:fontRef>
        </p:style>
      </p:cxnSp>
      <p:sp>
        <p:nvSpPr>
          <p:cNvPr id="335" name="テキスト ボックス 334"/>
          <p:cNvSpPr txBox="1"/>
          <p:nvPr/>
        </p:nvSpPr>
        <p:spPr>
          <a:xfrm>
            <a:off x="6157863" y="2312265"/>
            <a:ext cx="317716" cy="369332"/>
          </a:xfrm>
          <a:prstGeom prst="rect">
            <a:avLst/>
          </a:prstGeom>
          <a:noFill/>
        </p:spPr>
        <p:txBody>
          <a:bodyPr wrap="none" rtlCol="0">
            <a:spAutoFit/>
          </a:bodyPr>
          <a:lstStyle/>
          <a:p>
            <a:r>
              <a:rPr lang="en-US" altLang="ja-JP" dirty="0"/>
              <a:t>A</a:t>
            </a:r>
            <a:endParaRPr kumimoji="1" lang="ja-JP" altLang="en-US" sz="1600" dirty="0"/>
          </a:p>
        </p:txBody>
      </p:sp>
      <p:sp>
        <p:nvSpPr>
          <p:cNvPr id="336" name="テキスト ボックス 335"/>
          <p:cNvSpPr txBox="1"/>
          <p:nvPr/>
        </p:nvSpPr>
        <p:spPr>
          <a:xfrm>
            <a:off x="7537346" y="2311051"/>
            <a:ext cx="309700" cy="369332"/>
          </a:xfrm>
          <a:prstGeom prst="rect">
            <a:avLst/>
          </a:prstGeom>
          <a:noFill/>
        </p:spPr>
        <p:txBody>
          <a:bodyPr wrap="none" rtlCol="0">
            <a:spAutoFit/>
          </a:bodyPr>
          <a:lstStyle/>
          <a:p>
            <a:r>
              <a:rPr lang="en-US" altLang="ja-JP" dirty="0"/>
              <a:t>B</a:t>
            </a:r>
            <a:endParaRPr kumimoji="1" lang="ja-JP" altLang="en-US" dirty="0"/>
          </a:p>
        </p:txBody>
      </p:sp>
      <p:cxnSp>
        <p:nvCxnSpPr>
          <p:cNvPr id="337" name="直線コネクタ 336"/>
          <p:cNvCxnSpPr/>
          <p:nvPr/>
        </p:nvCxnSpPr>
        <p:spPr>
          <a:xfrm>
            <a:off x="7785086" y="2917148"/>
            <a:ext cx="0" cy="192339"/>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38" name="直線コネクタ 337"/>
          <p:cNvCxnSpPr/>
          <p:nvPr/>
        </p:nvCxnSpPr>
        <p:spPr>
          <a:xfrm flipV="1">
            <a:off x="7573300" y="3084863"/>
            <a:ext cx="0" cy="483190"/>
          </a:xfrm>
          <a:prstGeom prst="line">
            <a:avLst/>
          </a:prstGeom>
          <a:ln w="50800"/>
        </p:spPr>
        <p:style>
          <a:lnRef idx="2">
            <a:schemeClr val="dk1"/>
          </a:lnRef>
          <a:fillRef idx="1">
            <a:schemeClr val="lt1"/>
          </a:fillRef>
          <a:effectRef idx="0">
            <a:schemeClr val="dk1"/>
          </a:effectRef>
          <a:fontRef idx="minor">
            <a:schemeClr val="dk1"/>
          </a:fontRef>
        </p:style>
      </p:cxnSp>
      <p:cxnSp>
        <p:nvCxnSpPr>
          <p:cNvPr id="339" name="直線コネクタ 338"/>
          <p:cNvCxnSpPr/>
          <p:nvPr/>
        </p:nvCxnSpPr>
        <p:spPr>
          <a:xfrm flipH="1">
            <a:off x="7553169" y="3560388"/>
            <a:ext cx="225168" cy="0"/>
          </a:xfrm>
          <a:prstGeom prst="line">
            <a:avLst/>
          </a:prstGeom>
        </p:spPr>
        <p:style>
          <a:lnRef idx="2">
            <a:schemeClr val="dk1"/>
          </a:lnRef>
          <a:fillRef idx="1">
            <a:schemeClr val="lt1"/>
          </a:fillRef>
          <a:effectRef idx="0">
            <a:schemeClr val="dk1"/>
          </a:effectRef>
          <a:fontRef idx="minor">
            <a:schemeClr val="dk1"/>
          </a:fontRef>
        </p:style>
      </p:cxnSp>
      <p:cxnSp>
        <p:nvCxnSpPr>
          <p:cNvPr id="340" name="直線コネクタ 339"/>
          <p:cNvCxnSpPr/>
          <p:nvPr/>
        </p:nvCxnSpPr>
        <p:spPr>
          <a:xfrm flipH="1">
            <a:off x="7819209" y="3326458"/>
            <a:ext cx="885881" cy="0"/>
          </a:xfrm>
          <a:prstGeom prst="line">
            <a:avLst/>
          </a:prstGeom>
        </p:spPr>
        <p:style>
          <a:lnRef idx="2">
            <a:schemeClr val="dk1"/>
          </a:lnRef>
          <a:fillRef idx="1">
            <a:schemeClr val="lt1"/>
          </a:fillRef>
          <a:effectRef idx="0">
            <a:schemeClr val="dk1"/>
          </a:effectRef>
          <a:fontRef idx="minor">
            <a:schemeClr val="dk1"/>
          </a:fontRef>
        </p:style>
      </p:cxnSp>
      <p:cxnSp>
        <p:nvCxnSpPr>
          <p:cNvPr id="341" name="直線コネクタ 340"/>
          <p:cNvCxnSpPr/>
          <p:nvPr/>
        </p:nvCxnSpPr>
        <p:spPr>
          <a:xfrm flipV="1">
            <a:off x="7444790" y="3084861"/>
            <a:ext cx="0" cy="483192"/>
          </a:xfrm>
          <a:prstGeom prst="line">
            <a:avLst/>
          </a:prstGeom>
          <a:ln w="50800"/>
        </p:spPr>
        <p:style>
          <a:lnRef idx="2">
            <a:schemeClr val="dk1"/>
          </a:lnRef>
          <a:fillRef idx="1">
            <a:schemeClr val="lt1"/>
          </a:fillRef>
          <a:effectRef idx="0">
            <a:schemeClr val="dk1"/>
          </a:effectRef>
          <a:fontRef idx="minor">
            <a:schemeClr val="dk1"/>
          </a:fontRef>
        </p:style>
      </p:cxnSp>
      <p:cxnSp>
        <p:nvCxnSpPr>
          <p:cNvPr id="342" name="直線コネクタ 341"/>
          <p:cNvCxnSpPr/>
          <p:nvPr/>
        </p:nvCxnSpPr>
        <p:spPr>
          <a:xfrm flipH="1">
            <a:off x="7556688" y="3098114"/>
            <a:ext cx="235447" cy="0"/>
          </a:xfrm>
          <a:prstGeom prst="line">
            <a:avLst/>
          </a:prstGeom>
        </p:spPr>
        <p:style>
          <a:lnRef idx="2">
            <a:schemeClr val="dk1"/>
          </a:lnRef>
          <a:fillRef idx="1">
            <a:schemeClr val="lt1"/>
          </a:fillRef>
          <a:effectRef idx="0">
            <a:schemeClr val="dk1"/>
          </a:effectRef>
          <a:fontRef idx="minor">
            <a:schemeClr val="dk1"/>
          </a:fontRef>
        </p:style>
      </p:cxnSp>
      <p:cxnSp>
        <p:nvCxnSpPr>
          <p:cNvPr id="343" name="直線コネクタ 342"/>
          <p:cNvCxnSpPr/>
          <p:nvPr/>
        </p:nvCxnSpPr>
        <p:spPr>
          <a:xfrm>
            <a:off x="7573300" y="3323162"/>
            <a:ext cx="276774" cy="0"/>
          </a:xfrm>
          <a:prstGeom prst="line">
            <a:avLst/>
          </a:prstGeom>
          <a:ln>
            <a:headEnd type="none" w="lg" len="lg"/>
            <a:tailEnd type="arrow" w="lg" len="lg"/>
          </a:ln>
        </p:spPr>
        <p:style>
          <a:lnRef idx="2">
            <a:schemeClr val="dk1"/>
          </a:lnRef>
          <a:fillRef idx="1">
            <a:schemeClr val="lt1"/>
          </a:fillRef>
          <a:effectRef idx="0">
            <a:schemeClr val="dk1"/>
          </a:effectRef>
          <a:fontRef idx="minor">
            <a:schemeClr val="dk1"/>
          </a:fontRef>
        </p:style>
      </p:cxnSp>
      <p:cxnSp>
        <p:nvCxnSpPr>
          <p:cNvPr id="344" name="直線コネクタ 343"/>
          <p:cNvCxnSpPr/>
          <p:nvPr/>
        </p:nvCxnSpPr>
        <p:spPr>
          <a:xfrm flipH="1">
            <a:off x="7197145" y="3326458"/>
            <a:ext cx="247645" cy="0"/>
          </a:xfrm>
          <a:prstGeom prst="line">
            <a:avLst/>
          </a:prstGeom>
        </p:spPr>
        <p:style>
          <a:lnRef idx="2">
            <a:schemeClr val="dk1"/>
          </a:lnRef>
          <a:fillRef idx="1">
            <a:schemeClr val="lt1"/>
          </a:fillRef>
          <a:effectRef idx="0">
            <a:schemeClr val="dk1"/>
          </a:effectRef>
          <a:fontRef idx="minor">
            <a:schemeClr val="dk1"/>
          </a:fontRef>
        </p:style>
      </p:cxnSp>
      <p:sp>
        <p:nvSpPr>
          <p:cNvPr id="345" name="円/楕円 344"/>
          <p:cNvSpPr/>
          <p:nvPr/>
        </p:nvSpPr>
        <p:spPr>
          <a:xfrm>
            <a:off x="7047829" y="324555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6" name="テキスト ボックス 345"/>
          <p:cNvSpPr txBox="1"/>
          <p:nvPr/>
        </p:nvSpPr>
        <p:spPr>
          <a:xfrm>
            <a:off x="6777234" y="3134385"/>
            <a:ext cx="308098" cy="369332"/>
          </a:xfrm>
          <a:prstGeom prst="rect">
            <a:avLst/>
          </a:prstGeom>
          <a:noFill/>
        </p:spPr>
        <p:txBody>
          <a:bodyPr wrap="none" rtlCol="0">
            <a:spAutoFit/>
          </a:bodyPr>
          <a:lstStyle/>
          <a:p>
            <a:r>
              <a:rPr lang="en-US" altLang="ja-JP" dirty="0" smtClean="0"/>
              <a:t>C</a:t>
            </a:r>
            <a:endParaRPr kumimoji="1" lang="ja-JP" altLang="en-US" dirty="0"/>
          </a:p>
        </p:txBody>
      </p:sp>
    </p:spTree>
    <p:extLst>
      <p:ext uri="{BB962C8B-B14F-4D97-AF65-F5344CB8AC3E}">
        <p14:creationId xmlns:p14="http://schemas.microsoft.com/office/powerpoint/2010/main" val="1281483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02305" y="3822341"/>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円/楕円 17"/>
          <p:cNvSpPr/>
          <p:nvPr/>
        </p:nvSpPr>
        <p:spPr>
          <a:xfrm>
            <a:off x="5376604" y="431857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9" name="円/楕円 18"/>
          <p:cNvSpPr/>
          <p:nvPr/>
        </p:nvSpPr>
        <p:spPr>
          <a:xfrm>
            <a:off x="5376604" y="485564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0" name="円/楕円 19"/>
          <p:cNvSpPr/>
          <p:nvPr/>
        </p:nvSpPr>
        <p:spPr>
          <a:xfrm>
            <a:off x="5376604" y="53986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1" name="円/楕円 20"/>
          <p:cNvSpPr/>
          <p:nvPr/>
        </p:nvSpPr>
        <p:spPr>
          <a:xfrm>
            <a:off x="5376604" y="590274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2" name="円/楕円 21"/>
          <p:cNvSpPr/>
          <p:nvPr/>
        </p:nvSpPr>
        <p:spPr>
          <a:xfrm>
            <a:off x="5944779" y="40240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3" name="円/楕円 22"/>
          <p:cNvSpPr/>
          <p:nvPr/>
        </p:nvSpPr>
        <p:spPr>
          <a:xfrm>
            <a:off x="5944779" y="454812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4" name="円/楕円 23"/>
          <p:cNvSpPr/>
          <p:nvPr/>
        </p:nvSpPr>
        <p:spPr>
          <a:xfrm>
            <a:off x="5944779" y="508520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5" name="円/楕円 24"/>
          <p:cNvSpPr/>
          <p:nvPr/>
        </p:nvSpPr>
        <p:spPr>
          <a:xfrm>
            <a:off x="5944779" y="562824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6" name="円/楕円 25"/>
          <p:cNvSpPr/>
          <p:nvPr/>
        </p:nvSpPr>
        <p:spPr>
          <a:xfrm>
            <a:off x="5944779" y="613230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32" name="正方形/長方形 31"/>
          <p:cNvSpPr/>
          <p:nvPr/>
        </p:nvSpPr>
        <p:spPr>
          <a:xfrm>
            <a:off x="2051720" y="3820383"/>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3988613" y="40245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3973864" y="45481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5" name="円/楕円 34"/>
          <p:cNvSpPr/>
          <p:nvPr/>
        </p:nvSpPr>
        <p:spPr>
          <a:xfrm>
            <a:off x="3972262" y="508520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6" name="円/楕円 35"/>
          <p:cNvSpPr/>
          <p:nvPr/>
        </p:nvSpPr>
        <p:spPr>
          <a:xfrm>
            <a:off x="3973864" y="562824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7" name="円/楕円 36"/>
          <p:cNvSpPr/>
          <p:nvPr/>
        </p:nvSpPr>
        <p:spPr>
          <a:xfrm>
            <a:off x="3988613" y="61323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9" name="円/楕円 38"/>
          <p:cNvSpPr/>
          <p:nvPr/>
        </p:nvSpPr>
        <p:spPr>
          <a:xfrm>
            <a:off x="3405123" y="43321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0" name="円/楕円 39"/>
          <p:cNvSpPr/>
          <p:nvPr/>
        </p:nvSpPr>
        <p:spPr>
          <a:xfrm>
            <a:off x="3397171" y="486918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1" name="円/楕円 40"/>
          <p:cNvSpPr/>
          <p:nvPr/>
        </p:nvSpPr>
        <p:spPr>
          <a:xfrm>
            <a:off x="3405123" y="541222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2" name="円/楕円 41"/>
          <p:cNvSpPr/>
          <p:nvPr/>
        </p:nvSpPr>
        <p:spPr>
          <a:xfrm>
            <a:off x="3419872" y="591628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3" name="円/楕円 42"/>
          <p:cNvSpPr/>
          <p:nvPr/>
        </p:nvSpPr>
        <p:spPr>
          <a:xfrm>
            <a:off x="2843808" y="40245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4" name="円/楕円 43"/>
          <p:cNvSpPr/>
          <p:nvPr/>
        </p:nvSpPr>
        <p:spPr>
          <a:xfrm>
            <a:off x="2829059" y="45481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5" name="円/楕円 44"/>
          <p:cNvSpPr/>
          <p:nvPr/>
        </p:nvSpPr>
        <p:spPr>
          <a:xfrm>
            <a:off x="2821107" y="508520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6" name="円/楕円 45"/>
          <p:cNvSpPr/>
          <p:nvPr/>
        </p:nvSpPr>
        <p:spPr>
          <a:xfrm>
            <a:off x="2829059" y="562824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7" name="円/楕円 46"/>
          <p:cNvSpPr/>
          <p:nvPr/>
        </p:nvSpPr>
        <p:spPr>
          <a:xfrm>
            <a:off x="2843808" y="61323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56" name="円/楕円 55"/>
          <p:cNvSpPr/>
          <p:nvPr/>
        </p:nvSpPr>
        <p:spPr>
          <a:xfrm>
            <a:off x="6516216" y="431857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7" name="円/楕円 56"/>
          <p:cNvSpPr/>
          <p:nvPr/>
        </p:nvSpPr>
        <p:spPr>
          <a:xfrm>
            <a:off x="6516216" y="485564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8" name="円/楕円 57"/>
          <p:cNvSpPr/>
          <p:nvPr/>
        </p:nvSpPr>
        <p:spPr>
          <a:xfrm>
            <a:off x="6516216" y="53986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9" name="円/楕円 58"/>
          <p:cNvSpPr/>
          <p:nvPr/>
        </p:nvSpPr>
        <p:spPr>
          <a:xfrm>
            <a:off x="6516216" y="590274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64" name="円/楕円 63"/>
          <p:cNvSpPr/>
          <p:nvPr/>
        </p:nvSpPr>
        <p:spPr>
          <a:xfrm>
            <a:off x="2252995" y="4267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5" name="円/楕円 64"/>
          <p:cNvSpPr/>
          <p:nvPr/>
        </p:nvSpPr>
        <p:spPr>
          <a:xfrm>
            <a:off x="2245043" y="480465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6" name="円/楕円 65"/>
          <p:cNvSpPr/>
          <p:nvPr/>
        </p:nvSpPr>
        <p:spPr>
          <a:xfrm>
            <a:off x="2252995" y="534769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7" name="円/楕円 66"/>
          <p:cNvSpPr/>
          <p:nvPr/>
        </p:nvSpPr>
        <p:spPr>
          <a:xfrm>
            <a:off x="2267744" y="585175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8" name="テキスト ボックス 67"/>
          <p:cNvSpPr txBox="1"/>
          <p:nvPr/>
        </p:nvSpPr>
        <p:spPr>
          <a:xfrm>
            <a:off x="5315807" y="3357854"/>
            <a:ext cx="1637083" cy="461665"/>
          </a:xfrm>
          <a:prstGeom prst="rect">
            <a:avLst/>
          </a:prstGeom>
          <a:noFill/>
        </p:spPr>
        <p:txBody>
          <a:bodyPr wrap="square" rtlCol="0">
            <a:spAutoFit/>
          </a:bodyPr>
          <a:lstStyle/>
          <a:p>
            <a:r>
              <a:rPr lang="ja-JP" altLang="ja-JP" sz="2400" dirty="0" smtClean="0"/>
              <a:t>ｎ形半導体</a:t>
            </a:r>
            <a:endParaRPr lang="ja-JP" altLang="ja-JP" sz="2400" dirty="0"/>
          </a:p>
        </p:txBody>
      </p:sp>
      <p:sp>
        <p:nvSpPr>
          <p:cNvPr id="69" name="テキスト ボックス 68"/>
          <p:cNvSpPr txBox="1"/>
          <p:nvPr/>
        </p:nvSpPr>
        <p:spPr>
          <a:xfrm>
            <a:off x="2057763" y="3335728"/>
            <a:ext cx="1637083" cy="461665"/>
          </a:xfrm>
          <a:prstGeom prst="rect">
            <a:avLst/>
          </a:prstGeom>
          <a:noFill/>
        </p:spPr>
        <p:txBody>
          <a:bodyPr wrap="square" rtlCol="0">
            <a:spAutoFit/>
          </a:bodyPr>
          <a:lstStyle/>
          <a:p>
            <a:r>
              <a:rPr lang="ja-JP" altLang="en-US" sz="2400" dirty="0" err="1" smtClean="0"/>
              <a:t>ｐ</a:t>
            </a:r>
            <a:r>
              <a:rPr lang="ja-JP" altLang="ja-JP" sz="2400" dirty="0" smtClean="0"/>
              <a:t>形半導体</a:t>
            </a:r>
            <a:endParaRPr lang="ja-JP" altLang="ja-JP" sz="2400" dirty="0"/>
          </a:p>
        </p:txBody>
      </p:sp>
      <p:sp>
        <p:nvSpPr>
          <p:cNvPr id="7" name="円/楕円 6"/>
          <p:cNvSpPr/>
          <p:nvPr/>
        </p:nvSpPr>
        <p:spPr>
          <a:xfrm>
            <a:off x="4792651" y="40240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 name="円/楕円 7"/>
          <p:cNvSpPr/>
          <p:nvPr/>
        </p:nvSpPr>
        <p:spPr>
          <a:xfrm>
            <a:off x="4792651" y="454812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 name="円/楕円 8"/>
          <p:cNvSpPr/>
          <p:nvPr/>
        </p:nvSpPr>
        <p:spPr>
          <a:xfrm>
            <a:off x="4792651" y="508520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 name="円/楕円 9"/>
          <p:cNvSpPr/>
          <p:nvPr/>
        </p:nvSpPr>
        <p:spPr>
          <a:xfrm>
            <a:off x="4792651" y="562824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 name="円/楕円 10"/>
          <p:cNvSpPr/>
          <p:nvPr/>
        </p:nvSpPr>
        <p:spPr>
          <a:xfrm>
            <a:off x="4792651" y="613230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8" name="正方形/長方形 47"/>
          <p:cNvSpPr/>
          <p:nvPr/>
        </p:nvSpPr>
        <p:spPr>
          <a:xfrm>
            <a:off x="3972261" y="3821216"/>
            <a:ext cx="1108421" cy="28803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659668" y="4318571"/>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sp>
        <p:nvSpPr>
          <p:cNvPr id="5" name="二等辺三角形 4"/>
          <p:cNvSpPr/>
          <p:nvPr/>
        </p:nvSpPr>
        <p:spPr>
          <a:xfrm rot="5400000">
            <a:off x="3532891" y="1523891"/>
            <a:ext cx="1832696" cy="151216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3" name="直線コネクタ 12"/>
          <p:cNvCxnSpPr/>
          <p:nvPr/>
        </p:nvCxnSpPr>
        <p:spPr>
          <a:xfrm>
            <a:off x="5212583" y="1363627"/>
            <a:ext cx="0" cy="1832696"/>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1388321" y="2279975"/>
            <a:ext cx="2289507" cy="0"/>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a:stCxn id="5" idx="0"/>
          </p:cNvCxnSpPr>
          <p:nvPr/>
        </p:nvCxnSpPr>
        <p:spPr>
          <a:xfrm>
            <a:off x="5205323" y="2279975"/>
            <a:ext cx="2391013" cy="0"/>
          </a:xfrm>
          <a:prstGeom prst="line">
            <a:avLst/>
          </a:prstGeom>
        </p:spPr>
        <p:style>
          <a:lnRef idx="2">
            <a:schemeClr val="dk1"/>
          </a:lnRef>
          <a:fillRef idx="1">
            <a:schemeClr val="lt1"/>
          </a:fillRef>
          <a:effectRef idx="0">
            <a:schemeClr val="dk1"/>
          </a:effectRef>
          <a:fontRef idx="minor">
            <a:schemeClr val="dk1"/>
          </a:fontRef>
        </p:style>
      </p:cxnSp>
      <p:cxnSp>
        <p:nvCxnSpPr>
          <p:cNvPr id="60" name="直線コネクタ 59"/>
          <p:cNvCxnSpPr>
            <a:endCxn id="32" idx="1"/>
          </p:cNvCxnSpPr>
          <p:nvPr/>
        </p:nvCxnSpPr>
        <p:spPr>
          <a:xfrm flipV="1">
            <a:off x="1388321" y="5260543"/>
            <a:ext cx="663399" cy="1958"/>
          </a:xfrm>
          <a:prstGeom prst="line">
            <a:avLst/>
          </a:prstGeom>
        </p:spPr>
        <p:style>
          <a:lnRef idx="2">
            <a:schemeClr val="dk1"/>
          </a:lnRef>
          <a:fillRef idx="1">
            <a:schemeClr val="lt1"/>
          </a:fillRef>
          <a:effectRef idx="0">
            <a:schemeClr val="dk1"/>
          </a:effectRef>
          <a:fontRef idx="minor">
            <a:schemeClr val="dk1"/>
          </a:fontRef>
        </p:style>
      </p:cxnSp>
      <p:cxnSp>
        <p:nvCxnSpPr>
          <p:cNvPr id="61" name="直線コネクタ 60"/>
          <p:cNvCxnSpPr>
            <a:stCxn id="6" idx="3"/>
          </p:cNvCxnSpPr>
          <p:nvPr/>
        </p:nvCxnSpPr>
        <p:spPr>
          <a:xfrm>
            <a:off x="6952890" y="5262501"/>
            <a:ext cx="643446" cy="0"/>
          </a:xfrm>
          <a:prstGeom prst="line">
            <a:avLst/>
          </a:prstGeom>
        </p:spPr>
        <p:style>
          <a:lnRef idx="2">
            <a:schemeClr val="dk1"/>
          </a:lnRef>
          <a:fillRef idx="1">
            <a:schemeClr val="lt1"/>
          </a:fillRef>
          <a:effectRef idx="0">
            <a:schemeClr val="dk1"/>
          </a:effectRef>
          <a:fontRef idx="minor">
            <a:schemeClr val="dk1"/>
          </a:fontRef>
        </p:style>
      </p:cxnSp>
      <p:sp>
        <p:nvSpPr>
          <p:cNvPr id="70" name="テキスト ボックス 69"/>
          <p:cNvSpPr txBox="1"/>
          <p:nvPr/>
        </p:nvSpPr>
        <p:spPr>
          <a:xfrm>
            <a:off x="1388321" y="1772816"/>
            <a:ext cx="1637083" cy="461665"/>
          </a:xfrm>
          <a:prstGeom prst="rect">
            <a:avLst/>
          </a:prstGeom>
          <a:noFill/>
        </p:spPr>
        <p:txBody>
          <a:bodyPr wrap="square" rtlCol="0">
            <a:spAutoFit/>
          </a:bodyPr>
          <a:lstStyle/>
          <a:p>
            <a:r>
              <a:rPr lang="ja-JP" altLang="en-US" sz="2400" dirty="0" smtClean="0"/>
              <a:t>アノード</a:t>
            </a:r>
            <a:endParaRPr lang="ja-JP" altLang="ja-JP" sz="2400" dirty="0"/>
          </a:p>
        </p:txBody>
      </p:sp>
      <p:sp>
        <p:nvSpPr>
          <p:cNvPr id="71" name="テキスト ボックス 70"/>
          <p:cNvSpPr txBox="1"/>
          <p:nvPr/>
        </p:nvSpPr>
        <p:spPr>
          <a:xfrm>
            <a:off x="6400829" y="1772815"/>
            <a:ext cx="1221960" cy="461665"/>
          </a:xfrm>
          <a:prstGeom prst="rect">
            <a:avLst/>
          </a:prstGeom>
          <a:noFill/>
        </p:spPr>
        <p:txBody>
          <a:bodyPr wrap="square" rtlCol="0">
            <a:spAutoFit/>
          </a:bodyPr>
          <a:lstStyle/>
          <a:p>
            <a:r>
              <a:rPr lang="ja-JP" altLang="en-US" sz="2400" dirty="0" smtClean="0"/>
              <a:t>カソード</a:t>
            </a:r>
            <a:endParaRPr lang="ja-JP" altLang="ja-JP" sz="2400" dirty="0"/>
          </a:p>
        </p:txBody>
      </p:sp>
      <p:sp>
        <p:nvSpPr>
          <p:cNvPr id="72" name="テキスト ボックス 71"/>
          <p:cNvSpPr txBox="1"/>
          <p:nvPr/>
        </p:nvSpPr>
        <p:spPr>
          <a:xfrm>
            <a:off x="1404692" y="2348879"/>
            <a:ext cx="1637083" cy="461665"/>
          </a:xfrm>
          <a:prstGeom prst="rect">
            <a:avLst/>
          </a:prstGeom>
          <a:noFill/>
        </p:spPr>
        <p:txBody>
          <a:bodyPr wrap="square" rtlCol="0">
            <a:spAutoFit/>
          </a:bodyPr>
          <a:lstStyle/>
          <a:p>
            <a:r>
              <a:rPr lang="en-US" altLang="ja-JP" sz="2400" dirty="0"/>
              <a:t>A</a:t>
            </a:r>
            <a:endParaRPr lang="ja-JP" altLang="ja-JP" sz="2400" dirty="0"/>
          </a:p>
        </p:txBody>
      </p:sp>
      <p:sp>
        <p:nvSpPr>
          <p:cNvPr id="73" name="テキスト ボックス 72"/>
          <p:cNvSpPr txBox="1"/>
          <p:nvPr/>
        </p:nvSpPr>
        <p:spPr>
          <a:xfrm>
            <a:off x="6433174" y="2348880"/>
            <a:ext cx="1221960" cy="461665"/>
          </a:xfrm>
          <a:prstGeom prst="rect">
            <a:avLst/>
          </a:prstGeom>
          <a:noFill/>
        </p:spPr>
        <p:txBody>
          <a:bodyPr wrap="square" rtlCol="0">
            <a:spAutoFit/>
          </a:bodyPr>
          <a:lstStyle/>
          <a:p>
            <a:r>
              <a:rPr lang="en-US" altLang="ja-JP" sz="2400" dirty="0" smtClean="0"/>
              <a:t>K</a:t>
            </a:r>
            <a:endParaRPr lang="ja-JP" altLang="ja-JP" sz="2400" dirty="0"/>
          </a:p>
        </p:txBody>
      </p:sp>
      <p:sp>
        <p:nvSpPr>
          <p:cNvPr id="4" name="タイトル 3"/>
          <p:cNvSpPr>
            <a:spLocks noGrp="1"/>
          </p:cNvSpPr>
          <p:nvPr>
            <p:ph type="title"/>
          </p:nvPr>
        </p:nvSpPr>
        <p:spPr>
          <a:xfrm>
            <a:off x="468233" y="-55598"/>
            <a:ext cx="8229600" cy="1143000"/>
          </a:xfrm>
        </p:spPr>
        <p:txBody>
          <a:bodyPr/>
          <a:lstStyle/>
          <a:p>
            <a:r>
              <a:rPr kumimoji="1" lang="ja-JP" altLang="en-US" dirty="0" smtClean="0">
                <a:solidFill>
                  <a:srgbClr val="FF0000"/>
                </a:solidFill>
              </a:rPr>
              <a:t>逆方向</a:t>
            </a:r>
            <a:r>
              <a:rPr kumimoji="1" lang="ja-JP" altLang="en-US" dirty="0" smtClean="0"/>
              <a:t>電圧</a:t>
            </a:r>
            <a:endParaRPr kumimoji="1" lang="ja-JP" altLang="en-US" dirty="0"/>
          </a:p>
        </p:txBody>
      </p:sp>
      <p:sp>
        <p:nvSpPr>
          <p:cNvPr id="62" name="テキスト ボックス 61"/>
          <p:cNvSpPr txBox="1"/>
          <p:nvPr/>
        </p:nvSpPr>
        <p:spPr>
          <a:xfrm>
            <a:off x="885405" y="1926032"/>
            <a:ext cx="410196" cy="707886"/>
          </a:xfrm>
          <a:prstGeom prst="rect">
            <a:avLst/>
          </a:prstGeom>
          <a:noFill/>
        </p:spPr>
        <p:txBody>
          <a:bodyPr wrap="square" rtlCol="0">
            <a:spAutoFit/>
          </a:bodyPr>
          <a:lstStyle/>
          <a:p>
            <a:r>
              <a:rPr lang="en-US" altLang="ja-JP" sz="4000" dirty="0">
                <a:solidFill>
                  <a:srgbClr val="FF0000"/>
                </a:solidFill>
                <a:latin typeface="+mj-ea"/>
                <a:ea typeface="+mj-ea"/>
              </a:rPr>
              <a:t>-</a:t>
            </a:r>
            <a:endParaRPr lang="ja-JP" altLang="ja-JP" sz="4000" dirty="0">
              <a:solidFill>
                <a:srgbClr val="FF0000"/>
              </a:solidFill>
              <a:latin typeface="+mj-ea"/>
              <a:ea typeface="+mj-ea"/>
            </a:endParaRPr>
          </a:p>
        </p:txBody>
      </p:sp>
      <p:sp>
        <p:nvSpPr>
          <p:cNvPr id="63" name="テキスト ボックス 62"/>
          <p:cNvSpPr txBox="1"/>
          <p:nvPr/>
        </p:nvSpPr>
        <p:spPr>
          <a:xfrm>
            <a:off x="7587012" y="1871825"/>
            <a:ext cx="410196" cy="707886"/>
          </a:xfrm>
          <a:prstGeom prst="rect">
            <a:avLst/>
          </a:prstGeom>
          <a:noFill/>
        </p:spPr>
        <p:txBody>
          <a:bodyPr wrap="square" rtlCol="0">
            <a:spAutoFit/>
          </a:bodyPr>
          <a:lstStyle/>
          <a:p>
            <a:r>
              <a:rPr lang="en-US" altLang="ja-JP" sz="4000" dirty="0">
                <a:solidFill>
                  <a:srgbClr val="FF0000"/>
                </a:solidFill>
                <a:latin typeface="+mj-ea"/>
                <a:ea typeface="+mj-ea"/>
              </a:rPr>
              <a:t>+</a:t>
            </a:r>
            <a:endParaRPr lang="ja-JP" altLang="ja-JP" sz="4000" dirty="0">
              <a:solidFill>
                <a:srgbClr val="FF0000"/>
              </a:solidFill>
              <a:latin typeface="+mj-ea"/>
              <a:ea typeface="+mj-ea"/>
            </a:endParaRPr>
          </a:p>
        </p:txBody>
      </p:sp>
      <p:sp>
        <p:nvSpPr>
          <p:cNvPr id="74" name="テキスト ボックス 73"/>
          <p:cNvSpPr txBox="1"/>
          <p:nvPr/>
        </p:nvSpPr>
        <p:spPr>
          <a:xfrm>
            <a:off x="885405" y="4936525"/>
            <a:ext cx="410196" cy="707886"/>
          </a:xfrm>
          <a:prstGeom prst="rect">
            <a:avLst/>
          </a:prstGeom>
          <a:noFill/>
        </p:spPr>
        <p:txBody>
          <a:bodyPr wrap="square" rtlCol="0">
            <a:spAutoFit/>
          </a:bodyPr>
          <a:lstStyle/>
          <a:p>
            <a:r>
              <a:rPr lang="en-US" altLang="ja-JP" sz="4000" dirty="0">
                <a:solidFill>
                  <a:srgbClr val="FF0000"/>
                </a:solidFill>
                <a:latin typeface="+mj-ea"/>
                <a:ea typeface="+mj-ea"/>
              </a:rPr>
              <a:t>-</a:t>
            </a:r>
            <a:endParaRPr lang="ja-JP" altLang="ja-JP" sz="4000" dirty="0">
              <a:solidFill>
                <a:srgbClr val="FF0000"/>
              </a:solidFill>
              <a:latin typeface="+mj-ea"/>
              <a:ea typeface="+mj-ea"/>
            </a:endParaRPr>
          </a:p>
        </p:txBody>
      </p:sp>
      <p:sp>
        <p:nvSpPr>
          <p:cNvPr id="75" name="テキスト ボックス 74"/>
          <p:cNvSpPr txBox="1"/>
          <p:nvPr/>
        </p:nvSpPr>
        <p:spPr>
          <a:xfrm>
            <a:off x="7587012" y="4882318"/>
            <a:ext cx="410196" cy="707886"/>
          </a:xfrm>
          <a:prstGeom prst="rect">
            <a:avLst/>
          </a:prstGeom>
          <a:noFill/>
        </p:spPr>
        <p:txBody>
          <a:bodyPr wrap="square" rtlCol="0">
            <a:spAutoFit/>
          </a:bodyPr>
          <a:lstStyle/>
          <a:p>
            <a:r>
              <a:rPr lang="en-US" altLang="ja-JP" sz="4000" dirty="0">
                <a:solidFill>
                  <a:srgbClr val="FF0000"/>
                </a:solidFill>
                <a:latin typeface="+mj-ea"/>
                <a:ea typeface="+mj-ea"/>
              </a:rPr>
              <a:t>+</a:t>
            </a:r>
            <a:endParaRPr lang="ja-JP" altLang="ja-JP" sz="4000" dirty="0">
              <a:solidFill>
                <a:srgbClr val="FF0000"/>
              </a:solidFill>
              <a:latin typeface="+mj-ea"/>
              <a:ea typeface="+mj-ea"/>
            </a:endParaRPr>
          </a:p>
        </p:txBody>
      </p:sp>
      <p:cxnSp>
        <p:nvCxnSpPr>
          <p:cNvPr id="14" name="直線矢印コネクタ 13"/>
          <p:cNvCxnSpPr>
            <a:stCxn id="64" idx="2"/>
          </p:cNvCxnSpPr>
          <p:nvPr/>
        </p:nvCxnSpPr>
        <p:spPr>
          <a:xfrm flipH="1">
            <a:off x="2051720" y="4411593"/>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6" name="直線矢印コネクタ 75"/>
          <p:cNvCxnSpPr/>
          <p:nvPr/>
        </p:nvCxnSpPr>
        <p:spPr>
          <a:xfrm flipH="1">
            <a:off x="2021958" y="4948671"/>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7" name="直線矢印コネクタ 76"/>
          <p:cNvCxnSpPr/>
          <p:nvPr/>
        </p:nvCxnSpPr>
        <p:spPr>
          <a:xfrm flipH="1">
            <a:off x="2057763" y="5491713"/>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8" name="直線矢印コネクタ 77"/>
          <p:cNvCxnSpPr/>
          <p:nvPr/>
        </p:nvCxnSpPr>
        <p:spPr>
          <a:xfrm flipH="1">
            <a:off x="2051719" y="6042551"/>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9" name="直線矢印コネクタ 78"/>
          <p:cNvCxnSpPr/>
          <p:nvPr/>
        </p:nvCxnSpPr>
        <p:spPr>
          <a:xfrm flipH="1">
            <a:off x="2619832" y="4179635"/>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0" name="直線矢印コネクタ 79"/>
          <p:cNvCxnSpPr/>
          <p:nvPr/>
        </p:nvCxnSpPr>
        <p:spPr>
          <a:xfrm flipH="1">
            <a:off x="2587576" y="4692144"/>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1" name="直線矢印コネクタ 80"/>
          <p:cNvCxnSpPr/>
          <p:nvPr/>
        </p:nvCxnSpPr>
        <p:spPr>
          <a:xfrm flipH="1">
            <a:off x="2593420" y="5262501"/>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2" name="直線矢印コネクタ 81"/>
          <p:cNvCxnSpPr/>
          <p:nvPr/>
        </p:nvCxnSpPr>
        <p:spPr>
          <a:xfrm flipH="1">
            <a:off x="2587575" y="5772264"/>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3" name="直線矢印コネクタ 82"/>
          <p:cNvCxnSpPr/>
          <p:nvPr/>
        </p:nvCxnSpPr>
        <p:spPr>
          <a:xfrm flipH="1">
            <a:off x="2619831" y="6276320"/>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4" name="直線矢印コネクタ 83"/>
          <p:cNvCxnSpPr/>
          <p:nvPr/>
        </p:nvCxnSpPr>
        <p:spPr>
          <a:xfrm flipH="1">
            <a:off x="3195896" y="4498663"/>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5" name="直線矢印コネクタ 84"/>
          <p:cNvCxnSpPr/>
          <p:nvPr/>
        </p:nvCxnSpPr>
        <p:spPr>
          <a:xfrm flipH="1">
            <a:off x="3195896" y="5013198"/>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6" name="直線矢印コネクタ 85"/>
          <p:cNvCxnSpPr/>
          <p:nvPr/>
        </p:nvCxnSpPr>
        <p:spPr>
          <a:xfrm flipH="1">
            <a:off x="3176374" y="5564677"/>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7" name="直線矢印コネクタ 86"/>
          <p:cNvCxnSpPr/>
          <p:nvPr/>
        </p:nvCxnSpPr>
        <p:spPr>
          <a:xfrm flipH="1">
            <a:off x="3176374" y="6060296"/>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8" name="直線矢印コネクタ 87"/>
          <p:cNvCxnSpPr/>
          <p:nvPr/>
        </p:nvCxnSpPr>
        <p:spPr>
          <a:xfrm>
            <a:off x="6229666" y="4179635"/>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9" name="直線矢印コネクタ 88"/>
          <p:cNvCxnSpPr/>
          <p:nvPr/>
        </p:nvCxnSpPr>
        <p:spPr>
          <a:xfrm>
            <a:off x="5664636" y="4470937"/>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0" name="直線矢印コネクタ 89"/>
          <p:cNvCxnSpPr/>
          <p:nvPr/>
        </p:nvCxnSpPr>
        <p:spPr>
          <a:xfrm>
            <a:off x="5664636" y="4999665"/>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1" name="直線矢印コネクタ 90"/>
          <p:cNvCxnSpPr/>
          <p:nvPr/>
        </p:nvCxnSpPr>
        <p:spPr>
          <a:xfrm>
            <a:off x="5664636" y="5563717"/>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2" name="直線矢印コネクタ 91"/>
          <p:cNvCxnSpPr/>
          <p:nvPr/>
        </p:nvCxnSpPr>
        <p:spPr>
          <a:xfrm>
            <a:off x="5664636" y="6060296"/>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3" name="直線矢印コネクタ 92"/>
          <p:cNvCxnSpPr/>
          <p:nvPr/>
        </p:nvCxnSpPr>
        <p:spPr>
          <a:xfrm>
            <a:off x="6197321" y="469214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4" name="直線矢印コネクタ 93"/>
          <p:cNvCxnSpPr/>
          <p:nvPr/>
        </p:nvCxnSpPr>
        <p:spPr>
          <a:xfrm>
            <a:off x="6197321" y="5225540"/>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5" name="直線矢印コネクタ 94"/>
          <p:cNvCxnSpPr/>
          <p:nvPr/>
        </p:nvCxnSpPr>
        <p:spPr>
          <a:xfrm>
            <a:off x="6232811" y="577226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6" name="直線矢印コネクタ 95"/>
          <p:cNvCxnSpPr/>
          <p:nvPr/>
        </p:nvCxnSpPr>
        <p:spPr>
          <a:xfrm>
            <a:off x="6232811" y="6276320"/>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7" name="直線矢印コネクタ 96"/>
          <p:cNvCxnSpPr/>
          <p:nvPr/>
        </p:nvCxnSpPr>
        <p:spPr>
          <a:xfrm>
            <a:off x="6749382" y="4459572"/>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8" name="直線矢印コネクタ 97"/>
          <p:cNvCxnSpPr/>
          <p:nvPr/>
        </p:nvCxnSpPr>
        <p:spPr>
          <a:xfrm>
            <a:off x="6749382" y="4986495"/>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9" name="直線矢印コネクタ 98"/>
          <p:cNvCxnSpPr/>
          <p:nvPr/>
        </p:nvCxnSpPr>
        <p:spPr>
          <a:xfrm>
            <a:off x="6732993" y="6060296"/>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3" name="正方形/長方形 102"/>
          <p:cNvSpPr/>
          <p:nvPr/>
        </p:nvSpPr>
        <p:spPr>
          <a:xfrm>
            <a:off x="3851921" y="3822341"/>
            <a:ext cx="1361746" cy="28803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テキスト ボックス 103"/>
          <p:cNvSpPr txBox="1"/>
          <p:nvPr/>
        </p:nvSpPr>
        <p:spPr>
          <a:xfrm>
            <a:off x="4306864" y="4519921"/>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sp>
        <p:nvSpPr>
          <p:cNvPr id="105" name="テキスト ボックス 104"/>
          <p:cNvSpPr txBox="1"/>
          <p:nvPr/>
        </p:nvSpPr>
        <p:spPr>
          <a:xfrm>
            <a:off x="5664636" y="1132794"/>
            <a:ext cx="3479364" cy="461665"/>
          </a:xfrm>
          <a:prstGeom prst="rect">
            <a:avLst/>
          </a:prstGeom>
          <a:noFill/>
        </p:spPr>
        <p:txBody>
          <a:bodyPr wrap="square" rtlCol="0">
            <a:spAutoFit/>
          </a:bodyPr>
          <a:lstStyle/>
          <a:p>
            <a:r>
              <a:rPr lang="ja-JP" altLang="en-US" sz="2400" dirty="0" smtClean="0">
                <a:solidFill>
                  <a:srgbClr val="FF0000"/>
                </a:solidFill>
              </a:rPr>
              <a:t>電流はほとんど流れない</a:t>
            </a:r>
            <a:endParaRPr lang="ja-JP" altLang="ja-JP" sz="2400" dirty="0">
              <a:solidFill>
                <a:srgbClr val="FF0000"/>
              </a:solidFill>
            </a:endParaRPr>
          </a:p>
        </p:txBody>
      </p:sp>
      <p:cxnSp>
        <p:nvCxnSpPr>
          <p:cNvPr id="106" name="直線矢印コネクタ 105"/>
          <p:cNvCxnSpPr/>
          <p:nvPr/>
        </p:nvCxnSpPr>
        <p:spPr>
          <a:xfrm flipH="1">
            <a:off x="5439565" y="1374704"/>
            <a:ext cx="288032"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7" name="直線矢印コネクタ 106"/>
          <p:cNvCxnSpPr/>
          <p:nvPr/>
        </p:nvCxnSpPr>
        <p:spPr>
          <a:xfrm>
            <a:off x="6804248" y="5544975"/>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46864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02305" y="3822341"/>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円/楕円 17"/>
          <p:cNvSpPr/>
          <p:nvPr/>
        </p:nvSpPr>
        <p:spPr>
          <a:xfrm>
            <a:off x="5376604" y="431857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9" name="円/楕円 18"/>
          <p:cNvSpPr/>
          <p:nvPr/>
        </p:nvSpPr>
        <p:spPr>
          <a:xfrm>
            <a:off x="5376604" y="485564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0" name="円/楕円 19"/>
          <p:cNvSpPr/>
          <p:nvPr/>
        </p:nvSpPr>
        <p:spPr>
          <a:xfrm>
            <a:off x="5376604" y="53986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1" name="円/楕円 20"/>
          <p:cNvSpPr/>
          <p:nvPr/>
        </p:nvSpPr>
        <p:spPr>
          <a:xfrm>
            <a:off x="5376604" y="590274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2" name="円/楕円 21"/>
          <p:cNvSpPr/>
          <p:nvPr/>
        </p:nvSpPr>
        <p:spPr>
          <a:xfrm>
            <a:off x="5944779" y="40240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3" name="円/楕円 22"/>
          <p:cNvSpPr/>
          <p:nvPr/>
        </p:nvSpPr>
        <p:spPr>
          <a:xfrm>
            <a:off x="5944779" y="454812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4" name="円/楕円 23"/>
          <p:cNvSpPr/>
          <p:nvPr/>
        </p:nvSpPr>
        <p:spPr>
          <a:xfrm>
            <a:off x="5944779" y="508520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5" name="円/楕円 24"/>
          <p:cNvSpPr/>
          <p:nvPr/>
        </p:nvSpPr>
        <p:spPr>
          <a:xfrm>
            <a:off x="5944779" y="562824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26" name="円/楕円 25"/>
          <p:cNvSpPr/>
          <p:nvPr/>
        </p:nvSpPr>
        <p:spPr>
          <a:xfrm>
            <a:off x="5944779" y="613230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32" name="正方形/長方形 31"/>
          <p:cNvSpPr/>
          <p:nvPr/>
        </p:nvSpPr>
        <p:spPr>
          <a:xfrm>
            <a:off x="2051720" y="3820383"/>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3988613" y="40245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3973864" y="45481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5" name="円/楕円 34"/>
          <p:cNvSpPr/>
          <p:nvPr/>
        </p:nvSpPr>
        <p:spPr>
          <a:xfrm>
            <a:off x="3972262" y="508520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6" name="円/楕円 35"/>
          <p:cNvSpPr/>
          <p:nvPr/>
        </p:nvSpPr>
        <p:spPr>
          <a:xfrm>
            <a:off x="3973864" y="562824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7" name="円/楕円 36"/>
          <p:cNvSpPr/>
          <p:nvPr/>
        </p:nvSpPr>
        <p:spPr>
          <a:xfrm>
            <a:off x="3988613" y="61323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9" name="円/楕円 38"/>
          <p:cNvSpPr/>
          <p:nvPr/>
        </p:nvSpPr>
        <p:spPr>
          <a:xfrm>
            <a:off x="3405123" y="43321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0" name="円/楕円 39"/>
          <p:cNvSpPr/>
          <p:nvPr/>
        </p:nvSpPr>
        <p:spPr>
          <a:xfrm>
            <a:off x="3397171" y="486918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1" name="円/楕円 40"/>
          <p:cNvSpPr/>
          <p:nvPr/>
        </p:nvSpPr>
        <p:spPr>
          <a:xfrm>
            <a:off x="3405123" y="541222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2" name="円/楕円 41"/>
          <p:cNvSpPr/>
          <p:nvPr/>
        </p:nvSpPr>
        <p:spPr>
          <a:xfrm>
            <a:off x="3419872" y="591628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3" name="円/楕円 42"/>
          <p:cNvSpPr/>
          <p:nvPr/>
        </p:nvSpPr>
        <p:spPr>
          <a:xfrm>
            <a:off x="2843808" y="40245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4" name="円/楕円 43"/>
          <p:cNvSpPr/>
          <p:nvPr/>
        </p:nvSpPr>
        <p:spPr>
          <a:xfrm>
            <a:off x="2829059" y="45481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5" name="円/楕円 44"/>
          <p:cNvSpPr/>
          <p:nvPr/>
        </p:nvSpPr>
        <p:spPr>
          <a:xfrm>
            <a:off x="2821107" y="508520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6" name="円/楕円 45"/>
          <p:cNvSpPr/>
          <p:nvPr/>
        </p:nvSpPr>
        <p:spPr>
          <a:xfrm>
            <a:off x="2829059" y="562824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47" name="円/楕円 46"/>
          <p:cNvSpPr/>
          <p:nvPr/>
        </p:nvSpPr>
        <p:spPr>
          <a:xfrm>
            <a:off x="2843808" y="613230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56" name="円/楕円 55"/>
          <p:cNvSpPr/>
          <p:nvPr/>
        </p:nvSpPr>
        <p:spPr>
          <a:xfrm>
            <a:off x="6516216" y="431857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7" name="円/楕円 56"/>
          <p:cNvSpPr/>
          <p:nvPr/>
        </p:nvSpPr>
        <p:spPr>
          <a:xfrm>
            <a:off x="6516216" y="485564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8" name="円/楕円 57"/>
          <p:cNvSpPr/>
          <p:nvPr/>
        </p:nvSpPr>
        <p:spPr>
          <a:xfrm>
            <a:off x="6516216" y="53986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9" name="円/楕円 58"/>
          <p:cNvSpPr/>
          <p:nvPr/>
        </p:nvSpPr>
        <p:spPr>
          <a:xfrm>
            <a:off x="6516216" y="590274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64" name="円/楕円 63"/>
          <p:cNvSpPr/>
          <p:nvPr/>
        </p:nvSpPr>
        <p:spPr>
          <a:xfrm>
            <a:off x="2252995" y="4267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5" name="円/楕円 64"/>
          <p:cNvSpPr/>
          <p:nvPr/>
        </p:nvSpPr>
        <p:spPr>
          <a:xfrm>
            <a:off x="2245043" y="480465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6" name="円/楕円 65"/>
          <p:cNvSpPr/>
          <p:nvPr/>
        </p:nvSpPr>
        <p:spPr>
          <a:xfrm>
            <a:off x="2252995" y="534769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7" name="円/楕円 66"/>
          <p:cNvSpPr/>
          <p:nvPr/>
        </p:nvSpPr>
        <p:spPr>
          <a:xfrm>
            <a:off x="2267744" y="5851753"/>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68" name="テキスト ボックス 67"/>
          <p:cNvSpPr txBox="1"/>
          <p:nvPr/>
        </p:nvSpPr>
        <p:spPr>
          <a:xfrm>
            <a:off x="5315807" y="3357854"/>
            <a:ext cx="1637083" cy="461665"/>
          </a:xfrm>
          <a:prstGeom prst="rect">
            <a:avLst/>
          </a:prstGeom>
          <a:noFill/>
        </p:spPr>
        <p:txBody>
          <a:bodyPr wrap="square" rtlCol="0">
            <a:spAutoFit/>
          </a:bodyPr>
          <a:lstStyle/>
          <a:p>
            <a:r>
              <a:rPr lang="ja-JP" altLang="ja-JP" sz="2400" dirty="0" smtClean="0"/>
              <a:t>ｎ形半導体</a:t>
            </a:r>
            <a:endParaRPr lang="ja-JP" altLang="ja-JP" sz="2400" dirty="0"/>
          </a:p>
        </p:txBody>
      </p:sp>
      <p:sp>
        <p:nvSpPr>
          <p:cNvPr id="69" name="テキスト ボックス 68"/>
          <p:cNvSpPr txBox="1"/>
          <p:nvPr/>
        </p:nvSpPr>
        <p:spPr>
          <a:xfrm>
            <a:off x="2057763" y="3335728"/>
            <a:ext cx="1637083" cy="461665"/>
          </a:xfrm>
          <a:prstGeom prst="rect">
            <a:avLst/>
          </a:prstGeom>
          <a:noFill/>
        </p:spPr>
        <p:txBody>
          <a:bodyPr wrap="square" rtlCol="0">
            <a:spAutoFit/>
          </a:bodyPr>
          <a:lstStyle/>
          <a:p>
            <a:r>
              <a:rPr lang="ja-JP" altLang="en-US" sz="2400" dirty="0" err="1" smtClean="0"/>
              <a:t>ｐ</a:t>
            </a:r>
            <a:r>
              <a:rPr lang="ja-JP" altLang="ja-JP" sz="2400" dirty="0" smtClean="0"/>
              <a:t>形半導体</a:t>
            </a:r>
            <a:endParaRPr lang="ja-JP" altLang="ja-JP" sz="2400" dirty="0"/>
          </a:p>
        </p:txBody>
      </p:sp>
      <p:sp>
        <p:nvSpPr>
          <p:cNvPr id="7" name="円/楕円 6"/>
          <p:cNvSpPr/>
          <p:nvPr/>
        </p:nvSpPr>
        <p:spPr>
          <a:xfrm>
            <a:off x="4792651" y="40240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 name="円/楕円 7"/>
          <p:cNvSpPr/>
          <p:nvPr/>
        </p:nvSpPr>
        <p:spPr>
          <a:xfrm>
            <a:off x="4792651" y="454812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 name="円/楕円 8"/>
          <p:cNvSpPr/>
          <p:nvPr/>
        </p:nvSpPr>
        <p:spPr>
          <a:xfrm>
            <a:off x="4792651" y="508520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 name="円/楕円 9"/>
          <p:cNvSpPr/>
          <p:nvPr/>
        </p:nvSpPr>
        <p:spPr>
          <a:xfrm>
            <a:off x="4792651" y="562824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 name="円/楕円 10"/>
          <p:cNvSpPr/>
          <p:nvPr/>
        </p:nvSpPr>
        <p:spPr>
          <a:xfrm>
            <a:off x="4792651" y="613230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 name="二等辺三角形 4"/>
          <p:cNvSpPr/>
          <p:nvPr/>
        </p:nvSpPr>
        <p:spPr>
          <a:xfrm rot="5400000">
            <a:off x="3532891" y="1523891"/>
            <a:ext cx="1832696" cy="151216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3" name="直線コネクタ 12"/>
          <p:cNvCxnSpPr/>
          <p:nvPr/>
        </p:nvCxnSpPr>
        <p:spPr>
          <a:xfrm>
            <a:off x="5212583" y="1363627"/>
            <a:ext cx="0" cy="1832696"/>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1388321" y="2279975"/>
            <a:ext cx="2289507" cy="0"/>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a:stCxn id="5" idx="0"/>
          </p:cNvCxnSpPr>
          <p:nvPr/>
        </p:nvCxnSpPr>
        <p:spPr>
          <a:xfrm>
            <a:off x="5205323" y="2279975"/>
            <a:ext cx="2391013" cy="0"/>
          </a:xfrm>
          <a:prstGeom prst="line">
            <a:avLst/>
          </a:prstGeom>
        </p:spPr>
        <p:style>
          <a:lnRef idx="2">
            <a:schemeClr val="dk1"/>
          </a:lnRef>
          <a:fillRef idx="1">
            <a:schemeClr val="lt1"/>
          </a:fillRef>
          <a:effectRef idx="0">
            <a:schemeClr val="dk1"/>
          </a:effectRef>
          <a:fontRef idx="minor">
            <a:schemeClr val="dk1"/>
          </a:fontRef>
        </p:style>
      </p:cxnSp>
      <p:cxnSp>
        <p:nvCxnSpPr>
          <p:cNvPr id="60" name="直線コネクタ 59"/>
          <p:cNvCxnSpPr>
            <a:endCxn id="32" idx="1"/>
          </p:cNvCxnSpPr>
          <p:nvPr/>
        </p:nvCxnSpPr>
        <p:spPr>
          <a:xfrm flipV="1">
            <a:off x="1388321" y="5260543"/>
            <a:ext cx="663399" cy="1958"/>
          </a:xfrm>
          <a:prstGeom prst="line">
            <a:avLst/>
          </a:prstGeom>
        </p:spPr>
        <p:style>
          <a:lnRef idx="2">
            <a:schemeClr val="dk1"/>
          </a:lnRef>
          <a:fillRef idx="1">
            <a:schemeClr val="lt1"/>
          </a:fillRef>
          <a:effectRef idx="0">
            <a:schemeClr val="dk1"/>
          </a:effectRef>
          <a:fontRef idx="minor">
            <a:schemeClr val="dk1"/>
          </a:fontRef>
        </p:style>
      </p:cxnSp>
      <p:cxnSp>
        <p:nvCxnSpPr>
          <p:cNvPr id="61" name="直線コネクタ 60"/>
          <p:cNvCxnSpPr>
            <a:stCxn id="6" idx="3"/>
          </p:cNvCxnSpPr>
          <p:nvPr/>
        </p:nvCxnSpPr>
        <p:spPr>
          <a:xfrm>
            <a:off x="6952890" y="5262501"/>
            <a:ext cx="643446" cy="0"/>
          </a:xfrm>
          <a:prstGeom prst="line">
            <a:avLst/>
          </a:prstGeom>
        </p:spPr>
        <p:style>
          <a:lnRef idx="2">
            <a:schemeClr val="dk1"/>
          </a:lnRef>
          <a:fillRef idx="1">
            <a:schemeClr val="lt1"/>
          </a:fillRef>
          <a:effectRef idx="0">
            <a:schemeClr val="dk1"/>
          </a:effectRef>
          <a:fontRef idx="minor">
            <a:schemeClr val="dk1"/>
          </a:fontRef>
        </p:style>
      </p:cxnSp>
      <p:sp>
        <p:nvSpPr>
          <p:cNvPr id="70" name="テキスト ボックス 69"/>
          <p:cNvSpPr txBox="1"/>
          <p:nvPr/>
        </p:nvSpPr>
        <p:spPr>
          <a:xfrm>
            <a:off x="1388321" y="1772816"/>
            <a:ext cx="1637083" cy="461665"/>
          </a:xfrm>
          <a:prstGeom prst="rect">
            <a:avLst/>
          </a:prstGeom>
          <a:noFill/>
        </p:spPr>
        <p:txBody>
          <a:bodyPr wrap="square" rtlCol="0">
            <a:spAutoFit/>
          </a:bodyPr>
          <a:lstStyle/>
          <a:p>
            <a:r>
              <a:rPr lang="ja-JP" altLang="en-US" sz="2400" dirty="0" smtClean="0"/>
              <a:t>アノード</a:t>
            </a:r>
            <a:endParaRPr lang="ja-JP" altLang="ja-JP" sz="2400" dirty="0"/>
          </a:p>
        </p:txBody>
      </p:sp>
      <p:sp>
        <p:nvSpPr>
          <p:cNvPr id="71" name="テキスト ボックス 70"/>
          <p:cNvSpPr txBox="1"/>
          <p:nvPr/>
        </p:nvSpPr>
        <p:spPr>
          <a:xfrm>
            <a:off x="6400829" y="1772815"/>
            <a:ext cx="1221960" cy="461665"/>
          </a:xfrm>
          <a:prstGeom prst="rect">
            <a:avLst/>
          </a:prstGeom>
          <a:noFill/>
        </p:spPr>
        <p:txBody>
          <a:bodyPr wrap="square" rtlCol="0">
            <a:spAutoFit/>
          </a:bodyPr>
          <a:lstStyle/>
          <a:p>
            <a:r>
              <a:rPr lang="ja-JP" altLang="en-US" sz="2400" dirty="0" smtClean="0"/>
              <a:t>カソード</a:t>
            </a:r>
            <a:endParaRPr lang="ja-JP" altLang="ja-JP" sz="2400" dirty="0"/>
          </a:p>
        </p:txBody>
      </p:sp>
      <p:sp>
        <p:nvSpPr>
          <p:cNvPr id="72" name="テキスト ボックス 71"/>
          <p:cNvSpPr txBox="1"/>
          <p:nvPr/>
        </p:nvSpPr>
        <p:spPr>
          <a:xfrm>
            <a:off x="1404692" y="2348879"/>
            <a:ext cx="1637083" cy="461665"/>
          </a:xfrm>
          <a:prstGeom prst="rect">
            <a:avLst/>
          </a:prstGeom>
          <a:noFill/>
        </p:spPr>
        <p:txBody>
          <a:bodyPr wrap="square" rtlCol="0">
            <a:spAutoFit/>
          </a:bodyPr>
          <a:lstStyle/>
          <a:p>
            <a:r>
              <a:rPr lang="en-US" altLang="ja-JP" sz="2400" dirty="0"/>
              <a:t>A</a:t>
            </a:r>
            <a:endParaRPr lang="ja-JP" altLang="ja-JP" sz="2400" dirty="0"/>
          </a:p>
        </p:txBody>
      </p:sp>
      <p:sp>
        <p:nvSpPr>
          <p:cNvPr id="73" name="テキスト ボックス 72"/>
          <p:cNvSpPr txBox="1"/>
          <p:nvPr/>
        </p:nvSpPr>
        <p:spPr>
          <a:xfrm>
            <a:off x="6433174" y="2348880"/>
            <a:ext cx="1221960" cy="461665"/>
          </a:xfrm>
          <a:prstGeom prst="rect">
            <a:avLst/>
          </a:prstGeom>
          <a:noFill/>
        </p:spPr>
        <p:txBody>
          <a:bodyPr wrap="square" rtlCol="0">
            <a:spAutoFit/>
          </a:bodyPr>
          <a:lstStyle/>
          <a:p>
            <a:r>
              <a:rPr lang="en-US" altLang="ja-JP" sz="2400" dirty="0" smtClean="0"/>
              <a:t>K</a:t>
            </a:r>
            <a:endParaRPr lang="ja-JP" altLang="ja-JP" sz="2400" dirty="0"/>
          </a:p>
        </p:txBody>
      </p:sp>
      <p:sp>
        <p:nvSpPr>
          <p:cNvPr id="4" name="タイトル 3"/>
          <p:cNvSpPr>
            <a:spLocks noGrp="1"/>
          </p:cNvSpPr>
          <p:nvPr>
            <p:ph type="title"/>
          </p:nvPr>
        </p:nvSpPr>
        <p:spPr>
          <a:xfrm>
            <a:off x="468233" y="-55598"/>
            <a:ext cx="8229600" cy="1143000"/>
          </a:xfrm>
        </p:spPr>
        <p:txBody>
          <a:bodyPr/>
          <a:lstStyle/>
          <a:p>
            <a:r>
              <a:rPr lang="ja-JP" altLang="en-US" dirty="0">
                <a:solidFill>
                  <a:srgbClr val="FF0000"/>
                </a:solidFill>
              </a:rPr>
              <a:t>順</a:t>
            </a:r>
            <a:r>
              <a:rPr kumimoji="1" lang="ja-JP" altLang="en-US" dirty="0" smtClean="0">
                <a:solidFill>
                  <a:srgbClr val="FF0000"/>
                </a:solidFill>
              </a:rPr>
              <a:t>方向</a:t>
            </a:r>
            <a:r>
              <a:rPr kumimoji="1" lang="ja-JP" altLang="en-US" dirty="0" smtClean="0"/>
              <a:t>電圧</a:t>
            </a:r>
            <a:endParaRPr kumimoji="1" lang="ja-JP" altLang="en-US" dirty="0"/>
          </a:p>
        </p:txBody>
      </p:sp>
      <p:sp>
        <p:nvSpPr>
          <p:cNvPr id="62" name="テキスト ボックス 61"/>
          <p:cNvSpPr txBox="1"/>
          <p:nvPr/>
        </p:nvSpPr>
        <p:spPr>
          <a:xfrm>
            <a:off x="885405" y="1926032"/>
            <a:ext cx="410196" cy="707886"/>
          </a:xfrm>
          <a:prstGeom prst="rect">
            <a:avLst/>
          </a:prstGeom>
          <a:noFill/>
        </p:spPr>
        <p:txBody>
          <a:bodyPr wrap="square" rtlCol="0">
            <a:spAutoFit/>
          </a:bodyPr>
          <a:lstStyle/>
          <a:p>
            <a:r>
              <a:rPr lang="en-US" altLang="ja-JP" sz="4000" dirty="0" smtClean="0">
                <a:solidFill>
                  <a:srgbClr val="FF0000"/>
                </a:solidFill>
                <a:latin typeface="+mj-ea"/>
                <a:ea typeface="+mj-ea"/>
              </a:rPr>
              <a:t>+</a:t>
            </a:r>
            <a:endParaRPr lang="ja-JP" altLang="ja-JP" sz="4000" dirty="0">
              <a:solidFill>
                <a:srgbClr val="FF0000"/>
              </a:solidFill>
              <a:latin typeface="+mj-ea"/>
              <a:ea typeface="+mj-ea"/>
            </a:endParaRPr>
          </a:p>
        </p:txBody>
      </p:sp>
      <p:sp>
        <p:nvSpPr>
          <p:cNvPr id="63" name="テキスト ボックス 62"/>
          <p:cNvSpPr txBox="1"/>
          <p:nvPr/>
        </p:nvSpPr>
        <p:spPr>
          <a:xfrm>
            <a:off x="7587012" y="1871825"/>
            <a:ext cx="410196" cy="707886"/>
          </a:xfrm>
          <a:prstGeom prst="rect">
            <a:avLst/>
          </a:prstGeom>
          <a:noFill/>
        </p:spPr>
        <p:txBody>
          <a:bodyPr wrap="square" rtlCol="0">
            <a:spAutoFit/>
          </a:bodyPr>
          <a:lstStyle/>
          <a:p>
            <a:r>
              <a:rPr lang="en-US" altLang="ja-JP" sz="4000" dirty="0" smtClean="0">
                <a:solidFill>
                  <a:srgbClr val="FF0000"/>
                </a:solidFill>
                <a:latin typeface="+mj-ea"/>
                <a:ea typeface="+mj-ea"/>
              </a:rPr>
              <a:t>-</a:t>
            </a:r>
            <a:endParaRPr lang="ja-JP" altLang="ja-JP" sz="4000" dirty="0">
              <a:solidFill>
                <a:srgbClr val="FF0000"/>
              </a:solidFill>
              <a:latin typeface="+mj-ea"/>
              <a:ea typeface="+mj-ea"/>
            </a:endParaRPr>
          </a:p>
        </p:txBody>
      </p:sp>
      <p:sp>
        <p:nvSpPr>
          <p:cNvPr id="74" name="テキスト ボックス 73"/>
          <p:cNvSpPr txBox="1"/>
          <p:nvPr/>
        </p:nvSpPr>
        <p:spPr>
          <a:xfrm>
            <a:off x="885405" y="4936525"/>
            <a:ext cx="410196" cy="707886"/>
          </a:xfrm>
          <a:prstGeom prst="rect">
            <a:avLst/>
          </a:prstGeom>
          <a:noFill/>
        </p:spPr>
        <p:txBody>
          <a:bodyPr wrap="square" rtlCol="0">
            <a:spAutoFit/>
          </a:bodyPr>
          <a:lstStyle/>
          <a:p>
            <a:r>
              <a:rPr lang="en-US" altLang="ja-JP" sz="4000" dirty="0" smtClean="0">
                <a:solidFill>
                  <a:srgbClr val="FF0000"/>
                </a:solidFill>
                <a:latin typeface="+mj-ea"/>
                <a:ea typeface="+mj-ea"/>
              </a:rPr>
              <a:t>+</a:t>
            </a:r>
            <a:endParaRPr lang="ja-JP" altLang="ja-JP" sz="4000" dirty="0">
              <a:solidFill>
                <a:srgbClr val="FF0000"/>
              </a:solidFill>
              <a:latin typeface="+mj-ea"/>
              <a:ea typeface="+mj-ea"/>
            </a:endParaRPr>
          </a:p>
        </p:txBody>
      </p:sp>
      <p:sp>
        <p:nvSpPr>
          <p:cNvPr id="75" name="テキスト ボックス 74"/>
          <p:cNvSpPr txBox="1"/>
          <p:nvPr/>
        </p:nvSpPr>
        <p:spPr>
          <a:xfrm>
            <a:off x="7587012" y="4882318"/>
            <a:ext cx="410196" cy="707886"/>
          </a:xfrm>
          <a:prstGeom prst="rect">
            <a:avLst/>
          </a:prstGeom>
          <a:noFill/>
        </p:spPr>
        <p:txBody>
          <a:bodyPr wrap="square" rtlCol="0">
            <a:spAutoFit/>
          </a:bodyPr>
          <a:lstStyle/>
          <a:p>
            <a:r>
              <a:rPr lang="en-US" altLang="ja-JP" sz="4000" dirty="0" smtClean="0">
                <a:solidFill>
                  <a:srgbClr val="FF0000"/>
                </a:solidFill>
                <a:latin typeface="+mj-ea"/>
                <a:ea typeface="+mj-ea"/>
              </a:rPr>
              <a:t>-</a:t>
            </a:r>
            <a:endParaRPr lang="ja-JP" altLang="ja-JP" sz="4000" dirty="0">
              <a:solidFill>
                <a:srgbClr val="FF0000"/>
              </a:solidFill>
              <a:latin typeface="+mj-ea"/>
              <a:ea typeface="+mj-ea"/>
            </a:endParaRPr>
          </a:p>
        </p:txBody>
      </p:sp>
      <p:cxnSp>
        <p:nvCxnSpPr>
          <p:cNvPr id="76" name="直線矢印コネクタ 75"/>
          <p:cNvCxnSpPr/>
          <p:nvPr/>
        </p:nvCxnSpPr>
        <p:spPr>
          <a:xfrm>
            <a:off x="3165748" y="4182988"/>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7" name="直線矢印コネクタ 76"/>
          <p:cNvCxnSpPr/>
          <p:nvPr/>
        </p:nvCxnSpPr>
        <p:spPr>
          <a:xfrm>
            <a:off x="2533074" y="442518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8" name="直線矢印コネクタ 77"/>
          <p:cNvCxnSpPr/>
          <p:nvPr/>
        </p:nvCxnSpPr>
        <p:spPr>
          <a:xfrm>
            <a:off x="2533074" y="4953912"/>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9" name="直線矢印コネクタ 78"/>
          <p:cNvCxnSpPr/>
          <p:nvPr/>
        </p:nvCxnSpPr>
        <p:spPr>
          <a:xfrm>
            <a:off x="2533074" y="551796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0" name="直線矢印コネクタ 79"/>
          <p:cNvCxnSpPr/>
          <p:nvPr/>
        </p:nvCxnSpPr>
        <p:spPr>
          <a:xfrm>
            <a:off x="2533074" y="6014543"/>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1" name="直線矢印コネクタ 80"/>
          <p:cNvCxnSpPr/>
          <p:nvPr/>
        </p:nvCxnSpPr>
        <p:spPr>
          <a:xfrm>
            <a:off x="3108866" y="472514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2" name="直線矢印コネクタ 81"/>
          <p:cNvCxnSpPr/>
          <p:nvPr/>
        </p:nvCxnSpPr>
        <p:spPr>
          <a:xfrm>
            <a:off x="3108866" y="5258540"/>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3" name="直線矢印コネクタ 82"/>
          <p:cNvCxnSpPr/>
          <p:nvPr/>
        </p:nvCxnSpPr>
        <p:spPr>
          <a:xfrm>
            <a:off x="3144356" y="580526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4" name="直線矢印コネクタ 83"/>
          <p:cNvCxnSpPr/>
          <p:nvPr/>
        </p:nvCxnSpPr>
        <p:spPr>
          <a:xfrm>
            <a:off x="3144356" y="6309320"/>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5" name="直線矢印コネクタ 84"/>
          <p:cNvCxnSpPr/>
          <p:nvPr/>
        </p:nvCxnSpPr>
        <p:spPr>
          <a:xfrm>
            <a:off x="3665554" y="4492572"/>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6" name="直線矢印コネクタ 85"/>
          <p:cNvCxnSpPr/>
          <p:nvPr/>
        </p:nvCxnSpPr>
        <p:spPr>
          <a:xfrm>
            <a:off x="3665554" y="5019495"/>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7" name="直線矢印コネクタ 86"/>
          <p:cNvCxnSpPr/>
          <p:nvPr/>
        </p:nvCxnSpPr>
        <p:spPr>
          <a:xfrm>
            <a:off x="3649165" y="6093296"/>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8" name="直線矢印コネクタ 87"/>
          <p:cNvCxnSpPr/>
          <p:nvPr/>
        </p:nvCxnSpPr>
        <p:spPr>
          <a:xfrm>
            <a:off x="3720420" y="5577975"/>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9" name="直線矢印コネクタ 88"/>
          <p:cNvCxnSpPr/>
          <p:nvPr/>
        </p:nvCxnSpPr>
        <p:spPr>
          <a:xfrm>
            <a:off x="4281686" y="4182988"/>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0" name="直線矢印コネクタ 89"/>
          <p:cNvCxnSpPr/>
          <p:nvPr/>
        </p:nvCxnSpPr>
        <p:spPr>
          <a:xfrm>
            <a:off x="4224804" y="472514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1" name="直線矢印コネクタ 90"/>
          <p:cNvCxnSpPr/>
          <p:nvPr/>
        </p:nvCxnSpPr>
        <p:spPr>
          <a:xfrm>
            <a:off x="4224804" y="5258540"/>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2" name="直線矢印コネクタ 91"/>
          <p:cNvCxnSpPr/>
          <p:nvPr/>
        </p:nvCxnSpPr>
        <p:spPr>
          <a:xfrm>
            <a:off x="4260294" y="5805264"/>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3" name="直線矢印コネクタ 92"/>
          <p:cNvCxnSpPr/>
          <p:nvPr/>
        </p:nvCxnSpPr>
        <p:spPr>
          <a:xfrm>
            <a:off x="4260294" y="6309320"/>
            <a:ext cx="203508"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4" name="直線矢印コネクタ 93"/>
          <p:cNvCxnSpPr/>
          <p:nvPr/>
        </p:nvCxnSpPr>
        <p:spPr>
          <a:xfrm flipH="1">
            <a:off x="4607217" y="4165014"/>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5" name="直線矢印コネクタ 94"/>
          <p:cNvCxnSpPr/>
          <p:nvPr/>
        </p:nvCxnSpPr>
        <p:spPr>
          <a:xfrm flipH="1">
            <a:off x="4577455" y="4702092"/>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6" name="直線矢印コネクタ 95"/>
          <p:cNvCxnSpPr/>
          <p:nvPr/>
        </p:nvCxnSpPr>
        <p:spPr>
          <a:xfrm flipH="1">
            <a:off x="4613260" y="5245134"/>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7" name="直線矢印コネクタ 96"/>
          <p:cNvCxnSpPr/>
          <p:nvPr/>
        </p:nvCxnSpPr>
        <p:spPr>
          <a:xfrm flipH="1">
            <a:off x="4607216" y="5795972"/>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8" name="直線矢印コネクタ 97"/>
          <p:cNvCxnSpPr/>
          <p:nvPr/>
        </p:nvCxnSpPr>
        <p:spPr>
          <a:xfrm flipH="1">
            <a:off x="4613260" y="6309320"/>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9" name="直線矢印コネクタ 98"/>
          <p:cNvCxnSpPr/>
          <p:nvPr/>
        </p:nvCxnSpPr>
        <p:spPr>
          <a:xfrm flipH="1">
            <a:off x="5143073" y="4445565"/>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0" name="直線矢印コネクタ 99"/>
          <p:cNvCxnSpPr/>
          <p:nvPr/>
        </p:nvCxnSpPr>
        <p:spPr>
          <a:xfrm flipH="1">
            <a:off x="5148917" y="5015922"/>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1" name="直線矢印コネクタ 100"/>
          <p:cNvCxnSpPr/>
          <p:nvPr/>
        </p:nvCxnSpPr>
        <p:spPr>
          <a:xfrm flipH="1">
            <a:off x="5143072" y="5525685"/>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2" name="直線矢印コネクタ 101"/>
          <p:cNvCxnSpPr/>
          <p:nvPr/>
        </p:nvCxnSpPr>
        <p:spPr>
          <a:xfrm flipH="1">
            <a:off x="5175328" y="6029741"/>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3" name="直線矢印コネクタ 102"/>
          <p:cNvCxnSpPr/>
          <p:nvPr/>
        </p:nvCxnSpPr>
        <p:spPr>
          <a:xfrm flipH="1">
            <a:off x="5751393" y="4252084"/>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4" name="直線矢印コネクタ 103"/>
          <p:cNvCxnSpPr/>
          <p:nvPr/>
        </p:nvCxnSpPr>
        <p:spPr>
          <a:xfrm flipH="1">
            <a:off x="5751393" y="4766619"/>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5" name="直線矢印コネクタ 104"/>
          <p:cNvCxnSpPr/>
          <p:nvPr/>
        </p:nvCxnSpPr>
        <p:spPr>
          <a:xfrm flipH="1">
            <a:off x="5731871" y="5318098"/>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6" name="直線矢印コネクタ 105"/>
          <p:cNvCxnSpPr/>
          <p:nvPr/>
        </p:nvCxnSpPr>
        <p:spPr>
          <a:xfrm flipH="1">
            <a:off x="5731871" y="5813717"/>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7" name="直線矢印コネクタ 106"/>
          <p:cNvCxnSpPr/>
          <p:nvPr/>
        </p:nvCxnSpPr>
        <p:spPr>
          <a:xfrm flipH="1">
            <a:off x="5751393" y="6313090"/>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8" name="直線矢印コネクタ 107"/>
          <p:cNvCxnSpPr/>
          <p:nvPr/>
        </p:nvCxnSpPr>
        <p:spPr>
          <a:xfrm flipH="1">
            <a:off x="6300191" y="4464338"/>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9" name="直線矢印コネクタ 108"/>
          <p:cNvCxnSpPr/>
          <p:nvPr/>
        </p:nvCxnSpPr>
        <p:spPr>
          <a:xfrm flipH="1">
            <a:off x="6300191" y="4978873"/>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0" name="直線矢印コネクタ 109"/>
          <p:cNvCxnSpPr/>
          <p:nvPr/>
        </p:nvCxnSpPr>
        <p:spPr>
          <a:xfrm flipH="1">
            <a:off x="6280669" y="5530352"/>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1" name="直線矢印コネクタ 110"/>
          <p:cNvCxnSpPr/>
          <p:nvPr/>
        </p:nvCxnSpPr>
        <p:spPr>
          <a:xfrm flipH="1">
            <a:off x="6280669" y="6025971"/>
            <a:ext cx="20127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2" name="右矢印 11"/>
          <p:cNvSpPr/>
          <p:nvPr/>
        </p:nvSpPr>
        <p:spPr>
          <a:xfrm>
            <a:off x="2629483" y="1363627"/>
            <a:ext cx="824584" cy="4549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689496" y="1363627"/>
            <a:ext cx="2061047" cy="461665"/>
          </a:xfrm>
          <a:prstGeom prst="rect">
            <a:avLst/>
          </a:prstGeom>
          <a:noFill/>
        </p:spPr>
        <p:txBody>
          <a:bodyPr wrap="square" rtlCol="0">
            <a:spAutoFit/>
          </a:bodyPr>
          <a:lstStyle/>
          <a:p>
            <a:r>
              <a:rPr lang="ja-JP" altLang="en-US" sz="2400" dirty="0" smtClean="0">
                <a:solidFill>
                  <a:srgbClr val="FF0000"/>
                </a:solidFill>
              </a:rPr>
              <a:t>電流が流れる</a:t>
            </a:r>
            <a:endParaRPr lang="ja-JP" altLang="ja-JP" sz="2400" dirty="0">
              <a:solidFill>
                <a:srgbClr val="FF0000"/>
              </a:solidFill>
            </a:endParaRPr>
          </a:p>
        </p:txBody>
      </p:sp>
    </p:spTree>
    <p:extLst>
      <p:ext uri="{BB962C8B-B14F-4D97-AF65-F5344CB8AC3E}">
        <p14:creationId xmlns:p14="http://schemas.microsoft.com/office/powerpoint/2010/main" val="2668192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コネクタ 48"/>
          <p:cNvCxnSpPr/>
          <p:nvPr/>
        </p:nvCxnSpPr>
        <p:spPr>
          <a:xfrm>
            <a:off x="1388321" y="2279975"/>
            <a:ext cx="2289507" cy="0"/>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p:nvPr/>
        </p:nvCxnSpPr>
        <p:spPr>
          <a:xfrm>
            <a:off x="5205323" y="2279975"/>
            <a:ext cx="2391013" cy="0"/>
          </a:xfrm>
          <a:prstGeom prst="line">
            <a:avLst/>
          </a:prstGeom>
        </p:spPr>
        <p:style>
          <a:lnRef idx="2">
            <a:schemeClr val="dk1"/>
          </a:lnRef>
          <a:fillRef idx="1">
            <a:schemeClr val="lt1"/>
          </a:fillRef>
          <a:effectRef idx="0">
            <a:schemeClr val="dk1"/>
          </a:effectRef>
          <a:fontRef idx="minor">
            <a:schemeClr val="dk1"/>
          </a:fontRef>
        </p:style>
      </p:cxnSp>
      <p:sp>
        <p:nvSpPr>
          <p:cNvPr id="70" name="テキスト ボックス 69"/>
          <p:cNvSpPr txBox="1"/>
          <p:nvPr/>
        </p:nvSpPr>
        <p:spPr>
          <a:xfrm>
            <a:off x="1388321" y="1772816"/>
            <a:ext cx="1637083" cy="461665"/>
          </a:xfrm>
          <a:prstGeom prst="rect">
            <a:avLst/>
          </a:prstGeom>
          <a:noFill/>
        </p:spPr>
        <p:txBody>
          <a:bodyPr wrap="square" rtlCol="0">
            <a:spAutoFit/>
          </a:bodyPr>
          <a:lstStyle/>
          <a:p>
            <a:r>
              <a:rPr lang="ja-JP" altLang="en-US" sz="2400" dirty="0" smtClean="0"/>
              <a:t>アノード</a:t>
            </a:r>
            <a:endParaRPr lang="ja-JP" altLang="ja-JP" sz="2400" dirty="0"/>
          </a:p>
        </p:txBody>
      </p:sp>
      <p:sp>
        <p:nvSpPr>
          <p:cNvPr id="71" name="テキスト ボックス 70"/>
          <p:cNvSpPr txBox="1"/>
          <p:nvPr/>
        </p:nvSpPr>
        <p:spPr>
          <a:xfrm>
            <a:off x="6400829" y="1772815"/>
            <a:ext cx="1221960" cy="461665"/>
          </a:xfrm>
          <a:prstGeom prst="rect">
            <a:avLst/>
          </a:prstGeom>
          <a:noFill/>
        </p:spPr>
        <p:txBody>
          <a:bodyPr wrap="square" rtlCol="0">
            <a:spAutoFit/>
          </a:bodyPr>
          <a:lstStyle/>
          <a:p>
            <a:r>
              <a:rPr lang="ja-JP" altLang="en-US" sz="2400" dirty="0" smtClean="0"/>
              <a:t>カソード</a:t>
            </a:r>
            <a:endParaRPr lang="ja-JP" altLang="ja-JP" sz="2400" dirty="0"/>
          </a:p>
        </p:txBody>
      </p:sp>
      <p:sp>
        <p:nvSpPr>
          <p:cNvPr id="72" name="テキスト ボックス 71"/>
          <p:cNvSpPr txBox="1"/>
          <p:nvPr/>
        </p:nvSpPr>
        <p:spPr>
          <a:xfrm>
            <a:off x="1404692" y="2348879"/>
            <a:ext cx="1637083" cy="461665"/>
          </a:xfrm>
          <a:prstGeom prst="rect">
            <a:avLst/>
          </a:prstGeom>
          <a:noFill/>
        </p:spPr>
        <p:txBody>
          <a:bodyPr wrap="square" rtlCol="0">
            <a:spAutoFit/>
          </a:bodyPr>
          <a:lstStyle/>
          <a:p>
            <a:r>
              <a:rPr lang="en-US" altLang="ja-JP" sz="2400" dirty="0"/>
              <a:t>A</a:t>
            </a:r>
            <a:endParaRPr lang="ja-JP" altLang="ja-JP" sz="2400" dirty="0"/>
          </a:p>
        </p:txBody>
      </p:sp>
      <p:sp>
        <p:nvSpPr>
          <p:cNvPr id="73" name="テキスト ボックス 72"/>
          <p:cNvSpPr txBox="1"/>
          <p:nvPr/>
        </p:nvSpPr>
        <p:spPr>
          <a:xfrm>
            <a:off x="6433174" y="2348880"/>
            <a:ext cx="1221960" cy="461665"/>
          </a:xfrm>
          <a:prstGeom prst="rect">
            <a:avLst/>
          </a:prstGeom>
          <a:noFill/>
        </p:spPr>
        <p:txBody>
          <a:bodyPr wrap="square" rtlCol="0">
            <a:spAutoFit/>
          </a:bodyPr>
          <a:lstStyle/>
          <a:p>
            <a:r>
              <a:rPr lang="en-US" altLang="ja-JP" sz="2400" dirty="0" smtClean="0"/>
              <a:t>K</a:t>
            </a:r>
            <a:endParaRPr lang="ja-JP" altLang="ja-JP" sz="2400" dirty="0"/>
          </a:p>
        </p:txBody>
      </p:sp>
      <p:sp>
        <p:nvSpPr>
          <p:cNvPr id="4" name="タイトル 3"/>
          <p:cNvSpPr>
            <a:spLocks noGrp="1"/>
          </p:cNvSpPr>
          <p:nvPr>
            <p:ph type="title"/>
          </p:nvPr>
        </p:nvSpPr>
        <p:spPr>
          <a:xfrm>
            <a:off x="468233" y="-55598"/>
            <a:ext cx="8229600" cy="1143000"/>
          </a:xfrm>
        </p:spPr>
        <p:txBody>
          <a:bodyPr/>
          <a:lstStyle/>
          <a:p>
            <a:r>
              <a:rPr kumimoji="1" lang="ja-JP" altLang="en-US" dirty="0" smtClean="0"/>
              <a:t>ダイオードの動作</a:t>
            </a:r>
            <a:endParaRPr kumimoji="1" lang="ja-JP" altLang="en-US" dirty="0"/>
          </a:p>
        </p:txBody>
      </p:sp>
      <p:sp>
        <p:nvSpPr>
          <p:cNvPr id="112" name="右矢印 111"/>
          <p:cNvSpPr/>
          <p:nvPr/>
        </p:nvSpPr>
        <p:spPr>
          <a:xfrm>
            <a:off x="4793031" y="3501008"/>
            <a:ext cx="824584" cy="4549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1475656" y="3501008"/>
            <a:ext cx="3438435" cy="461665"/>
          </a:xfrm>
          <a:prstGeom prst="rect">
            <a:avLst/>
          </a:prstGeom>
          <a:noFill/>
        </p:spPr>
        <p:txBody>
          <a:bodyPr wrap="square" rtlCol="0">
            <a:spAutoFit/>
          </a:bodyPr>
          <a:lstStyle/>
          <a:p>
            <a:r>
              <a:rPr lang="ja-JP" altLang="en-US" sz="2400" dirty="0" smtClean="0">
                <a:solidFill>
                  <a:srgbClr val="FF0000"/>
                </a:solidFill>
              </a:rPr>
              <a:t>電流が流れる（順方向）</a:t>
            </a:r>
            <a:endParaRPr lang="ja-JP" altLang="ja-JP" sz="2400" dirty="0">
              <a:solidFill>
                <a:srgbClr val="FF0000"/>
              </a:solidFill>
            </a:endParaRPr>
          </a:p>
        </p:txBody>
      </p:sp>
      <p:sp>
        <p:nvSpPr>
          <p:cNvPr id="115" name="テキスト ボックス 114"/>
          <p:cNvSpPr txBox="1"/>
          <p:nvPr/>
        </p:nvSpPr>
        <p:spPr>
          <a:xfrm>
            <a:off x="3174408" y="4149080"/>
            <a:ext cx="4853975" cy="461665"/>
          </a:xfrm>
          <a:prstGeom prst="rect">
            <a:avLst/>
          </a:prstGeom>
          <a:noFill/>
        </p:spPr>
        <p:txBody>
          <a:bodyPr wrap="square" rtlCol="0">
            <a:spAutoFit/>
          </a:bodyPr>
          <a:lstStyle/>
          <a:p>
            <a:r>
              <a:rPr lang="ja-JP" altLang="en-US" sz="2400" dirty="0" smtClean="0">
                <a:solidFill>
                  <a:srgbClr val="FF0000"/>
                </a:solidFill>
              </a:rPr>
              <a:t>電流はほとんど流れない（逆方向）</a:t>
            </a:r>
            <a:endParaRPr lang="ja-JP" altLang="ja-JP" sz="2400" dirty="0">
              <a:solidFill>
                <a:srgbClr val="FF0000"/>
              </a:solidFill>
            </a:endParaRPr>
          </a:p>
        </p:txBody>
      </p:sp>
      <p:cxnSp>
        <p:nvCxnSpPr>
          <p:cNvPr id="116" name="直線矢印コネクタ 115"/>
          <p:cNvCxnSpPr/>
          <p:nvPr/>
        </p:nvCxnSpPr>
        <p:spPr>
          <a:xfrm flipH="1">
            <a:off x="2949338" y="4390990"/>
            <a:ext cx="288032"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7" name="テキスト ボックス 116"/>
          <p:cNvSpPr txBox="1"/>
          <p:nvPr/>
        </p:nvSpPr>
        <p:spPr>
          <a:xfrm>
            <a:off x="395536" y="4996626"/>
            <a:ext cx="8568952" cy="830997"/>
          </a:xfrm>
          <a:prstGeom prst="rect">
            <a:avLst/>
          </a:prstGeom>
          <a:noFill/>
        </p:spPr>
        <p:txBody>
          <a:bodyPr wrap="square" rtlCol="0">
            <a:spAutoFit/>
          </a:bodyPr>
          <a:lstStyle/>
          <a:p>
            <a:r>
              <a:rPr lang="ja-JP" altLang="en-US" sz="2400" dirty="0" smtClean="0"/>
              <a:t>ダイオードは、順方向には電流を流しやすく、逆方向にはほとんど電流を流さない。この作用をダイオードの整流作用という。</a:t>
            </a:r>
            <a:endParaRPr lang="ja-JP" altLang="ja-JP" sz="2400" dirty="0"/>
          </a:p>
        </p:txBody>
      </p:sp>
      <p:sp>
        <p:nvSpPr>
          <p:cNvPr id="14" name="二等辺三角形 13"/>
          <p:cNvSpPr/>
          <p:nvPr/>
        </p:nvSpPr>
        <p:spPr>
          <a:xfrm rot="5400000">
            <a:off x="3532891" y="1523891"/>
            <a:ext cx="1832696" cy="151216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 name="直線コネクタ 14"/>
          <p:cNvCxnSpPr/>
          <p:nvPr/>
        </p:nvCxnSpPr>
        <p:spPr>
          <a:xfrm>
            <a:off x="5212583" y="1363627"/>
            <a:ext cx="0" cy="1832696"/>
          </a:xfrm>
          <a:prstGeom prst="line">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66523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ダイオードの静特性</a:t>
            </a:r>
            <a:endParaRPr kumimoji="1" lang="ja-JP" altLang="en-US" dirty="0"/>
          </a:p>
        </p:txBody>
      </p:sp>
      <p:cxnSp>
        <p:nvCxnSpPr>
          <p:cNvPr id="5" name="直線コネクタ 4"/>
          <p:cNvCxnSpPr/>
          <p:nvPr/>
        </p:nvCxnSpPr>
        <p:spPr>
          <a:xfrm>
            <a:off x="1043608" y="3861048"/>
            <a:ext cx="5688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72000" y="1600200"/>
            <a:ext cx="0" cy="3142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円弧 12"/>
          <p:cNvSpPr/>
          <p:nvPr/>
        </p:nvSpPr>
        <p:spPr>
          <a:xfrm rot="5400000">
            <a:off x="4572000" y="3068960"/>
            <a:ext cx="792088" cy="792088"/>
          </a:xfrm>
          <a:prstGeom prst="arc">
            <a:avLst>
              <a:gd name="adj1" fmla="val 17006934"/>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a:stCxn id="13" idx="0"/>
          </p:cNvCxnSpPr>
          <p:nvPr/>
        </p:nvCxnSpPr>
        <p:spPr>
          <a:xfrm flipV="1">
            <a:off x="5353228" y="2063704"/>
            <a:ext cx="202824" cy="1493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259632" y="3861049"/>
            <a:ext cx="370841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012160" y="3885729"/>
            <a:ext cx="1221960" cy="461665"/>
          </a:xfrm>
          <a:prstGeom prst="rect">
            <a:avLst/>
          </a:prstGeom>
          <a:noFill/>
        </p:spPr>
        <p:txBody>
          <a:bodyPr wrap="square" rtlCol="0">
            <a:spAutoFit/>
          </a:bodyPr>
          <a:lstStyle/>
          <a:p>
            <a:r>
              <a:rPr lang="ja-JP" altLang="en-US" sz="2400" dirty="0"/>
              <a:t>電圧</a:t>
            </a:r>
            <a:endParaRPr lang="ja-JP" altLang="ja-JP" sz="2400" dirty="0"/>
          </a:p>
        </p:txBody>
      </p:sp>
      <p:sp>
        <p:nvSpPr>
          <p:cNvPr id="26" name="テキスト ボックス 25"/>
          <p:cNvSpPr txBox="1"/>
          <p:nvPr/>
        </p:nvSpPr>
        <p:spPr>
          <a:xfrm>
            <a:off x="3635896" y="1602039"/>
            <a:ext cx="1221960" cy="461665"/>
          </a:xfrm>
          <a:prstGeom prst="rect">
            <a:avLst/>
          </a:prstGeom>
          <a:noFill/>
        </p:spPr>
        <p:txBody>
          <a:bodyPr wrap="square" rtlCol="0">
            <a:spAutoFit/>
          </a:bodyPr>
          <a:lstStyle/>
          <a:p>
            <a:r>
              <a:rPr lang="ja-JP" altLang="en-US" sz="2400" dirty="0"/>
              <a:t>電流</a:t>
            </a:r>
            <a:endParaRPr lang="ja-JP" altLang="ja-JP" sz="2400" dirty="0"/>
          </a:p>
        </p:txBody>
      </p:sp>
      <p:cxnSp>
        <p:nvCxnSpPr>
          <p:cNvPr id="28" name="直線コネクタ 27"/>
          <p:cNvCxnSpPr/>
          <p:nvPr/>
        </p:nvCxnSpPr>
        <p:spPr>
          <a:xfrm flipH="1">
            <a:off x="5292082" y="3538065"/>
            <a:ext cx="58025" cy="3459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933739" y="3900364"/>
            <a:ext cx="1221960" cy="461665"/>
          </a:xfrm>
          <a:prstGeom prst="rect">
            <a:avLst/>
          </a:prstGeom>
          <a:noFill/>
        </p:spPr>
        <p:txBody>
          <a:bodyPr wrap="square" rtlCol="0">
            <a:spAutoFit/>
          </a:bodyPr>
          <a:lstStyle/>
          <a:p>
            <a:r>
              <a:rPr lang="en-US" altLang="ja-JP" sz="2400" dirty="0" smtClean="0"/>
              <a:t>0.7V</a:t>
            </a:r>
            <a:endParaRPr lang="ja-JP" altLang="ja-JP" sz="2400" dirty="0"/>
          </a:p>
        </p:txBody>
      </p:sp>
      <p:sp>
        <p:nvSpPr>
          <p:cNvPr id="97" name="テキスト ボックス 96"/>
          <p:cNvSpPr txBox="1"/>
          <p:nvPr/>
        </p:nvSpPr>
        <p:spPr>
          <a:xfrm>
            <a:off x="395536" y="4996626"/>
            <a:ext cx="8568952" cy="830997"/>
          </a:xfrm>
          <a:prstGeom prst="rect">
            <a:avLst/>
          </a:prstGeom>
          <a:noFill/>
        </p:spPr>
        <p:txBody>
          <a:bodyPr wrap="square" rtlCol="0">
            <a:spAutoFit/>
          </a:bodyPr>
          <a:lstStyle/>
          <a:p>
            <a:r>
              <a:rPr lang="ja-JP" altLang="en-US" sz="2400" dirty="0" smtClean="0"/>
              <a:t>ダイオードは、順方向に</a:t>
            </a:r>
            <a:r>
              <a:rPr lang="en-US" altLang="ja-JP" sz="2400" dirty="0" smtClean="0"/>
              <a:t>0.6</a:t>
            </a:r>
            <a:r>
              <a:rPr lang="ja-JP" altLang="en-US" sz="2400" dirty="0" smtClean="0"/>
              <a:t>～</a:t>
            </a:r>
            <a:r>
              <a:rPr lang="en-US" altLang="ja-JP" sz="2400" dirty="0" smtClean="0"/>
              <a:t>0.7V</a:t>
            </a:r>
            <a:r>
              <a:rPr lang="ja-JP" altLang="en-US" sz="2400" dirty="0" smtClean="0"/>
              <a:t>程度の電圧を加えると空乏層が消失し電流が急減に流れ出す。</a:t>
            </a:r>
            <a:endParaRPr lang="ja-JP" altLang="ja-JP" sz="2400" dirty="0"/>
          </a:p>
        </p:txBody>
      </p:sp>
    </p:spTree>
    <p:extLst>
      <p:ext uri="{BB962C8B-B14F-4D97-AF65-F5344CB8AC3E}">
        <p14:creationId xmlns:p14="http://schemas.microsoft.com/office/powerpoint/2010/main" val="2687271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半導体とは</a:t>
            </a:r>
            <a:endParaRPr kumimoji="1" lang="ja-JP" altLang="en-US" dirty="0"/>
          </a:p>
        </p:txBody>
      </p:sp>
      <p:sp>
        <p:nvSpPr>
          <p:cNvPr id="3" name="コンテンツ プレースホルダー 2"/>
          <p:cNvSpPr>
            <a:spLocks noGrp="1"/>
          </p:cNvSpPr>
          <p:nvPr>
            <p:ph idx="1"/>
          </p:nvPr>
        </p:nvSpPr>
        <p:spPr>
          <a:xfrm>
            <a:off x="395536" y="1600200"/>
            <a:ext cx="8496944" cy="5141168"/>
          </a:xfrm>
        </p:spPr>
        <p:txBody>
          <a:bodyPr>
            <a:normAutofit/>
          </a:bodyPr>
          <a:lstStyle/>
          <a:p>
            <a:r>
              <a:rPr lang="ja-JP" altLang="en-US" sz="2800" dirty="0" smtClean="0"/>
              <a:t>電気を通しやすい物質が、</a:t>
            </a:r>
            <a:r>
              <a:rPr lang="ja-JP" altLang="en-US" sz="2800" dirty="0" smtClean="0">
                <a:solidFill>
                  <a:srgbClr val="FF0000"/>
                </a:solidFill>
              </a:rPr>
              <a:t>導体</a:t>
            </a:r>
            <a:r>
              <a:rPr lang="ja-JP" altLang="en-US" sz="2800" dirty="0" smtClean="0"/>
              <a:t>である。</a:t>
            </a:r>
            <a:endParaRPr lang="en-US" altLang="ja-JP" sz="2800" dirty="0" smtClean="0"/>
          </a:p>
          <a:p>
            <a:r>
              <a:rPr lang="ja-JP" altLang="en-US" sz="2800" dirty="0"/>
              <a:t>電気</a:t>
            </a:r>
            <a:r>
              <a:rPr lang="ja-JP" altLang="en-US" sz="2800" dirty="0" smtClean="0"/>
              <a:t>を通しにくい物質が、</a:t>
            </a:r>
            <a:r>
              <a:rPr lang="ja-JP" altLang="en-US" sz="2800" dirty="0" smtClean="0">
                <a:solidFill>
                  <a:srgbClr val="FF0000"/>
                </a:solidFill>
              </a:rPr>
              <a:t>絶縁体</a:t>
            </a:r>
            <a:r>
              <a:rPr lang="ja-JP" altLang="en-US" sz="2800" dirty="0" smtClean="0"/>
              <a:t>である。</a:t>
            </a:r>
            <a:endParaRPr lang="en-US" altLang="ja-JP" sz="2800" dirty="0" smtClean="0"/>
          </a:p>
          <a:p>
            <a:r>
              <a:rPr lang="ja-JP" altLang="ja-JP" sz="2800" dirty="0" smtClean="0">
                <a:solidFill>
                  <a:srgbClr val="FF0000"/>
                </a:solidFill>
              </a:rPr>
              <a:t>半導体</a:t>
            </a:r>
            <a:r>
              <a:rPr lang="ja-JP" altLang="en-US" sz="2800" dirty="0" smtClean="0"/>
              <a:t>は</a:t>
            </a:r>
            <a:r>
              <a:rPr lang="ja-JP" altLang="ja-JP" sz="2800" dirty="0" smtClean="0"/>
              <a:t>、「</a:t>
            </a:r>
            <a:r>
              <a:rPr lang="ja-JP" altLang="ja-JP" sz="2800" dirty="0"/>
              <a:t>導体」</a:t>
            </a:r>
            <a:r>
              <a:rPr lang="ja-JP" altLang="ja-JP" sz="2800" dirty="0" smtClean="0"/>
              <a:t>と「</a:t>
            </a:r>
            <a:r>
              <a:rPr lang="ja-JP" altLang="ja-JP" sz="2800" dirty="0"/>
              <a:t>絶縁体</a:t>
            </a:r>
            <a:r>
              <a:rPr lang="ja-JP" altLang="ja-JP" sz="2800" dirty="0" smtClean="0"/>
              <a:t>」</a:t>
            </a:r>
            <a:r>
              <a:rPr lang="ja-JP" altLang="en-US" sz="2800" dirty="0" smtClean="0"/>
              <a:t>の中間的な電気電動特性の物質を持つ物質である。</a:t>
            </a:r>
            <a:endParaRPr lang="en-US" altLang="ja-JP" sz="2800" dirty="0" smtClean="0"/>
          </a:p>
          <a:p>
            <a:r>
              <a:rPr lang="ja-JP" altLang="en-US" sz="2800" dirty="0"/>
              <a:t>物質</a:t>
            </a:r>
            <a:r>
              <a:rPr lang="ja-JP" altLang="en-US" sz="2800" dirty="0" smtClean="0"/>
              <a:t>の性質は、</a:t>
            </a:r>
            <a:r>
              <a:rPr lang="ja-JP" altLang="ja-JP" sz="2800" dirty="0" smtClean="0">
                <a:solidFill>
                  <a:srgbClr val="FF0000"/>
                </a:solidFill>
              </a:rPr>
              <a:t>最外</a:t>
            </a:r>
            <a:r>
              <a:rPr lang="ja-JP" altLang="en-US" sz="2800" dirty="0" smtClean="0">
                <a:solidFill>
                  <a:srgbClr val="FF0000"/>
                </a:solidFill>
              </a:rPr>
              <a:t>殻</a:t>
            </a:r>
            <a:r>
              <a:rPr lang="ja-JP" altLang="ja-JP" sz="2800" dirty="0" smtClean="0">
                <a:solidFill>
                  <a:srgbClr val="FF0000"/>
                </a:solidFill>
              </a:rPr>
              <a:t>電子</a:t>
            </a:r>
            <a:r>
              <a:rPr lang="ja-JP" altLang="ja-JP" sz="2800" dirty="0" smtClean="0"/>
              <a:t>（最も外側の軌道に存在する電子）</a:t>
            </a:r>
            <a:r>
              <a:rPr lang="ja-JP" altLang="en-US" sz="2800" dirty="0" smtClean="0"/>
              <a:t>の数で決まる。</a:t>
            </a:r>
            <a:endParaRPr lang="en-US" altLang="ja-JP" sz="2800" dirty="0" smtClean="0"/>
          </a:p>
          <a:p>
            <a:r>
              <a:rPr lang="ja-JP" altLang="en-US" sz="2800" dirty="0" smtClean="0"/>
              <a:t>半導体は、</a:t>
            </a:r>
            <a:r>
              <a:rPr lang="ja-JP" altLang="ja-JP" sz="2800" dirty="0" smtClean="0"/>
              <a:t>最外</a:t>
            </a:r>
            <a:r>
              <a:rPr lang="ja-JP" altLang="en-US" sz="2800" dirty="0" smtClean="0"/>
              <a:t>殻</a:t>
            </a:r>
            <a:r>
              <a:rPr lang="ja-JP" altLang="ja-JP" sz="2800" dirty="0" smtClean="0"/>
              <a:t>電子</a:t>
            </a:r>
            <a:r>
              <a:rPr lang="ja-JP" altLang="en-US" sz="2800" dirty="0" smtClean="0"/>
              <a:t>を４個持つ物質である。</a:t>
            </a:r>
            <a:endParaRPr lang="en-US" altLang="ja-JP" sz="2800" dirty="0" smtClean="0"/>
          </a:p>
          <a:p>
            <a:r>
              <a:rPr kumimoji="1" lang="en-US" altLang="ja-JP" sz="2800" dirty="0" smtClean="0">
                <a:solidFill>
                  <a:srgbClr val="FF0000"/>
                </a:solidFill>
              </a:rPr>
              <a:t>Si</a:t>
            </a:r>
            <a:r>
              <a:rPr kumimoji="1" lang="ja-JP" altLang="en-US" sz="2800" dirty="0" smtClean="0"/>
              <a:t>（</a:t>
            </a:r>
            <a:r>
              <a:rPr kumimoji="1" lang="ja-JP" altLang="en-US" sz="2800" dirty="0" smtClean="0">
                <a:solidFill>
                  <a:srgbClr val="FF0000"/>
                </a:solidFill>
              </a:rPr>
              <a:t>シリコン</a:t>
            </a:r>
            <a:r>
              <a:rPr kumimoji="1" lang="ja-JP" altLang="en-US" sz="2800" dirty="0" smtClean="0"/>
              <a:t>）、</a:t>
            </a:r>
            <a:r>
              <a:rPr kumimoji="1" lang="en-US" altLang="ja-JP" sz="2800" dirty="0" smtClean="0">
                <a:solidFill>
                  <a:srgbClr val="FF0000"/>
                </a:solidFill>
              </a:rPr>
              <a:t>Ge</a:t>
            </a:r>
            <a:r>
              <a:rPr kumimoji="1" lang="ja-JP" altLang="en-US" sz="2800" dirty="0" smtClean="0"/>
              <a:t>（</a:t>
            </a:r>
            <a:r>
              <a:rPr kumimoji="1" lang="ja-JP" altLang="en-US" sz="2800" dirty="0" smtClean="0">
                <a:solidFill>
                  <a:srgbClr val="FF0000"/>
                </a:solidFill>
              </a:rPr>
              <a:t>ゲルマニウム</a:t>
            </a:r>
            <a:r>
              <a:rPr kumimoji="1" lang="ja-JP" altLang="en-US" sz="2800" dirty="0" smtClean="0"/>
              <a:t>）が半導体材料である。</a:t>
            </a:r>
            <a:endParaRPr kumimoji="1" lang="en-US" altLang="ja-JP" sz="2800" dirty="0" smtClean="0"/>
          </a:p>
          <a:p>
            <a:r>
              <a:rPr lang="ja-JP" altLang="en-US" sz="2800" dirty="0"/>
              <a:t>現在</a:t>
            </a:r>
            <a:r>
              <a:rPr lang="ja-JP" altLang="en-US" sz="2800" dirty="0" smtClean="0"/>
              <a:t>は、</a:t>
            </a:r>
            <a:r>
              <a:rPr lang="ja-JP" altLang="en-US" sz="2800" dirty="0"/>
              <a:t>半導体</a:t>
            </a:r>
            <a:r>
              <a:rPr lang="ja-JP" altLang="en-US" sz="2800" dirty="0" smtClean="0"/>
              <a:t>材料として</a:t>
            </a:r>
            <a:r>
              <a:rPr lang="en-US" altLang="ja-JP" sz="2800" dirty="0" smtClean="0"/>
              <a:t>Si</a:t>
            </a:r>
            <a:r>
              <a:rPr lang="ja-JP" altLang="en-US" sz="2800" dirty="0"/>
              <a:t>（シリコン</a:t>
            </a:r>
            <a:r>
              <a:rPr lang="ja-JP" altLang="en-US" sz="2800" dirty="0" smtClean="0"/>
              <a:t>）を使われる事が多い。</a:t>
            </a:r>
            <a:endParaRPr kumimoji="1" lang="en-US" altLang="ja-JP" sz="2800" dirty="0" smtClean="0"/>
          </a:p>
          <a:p>
            <a:pPr marL="0" indent="0">
              <a:buNone/>
            </a:pPr>
            <a:endParaRPr kumimoji="1" lang="ja-JP" altLang="en-US" dirty="0"/>
          </a:p>
        </p:txBody>
      </p:sp>
    </p:spTree>
    <p:extLst>
      <p:ext uri="{BB962C8B-B14F-4D97-AF65-F5344CB8AC3E}">
        <p14:creationId xmlns:p14="http://schemas.microsoft.com/office/powerpoint/2010/main" val="308195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ダイオードのスイッチモデル</a:t>
            </a:r>
            <a:endParaRPr kumimoji="1" lang="ja-JP" altLang="en-US" dirty="0"/>
          </a:p>
        </p:txBody>
      </p:sp>
      <p:cxnSp>
        <p:nvCxnSpPr>
          <p:cNvPr id="5" name="直線コネクタ 4"/>
          <p:cNvCxnSpPr/>
          <p:nvPr/>
        </p:nvCxnSpPr>
        <p:spPr>
          <a:xfrm>
            <a:off x="1043608" y="3861048"/>
            <a:ext cx="5688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72000" y="1600200"/>
            <a:ext cx="0" cy="3142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円弧 12"/>
          <p:cNvSpPr/>
          <p:nvPr/>
        </p:nvSpPr>
        <p:spPr>
          <a:xfrm rot="5400000">
            <a:off x="4572000" y="3068960"/>
            <a:ext cx="792088" cy="792088"/>
          </a:xfrm>
          <a:prstGeom prst="arc">
            <a:avLst>
              <a:gd name="adj1" fmla="val 17006934"/>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a:stCxn id="13" idx="0"/>
          </p:cNvCxnSpPr>
          <p:nvPr/>
        </p:nvCxnSpPr>
        <p:spPr>
          <a:xfrm flipV="1">
            <a:off x="5353228" y="2063704"/>
            <a:ext cx="202824" cy="1493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259632" y="3861049"/>
            <a:ext cx="370841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012160" y="3885729"/>
            <a:ext cx="1221960" cy="461665"/>
          </a:xfrm>
          <a:prstGeom prst="rect">
            <a:avLst/>
          </a:prstGeom>
          <a:noFill/>
        </p:spPr>
        <p:txBody>
          <a:bodyPr wrap="square" rtlCol="0">
            <a:spAutoFit/>
          </a:bodyPr>
          <a:lstStyle/>
          <a:p>
            <a:r>
              <a:rPr lang="ja-JP" altLang="en-US" sz="2400" dirty="0"/>
              <a:t>電圧</a:t>
            </a:r>
            <a:endParaRPr lang="ja-JP" altLang="ja-JP" sz="2400" dirty="0"/>
          </a:p>
        </p:txBody>
      </p:sp>
      <p:sp>
        <p:nvSpPr>
          <p:cNvPr id="26" name="テキスト ボックス 25"/>
          <p:cNvSpPr txBox="1"/>
          <p:nvPr/>
        </p:nvSpPr>
        <p:spPr>
          <a:xfrm>
            <a:off x="3635896" y="1602039"/>
            <a:ext cx="1221960" cy="461665"/>
          </a:xfrm>
          <a:prstGeom prst="rect">
            <a:avLst/>
          </a:prstGeom>
          <a:noFill/>
        </p:spPr>
        <p:txBody>
          <a:bodyPr wrap="square" rtlCol="0">
            <a:spAutoFit/>
          </a:bodyPr>
          <a:lstStyle/>
          <a:p>
            <a:r>
              <a:rPr lang="ja-JP" altLang="en-US" sz="2400" dirty="0"/>
              <a:t>電流</a:t>
            </a:r>
            <a:endParaRPr lang="ja-JP" altLang="ja-JP" sz="2400" dirty="0"/>
          </a:p>
        </p:txBody>
      </p:sp>
      <p:cxnSp>
        <p:nvCxnSpPr>
          <p:cNvPr id="28" name="直線コネクタ 27"/>
          <p:cNvCxnSpPr/>
          <p:nvPr/>
        </p:nvCxnSpPr>
        <p:spPr>
          <a:xfrm flipH="1">
            <a:off x="5292082" y="3538065"/>
            <a:ext cx="58025" cy="3459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933739" y="3900364"/>
            <a:ext cx="1221960" cy="461665"/>
          </a:xfrm>
          <a:prstGeom prst="rect">
            <a:avLst/>
          </a:prstGeom>
          <a:noFill/>
        </p:spPr>
        <p:txBody>
          <a:bodyPr wrap="square" rtlCol="0">
            <a:spAutoFit/>
          </a:bodyPr>
          <a:lstStyle/>
          <a:p>
            <a:r>
              <a:rPr lang="en-US" altLang="ja-JP" sz="2400" dirty="0" smtClean="0"/>
              <a:t>0.7V</a:t>
            </a:r>
            <a:endParaRPr lang="ja-JP" altLang="ja-JP" sz="2400" dirty="0"/>
          </a:p>
        </p:txBody>
      </p:sp>
      <p:grpSp>
        <p:nvGrpSpPr>
          <p:cNvPr id="34" name="Group 2"/>
          <p:cNvGrpSpPr>
            <a:grpSpLocks/>
          </p:cNvGrpSpPr>
          <p:nvPr/>
        </p:nvGrpSpPr>
        <p:grpSpPr bwMode="auto">
          <a:xfrm>
            <a:off x="5422083" y="4754592"/>
            <a:ext cx="1130300" cy="65087"/>
            <a:chOff x="1614" y="11530"/>
            <a:chExt cx="1782" cy="103"/>
          </a:xfrm>
        </p:grpSpPr>
        <p:sp>
          <p:nvSpPr>
            <p:cNvPr id="35" name="Line 3"/>
            <p:cNvSpPr>
              <a:spLocks noChangeShapeType="1"/>
            </p:cNvSpPr>
            <p:nvPr/>
          </p:nvSpPr>
          <p:spPr bwMode="auto">
            <a:xfrm>
              <a:off x="1614" y="11584"/>
              <a:ext cx="17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6" name="Oval 4"/>
            <p:cNvSpPr>
              <a:spLocks noChangeArrowheads="1"/>
            </p:cNvSpPr>
            <p:nvPr/>
          </p:nvSpPr>
          <p:spPr bwMode="auto">
            <a:xfrm>
              <a:off x="2170" y="11530"/>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7" name="Oval 5"/>
            <p:cNvSpPr>
              <a:spLocks noChangeArrowheads="1"/>
            </p:cNvSpPr>
            <p:nvPr/>
          </p:nvSpPr>
          <p:spPr bwMode="auto">
            <a:xfrm>
              <a:off x="2780" y="11530"/>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grpSp>
        <p:nvGrpSpPr>
          <p:cNvPr id="42" name="Group 6"/>
          <p:cNvGrpSpPr>
            <a:grpSpLocks/>
          </p:cNvGrpSpPr>
          <p:nvPr/>
        </p:nvGrpSpPr>
        <p:grpSpPr bwMode="auto">
          <a:xfrm>
            <a:off x="2721148" y="4356916"/>
            <a:ext cx="1136650" cy="271462"/>
            <a:chOff x="2556" y="10196"/>
            <a:chExt cx="1790" cy="427"/>
          </a:xfrm>
        </p:grpSpPr>
        <p:sp>
          <p:nvSpPr>
            <p:cNvPr id="43" name="Line 7"/>
            <p:cNvSpPr>
              <a:spLocks noChangeShapeType="1"/>
            </p:cNvSpPr>
            <p:nvPr/>
          </p:nvSpPr>
          <p:spPr bwMode="auto">
            <a:xfrm flipV="1">
              <a:off x="3151" y="10196"/>
              <a:ext cx="598" cy="3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4" name="Line 8"/>
            <p:cNvSpPr>
              <a:spLocks noChangeShapeType="1"/>
            </p:cNvSpPr>
            <p:nvPr/>
          </p:nvSpPr>
          <p:spPr bwMode="auto">
            <a:xfrm>
              <a:off x="3754" y="10574"/>
              <a:ext cx="5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5" name="Line 9"/>
            <p:cNvSpPr>
              <a:spLocks noChangeShapeType="1"/>
            </p:cNvSpPr>
            <p:nvPr/>
          </p:nvSpPr>
          <p:spPr bwMode="auto">
            <a:xfrm>
              <a:off x="2556" y="10574"/>
              <a:ext cx="5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6" name="Oval 10"/>
            <p:cNvSpPr>
              <a:spLocks noChangeArrowheads="1"/>
            </p:cNvSpPr>
            <p:nvPr/>
          </p:nvSpPr>
          <p:spPr bwMode="auto">
            <a:xfrm>
              <a:off x="3120" y="10520"/>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7" name="Oval 11"/>
            <p:cNvSpPr>
              <a:spLocks noChangeArrowheads="1"/>
            </p:cNvSpPr>
            <p:nvPr/>
          </p:nvSpPr>
          <p:spPr bwMode="auto">
            <a:xfrm>
              <a:off x="3730" y="10520"/>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48" name="Line 12"/>
          <p:cNvSpPr>
            <a:spLocks noChangeShapeType="1"/>
          </p:cNvSpPr>
          <p:nvPr/>
        </p:nvSpPr>
        <p:spPr bwMode="auto">
          <a:xfrm>
            <a:off x="5672908" y="5283135"/>
            <a:ext cx="87947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9" name="Oval 13"/>
          <p:cNvSpPr>
            <a:spLocks noChangeArrowheads="1"/>
          </p:cNvSpPr>
          <p:nvPr/>
        </p:nvSpPr>
        <p:spPr bwMode="auto">
          <a:xfrm>
            <a:off x="5774508" y="5248210"/>
            <a:ext cx="58738" cy="65087"/>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0" name="Oval 14"/>
          <p:cNvSpPr>
            <a:spLocks noChangeArrowheads="1"/>
          </p:cNvSpPr>
          <p:nvPr/>
        </p:nvSpPr>
        <p:spPr bwMode="auto">
          <a:xfrm>
            <a:off x="6161858" y="5248210"/>
            <a:ext cx="58738" cy="65087"/>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1" name="Line 15"/>
          <p:cNvSpPr>
            <a:spLocks noChangeShapeType="1"/>
          </p:cNvSpPr>
          <p:nvPr/>
        </p:nvSpPr>
        <p:spPr bwMode="auto">
          <a:xfrm>
            <a:off x="5671321" y="5206935"/>
            <a:ext cx="0" cy="1587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2" name="Line 16"/>
          <p:cNvSpPr>
            <a:spLocks noChangeShapeType="1"/>
          </p:cNvSpPr>
          <p:nvPr/>
        </p:nvSpPr>
        <p:spPr bwMode="auto">
          <a:xfrm>
            <a:off x="5563371" y="5124385"/>
            <a:ext cx="0" cy="3238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3" name="Line 17"/>
          <p:cNvSpPr>
            <a:spLocks noChangeShapeType="1"/>
          </p:cNvSpPr>
          <p:nvPr/>
        </p:nvSpPr>
        <p:spPr bwMode="auto">
          <a:xfrm>
            <a:off x="5129983" y="5287897"/>
            <a:ext cx="4254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4" name="Line 18"/>
          <p:cNvSpPr>
            <a:spLocks noChangeShapeType="1"/>
          </p:cNvSpPr>
          <p:nvPr/>
        </p:nvSpPr>
        <p:spPr bwMode="auto">
          <a:xfrm flipV="1">
            <a:off x="3315809" y="4982301"/>
            <a:ext cx="381000" cy="2365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5" name="Line 19"/>
          <p:cNvSpPr>
            <a:spLocks noChangeShapeType="1"/>
          </p:cNvSpPr>
          <p:nvPr/>
        </p:nvSpPr>
        <p:spPr bwMode="auto">
          <a:xfrm>
            <a:off x="3699984" y="5222014"/>
            <a:ext cx="3746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6" name="Line 20"/>
          <p:cNvSpPr>
            <a:spLocks noChangeShapeType="1"/>
          </p:cNvSpPr>
          <p:nvPr/>
        </p:nvSpPr>
        <p:spPr bwMode="auto">
          <a:xfrm>
            <a:off x="3158647" y="5222014"/>
            <a:ext cx="15557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7" name="Oval 21"/>
          <p:cNvSpPr>
            <a:spLocks noChangeArrowheads="1"/>
          </p:cNvSpPr>
          <p:nvPr/>
        </p:nvSpPr>
        <p:spPr bwMode="auto">
          <a:xfrm>
            <a:off x="3296759" y="5187089"/>
            <a:ext cx="58738" cy="65087"/>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8" name="Oval 22"/>
          <p:cNvSpPr>
            <a:spLocks noChangeArrowheads="1"/>
          </p:cNvSpPr>
          <p:nvPr/>
        </p:nvSpPr>
        <p:spPr bwMode="auto">
          <a:xfrm>
            <a:off x="3684109" y="5187089"/>
            <a:ext cx="58738" cy="65087"/>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9" name="Line 23"/>
          <p:cNvSpPr>
            <a:spLocks noChangeShapeType="1"/>
          </p:cNvSpPr>
          <p:nvPr/>
        </p:nvSpPr>
        <p:spPr bwMode="auto">
          <a:xfrm>
            <a:off x="3157059" y="5141051"/>
            <a:ext cx="0" cy="1587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0" name="Line 24"/>
          <p:cNvSpPr>
            <a:spLocks noChangeShapeType="1"/>
          </p:cNvSpPr>
          <p:nvPr/>
        </p:nvSpPr>
        <p:spPr bwMode="auto">
          <a:xfrm>
            <a:off x="3049109" y="5058501"/>
            <a:ext cx="0" cy="3238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1" name="Line 25"/>
          <p:cNvSpPr>
            <a:spLocks noChangeShapeType="1"/>
          </p:cNvSpPr>
          <p:nvPr/>
        </p:nvSpPr>
        <p:spPr bwMode="auto">
          <a:xfrm>
            <a:off x="2614134" y="5222014"/>
            <a:ext cx="4270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3" name="テキスト ボックス 62"/>
          <p:cNvSpPr txBox="1"/>
          <p:nvPr/>
        </p:nvSpPr>
        <p:spPr>
          <a:xfrm>
            <a:off x="2653233" y="6165304"/>
            <a:ext cx="1846759" cy="461665"/>
          </a:xfrm>
          <a:prstGeom prst="rect">
            <a:avLst/>
          </a:prstGeom>
          <a:noFill/>
        </p:spPr>
        <p:txBody>
          <a:bodyPr wrap="square" rtlCol="0">
            <a:spAutoFit/>
          </a:bodyPr>
          <a:lstStyle/>
          <a:p>
            <a:r>
              <a:rPr lang="en-US" altLang="ja-JP" sz="2400" dirty="0"/>
              <a:t>ON</a:t>
            </a:r>
            <a:r>
              <a:rPr lang="ja-JP" altLang="en-US" sz="2400" dirty="0" smtClean="0"/>
              <a:t>状態</a:t>
            </a:r>
            <a:endParaRPr lang="ja-JP" altLang="ja-JP" sz="2400" dirty="0"/>
          </a:p>
        </p:txBody>
      </p:sp>
      <p:sp>
        <p:nvSpPr>
          <p:cNvPr id="64" name="テキスト ボックス 63"/>
          <p:cNvSpPr txBox="1"/>
          <p:nvPr/>
        </p:nvSpPr>
        <p:spPr>
          <a:xfrm>
            <a:off x="5321094" y="6165304"/>
            <a:ext cx="1846759" cy="461665"/>
          </a:xfrm>
          <a:prstGeom prst="rect">
            <a:avLst/>
          </a:prstGeom>
          <a:noFill/>
        </p:spPr>
        <p:txBody>
          <a:bodyPr wrap="square" rtlCol="0">
            <a:spAutoFit/>
          </a:bodyPr>
          <a:lstStyle/>
          <a:p>
            <a:r>
              <a:rPr lang="en-US" altLang="ja-JP" sz="2400" dirty="0" smtClean="0"/>
              <a:t>OFF</a:t>
            </a:r>
            <a:r>
              <a:rPr lang="ja-JP" altLang="en-US" sz="2400" dirty="0" smtClean="0"/>
              <a:t>状態</a:t>
            </a:r>
            <a:endParaRPr lang="ja-JP" altLang="ja-JP" sz="2400" dirty="0"/>
          </a:p>
        </p:txBody>
      </p:sp>
      <p:grpSp>
        <p:nvGrpSpPr>
          <p:cNvPr id="65" name="Group 26"/>
          <p:cNvGrpSpPr>
            <a:grpSpLocks/>
          </p:cNvGrpSpPr>
          <p:nvPr/>
        </p:nvGrpSpPr>
        <p:grpSpPr bwMode="auto">
          <a:xfrm>
            <a:off x="2500644" y="5469341"/>
            <a:ext cx="1931988" cy="401637"/>
            <a:chOff x="5596" y="3607"/>
            <a:chExt cx="3043" cy="632"/>
          </a:xfrm>
        </p:grpSpPr>
        <p:sp>
          <p:nvSpPr>
            <p:cNvPr id="66" name="Line 27"/>
            <p:cNvSpPr>
              <a:spLocks noChangeShapeType="1"/>
            </p:cNvSpPr>
            <p:nvPr/>
          </p:nvSpPr>
          <p:spPr bwMode="auto">
            <a:xfrm flipV="1">
              <a:off x="7444" y="3607"/>
              <a:ext cx="598" cy="3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7" name="Line 28"/>
            <p:cNvSpPr>
              <a:spLocks noChangeShapeType="1"/>
            </p:cNvSpPr>
            <p:nvPr/>
          </p:nvSpPr>
          <p:spPr bwMode="auto">
            <a:xfrm>
              <a:off x="8047" y="3985"/>
              <a:ext cx="5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8" name="Line 29"/>
            <p:cNvSpPr>
              <a:spLocks noChangeShapeType="1"/>
            </p:cNvSpPr>
            <p:nvPr/>
          </p:nvSpPr>
          <p:spPr bwMode="auto">
            <a:xfrm>
              <a:off x="7196" y="3985"/>
              <a:ext cx="2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9" name="Oval 30"/>
            <p:cNvSpPr>
              <a:spLocks noChangeArrowheads="1"/>
            </p:cNvSpPr>
            <p:nvPr/>
          </p:nvSpPr>
          <p:spPr bwMode="auto">
            <a:xfrm>
              <a:off x="7413" y="3931"/>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0" name="Oval 31"/>
            <p:cNvSpPr>
              <a:spLocks noChangeArrowheads="1"/>
            </p:cNvSpPr>
            <p:nvPr/>
          </p:nvSpPr>
          <p:spPr bwMode="auto">
            <a:xfrm>
              <a:off x="8023" y="3931"/>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1" name="Line 32"/>
            <p:cNvSpPr>
              <a:spLocks noChangeShapeType="1"/>
            </p:cNvSpPr>
            <p:nvPr/>
          </p:nvSpPr>
          <p:spPr bwMode="auto">
            <a:xfrm>
              <a:off x="7193" y="3859"/>
              <a:ext cx="0" cy="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2" name="Line 33"/>
            <p:cNvSpPr>
              <a:spLocks noChangeShapeType="1"/>
            </p:cNvSpPr>
            <p:nvPr/>
          </p:nvSpPr>
          <p:spPr bwMode="auto">
            <a:xfrm>
              <a:off x="7023" y="3729"/>
              <a:ext cx="0" cy="5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3" name="Line 34"/>
            <p:cNvSpPr>
              <a:spLocks noChangeShapeType="1"/>
            </p:cNvSpPr>
            <p:nvPr/>
          </p:nvSpPr>
          <p:spPr bwMode="auto">
            <a:xfrm rot="10800000" flipV="1">
              <a:off x="6813" y="3974"/>
              <a:ext cx="68" cy="1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35"/>
            <p:cNvSpPr>
              <a:spLocks noChangeShapeType="1"/>
            </p:cNvSpPr>
            <p:nvPr/>
          </p:nvSpPr>
          <p:spPr bwMode="auto">
            <a:xfrm rot="-10800000">
              <a:off x="6677" y="3838"/>
              <a:ext cx="136"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36"/>
            <p:cNvSpPr>
              <a:spLocks noChangeShapeType="1"/>
            </p:cNvSpPr>
            <p:nvPr/>
          </p:nvSpPr>
          <p:spPr bwMode="auto">
            <a:xfrm rot="10800000" flipV="1">
              <a:off x="6539" y="3838"/>
              <a:ext cx="137"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7"/>
            <p:cNvSpPr>
              <a:spLocks noChangeShapeType="1"/>
            </p:cNvSpPr>
            <p:nvPr/>
          </p:nvSpPr>
          <p:spPr bwMode="auto">
            <a:xfrm rot="-10800000">
              <a:off x="6404" y="3838"/>
              <a:ext cx="136"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38"/>
            <p:cNvSpPr>
              <a:spLocks noChangeShapeType="1"/>
            </p:cNvSpPr>
            <p:nvPr/>
          </p:nvSpPr>
          <p:spPr bwMode="auto">
            <a:xfrm rot="10800000" flipV="1">
              <a:off x="6266" y="3838"/>
              <a:ext cx="137"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39"/>
            <p:cNvSpPr>
              <a:spLocks noChangeShapeType="1"/>
            </p:cNvSpPr>
            <p:nvPr/>
          </p:nvSpPr>
          <p:spPr bwMode="auto">
            <a:xfrm rot="-10800000">
              <a:off x="6131" y="3838"/>
              <a:ext cx="136"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40"/>
            <p:cNvSpPr>
              <a:spLocks noChangeShapeType="1"/>
            </p:cNvSpPr>
            <p:nvPr/>
          </p:nvSpPr>
          <p:spPr bwMode="auto">
            <a:xfrm rot="10800000" flipV="1">
              <a:off x="6061" y="3839"/>
              <a:ext cx="69" cy="1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41"/>
            <p:cNvSpPr>
              <a:spLocks noChangeShapeType="1"/>
            </p:cNvSpPr>
            <p:nvPr/>
          </p:nvSpPr>
          <p:spPr bwMode="auto">
            <a:xfrm rot="10800000" flipH="1">
              <a:off x="6880" y="3975"/>
              <a:ext cx="13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42"/>
            <p:cNvSpPr>
              <a:spLocks noChangeShapeType="1"/>
            </p:cNvSpPr>
            <p:nvPr/>
          </p:nvSpPr>
          <p:spPr bwMode="auto">
            <a:xfrm rot="-10800000">
              <a:off x="5596" y="3975"/>
              <a:ext cx="46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82" name="Group 43"/>
          <p:cNvGrpSpPr>
            <a:grpSpLocks/>
          </p:cNvGrpSpPr>
          <p:nvPr/>
        </p:nvGrpSpPr>
        <p:grpSpPr bwMode="auto">
          <a:xfrm>
            <a:off x="5155382" y="5540645"/>
            <a:ext cx="1914525" cy="323850"/>
            <a:chOff x="1876" y="3736"/>
            <a:chExt cx="3015" cy="510"/>
          </a:xfrm>
        </p:grpSpPr>
        <p:sp>
          <p:nvSpPr>
            <p:cNvPr id="83" name="Line 44"/>
            <p:cNvSpPr>
              <a:spLocks noChangeShapeType="1"/>
            </p:cNvSpPr>
            <p:nvPr/>
          </p:nvSpPr>
          <p:spPr bwMode="auto">
            <a:xfrm>
              <a:off x="3506" y="3985"/>
              <a:ext cx="138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4" name="Oval 45"/>
            <p:cNvSpPr>
              <a:spLocks noChangeArrowheads="1"/>
            </p:cNvSpPr>
            <p:nvPr/>
          </p:nvSpPr>
          <p:spPr bwMode="auto">
            <a:xfrm>
              <a:off x="3665" y="3931"/>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5" name="Oval 46"/>
            <p:cNvSpPr>
              <a:spLocks noChangeArrowheads="1"/>
            </p:cNvSpPr>
            <p:nvPr/>
          </p:nvSpPr>
          <p:spPr bwMode="auto">
            <a:xfrm>
              <a:off x="4275" y="3931"/>
              <a:ext cx="93" cy="103"/>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6" name="Line 47"/>
            <p:cNvSpPr>
              <a:spLocks noChangeShapeType="1"/>
            </p:cNvSpPr>
            <p:nvPr/>
          </p:nvSpPr>
          <p:spPr bwMode="auto">
            <a:xfrm>
              <a:off x="3503" y="3866"/>
              <a:ext cx="0" cy="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7" name="Line 48"/>
            <p:cNvSpPr>
              <a:spLocks noChangeShapeType="1"/>
            </p:cNvSpPr>
            <p:nvPr/>
          </p:nvSpPr>
          <p:spPr bwMode="auto">
            <a:xfrm>
              <a:off x="3333" y="3736"/>
              <a:ext cx="0" cy="5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8" name="Line 49"/>
            <p:cNvSpPr>
              <a:spLocks noChangeShapeType="1"/>
            </p:cNvSpPr>
            <p:nvPr/>
          </p:nvSpPr>
          <p:spPr bwMode="auto">
            <a:xfrm rot="10800000" flipV="1">
              <a:off x="3138" y="3980"/>
              <a:ext cx="68" cy="1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50"/>
            <p:cNvSpPr>
              <a:spLocks noChangeShapeType="1"/>
            </p:cNvSpPr>
            <p:nvPr/>
          </p:nvSpPr>
          <p:spPr bwMode="auto">
            <a:xfrm rot="-10800000">
              <a:off x="3002" y="3844"/>
              <a:ext cx="136"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51"/>
            <p:cNvSpPr>
              <a:spLocks noChangeShapeType="1"/>
            </p:cNvSpPr>
            <p:nvPr/>
          </p:nvSpPr>
          <p:spPr bwMode="auto">
            <a:xfrm rot="10800000" flipV="1">
              <a:off x="2864" y="3844"/>
              <a:ext cx="137"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52"/>
            <p:cNvSpPr>
              <a:spLocks noChangeShapeType="1"/>
            </p:cNvSpPr>
            <p:nvPr/>
          </p:nvSpPr>
          <p:spPr bwMode="auto">
            <a:xfrm rot="-10800000">
              <a:off x="2729" y="3845"/>
              <a:ext cx="136"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53"/>
            <p:cNvSpPr>
              <a:spLocks noChangeShapeType="1"/>
            </p:cNvSpPr>
            <p:nvPr/>
          </p:nvSpPr>
          <p:spPr bwMode="auto">
            <a:xfrm rot="10800000" flipV="1">
              <a:off x="2591" y="3844"/>
              <a:ext cx="137"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Line 54"/>
            <p:cNvSpPr>
              <a:spLocks noChangeShapeType="1"/>
            </p:cNvSpPr>
            <p:nvPr/>
          </p:nvSpPr>
          <p:spPr bwMode="auto">
            <a:xfrm rot="-10800000">
              <a:off x="2456" y="3844"/>
              <a:ext cx="136" cy="27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55"/>
            <p:cNvSpPr>
              <a:spLocks noChangeShapeType="1"/>
            </p:cNvSpPr>
            <p:nvPr/>
          </p:nvSpPr>
          <p:spPr bwMode="auto">
            <a:xfrm rot="10800000" flipV="1">
              <a:off x="2386" y="3845"/>
              <a:ext cx="69" cy="1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56"/>
            <p:cNvSpPr>
              <a:spLocks noChangeShapeType="1"/>
            </p:cNvSpPr>
            <p:nvPr/>
          </p:nvSpPr>
          <p:spPr bwMode="auto">
            <a:xfrm rot="10800000" flipH="1">
              <a:off x="3205" y="3981"/>
              <a:ext cx="13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57"/>
            <p:cNvSpPr>
              <a:spLocks noChangeShapeType="1"/>
            </p:cNvSpPr>
            <p:nvPr/>
          </p:nvSpPr>
          <p:spPr bwMode="auto">
            <a:xfrm rot="-10800000">
              <a:off x="1876" y="3981"/>
              <a:ext cx="51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95632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スイッチング作用（クリップ回路１）</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01902" y="3024526"/>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3962933" y="2710368"/>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62189" y="3024526"/>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81533" y="4870850"/>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15588"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07658" y="5209907"/>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199372"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15295"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88446"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15295"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を求めてみよう。まず、一番簡単なスイッチのみのモデルで考えてみる。</a:t>
            </a:r>
            <a:endParaRPr lang="ja-JP" altLang="ja-JP" sz="2400" dirty="0"/>
          </a:p>
        </p:txBody>
      </p:sp>
    </p:spTree>
    <p:extLst>
      <p:ext uri="{BB962C8B-B14F-4D97-AF65-F5344CB8AC3E}">
        <p14:creationId xmlns:p14="http://schemas.microsoft.com/office/powerpoint/2010/main" val="2113827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7359197"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grpSp>
        <p:nvGrpSpPr>
          <p:cNvPr id="63" name="Group 2"/>
          <p:cNvGrpSpPr>
            <a:grpSpLocks/>
          </p:cNvGrpSpPr>
          <p:nvPr/>
        </p:nvGrpSpPr>
        <p:grpSpPr bwMode="auto">
          <a:xfrm>
            <a:off x="3655792" y="2291383"/>
            <a:ext cx="1130300" cy="65087"/>
            <a:chOff x="1614" y="11530"/>
            <a:chExt cx="1782" cy="103"/>
          </a:xfrm>
        </p:grpSpPr>
        <p:sp>
          <p:nvSpPr>
            <p:cNvPr id="65" name="Line 3"/>
            <p:cNvSpPr>
              <a:spLocks noChangeShapeType="1"/>
            </p:cNvSpPr>
            <p:nvPr/>
          </p:nvSpPr>
          <p:spPr bwMode="auto">
            <a:xfrm>
              <a:off x="1614" y="11584"/>
              <a:ext cx="17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6" name="Oval 4"/>
            <p:cNvSpPr>
              <a:spLocks noChangeArrowheads="1"/>
            </p:cNvSpPr>
            <p:nvPr/>
          </p:nvSpPr>
          <p:spPr bwMode="auto">
            <a:xfrm>
              <a:off x="217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7" name="Oval 5"/>
            <p:cNvSpPr>
              <a:spLocks noChangeArrowheads="1"/>
            </p:cNvSpPr>
            <p:nvPr/>
          </p:nvSpPr>
          <p:spPr bwMode="auto">
            <a:xfrm>
              <a:off x="278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順方向電圧</a:t>
            </a:r>
            <a:r>
              <a:rPr lang="ja-JP" altLang="en-US" sz="2400" dirty="0" smtClean="0"/>
              <a:t>が加わっているのでダイオードは</a:t>
            </a:r>
            <a:r>
              <a:rPr lang="en-US" altLang="ja-JP" sz="2400" dirty="0" smtClean="0">
                <a:solidFill>
                  <a:srgbClr val="FF0000"/>
                </a:solidFill>
              </a:rPr>
              <a:t>ON</a:t>
            </a:r>
            <a:r>
              <a:rPr lang="ja-JP" altLang="en-US" sz="2400" dirty="0" smtClean="0"/>
              <a:t>と考える</a:t>
            </a:r>
            <a:r>
              <a:rPr lang="ja-JP" altLang="en-US" sz="2400" dirty="0"/>
              <a:t>こ</a:t>
            </a:r>
            <a:r>
              <a:rPr lang="ja-JP" altLang="en-US" sz="2400" dirty="0" smtClean="0"/>
              <a:t>とができる。よって、</a:t>
            </a:r>
            <a:r>
              <a:rPr lang="ja-JP" altLang="en-US" sz="2400" dirty="0" smtClean="0">
                <a:solidFill>
                  <a:srgbClr val="FF0000"/>
                </a:solidFill>
              </a:rPr>
              <a:t>入力がそのまま</a:t>
            </a:r>
            <a:r>
              <a:rPr lang="ja-JP" altLang="en-US" sz="2400" dirty="0" smtClean="0"/>
              <a:t>出力される。</a:t>
            </a:r>
            <a:endParaRPr lang="ja-JP" altLang="ja-JP" sz="2400" dirty="0"/>
          </a:p>
        </p:txBody>
      </p:sp>
      <p:sp>
        <p:nvSpPr>
          <p:cNvPr id="70" name="テキスト ボックス 69"/>
          <p:cNvSpPr txBox="1"/>
          <p:nvPr/>
        </p:nvSpPr>
        <p:spPr>
          <a:xfrm>
            <a:off x="3905980" y="1772816"/>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sp>
        <p:nvSpPr>
          <p:cNvPr id="77" name="雲形吹き出し 76"/>
          <p:cNvSpPr/>
          <p:nvPr/>
        </p:nvSpPr>
        <p:spPr>
          <a:xfrm>
            <a:off x="4654062" y="80293"/>
            <a:ext cx="4742474" cy="2276177"/>
          </a:xfrm>
          <a:prstGeom prst="cloudCallout">
            <a:avLst>
              <a:gd name="adj1" fmla="val -43627"/>
              <a:gd name="adj2" fmla="val 4936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5201134" y="433551"/>
            <a:ext cx="3783368" cy="1569660"/>
          </a:xfrm>
          <a:prstGeom prst="rect">
            <a:avLst/>
          </a:prstGeom>
          <a:noFill/>
        </p:spPr>
        <p:txBody>
          <a:bodyPr wrap="square" rtlCol="0">
            <a:spAutoFit/>
          </a:bodyPr>
          <a:lstStyle/>
          <a:p>
            <a:r>
              <a:rPr lang="en-US" altLang="ja-JP" sz="2400" dirty="0" smtClean="0"/>
              <a:t>ON</a:t>
            </a:r>
            <a:r>
              <a:rPr lang="ja-JP" altLang="en-US" sz="2400" dirty="0" smtClean="0"/>
              <a:t>状態なので、ダイードの抵抗は</a:t>
            </a:r>
            <a:r>
              <a:rPr lang="en-US" altLang="ja-JP" sz="2400" dirty="0" smtClean="0"/>
              <a:t>0Ω</a:t>
            </a:r>
            <a:r>
              <a:rPr lang="ja-JP" altLang="en-US" sz="2400" dirty="0" err="1"/>
              <a:t>、</a:t>
            </a:r>
            <a:r>
              <a:rPr lang="ja-JP" altLang="en-US" sz="2400" dirty="0" smtClean="0"/>
              <a:t>針金と同じと考えることができる。よって、電圧は全て抵抗に加わる。</a:t>
            </a:r>
            <a:endParaRPr lang="en-US" altLang="ja-JP" sz="2400" dirty="0" smtClean="0"/>
          </a:p>
        </p:txBody>
      </p:sp>
    </p:spTree>
    <p:extLst>
      <p:ext uri="{BB962C8B-B14F-4D97-AF65-F5344CB8AC3E}">
        <p14:creationId xmlns:p14="http://schemas.microsoft.com/office/powerpoint/2010/main" val="1502102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7359197"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逆向電圧</a:t>
            </a:r>
            <a:r>
              <a:rPr lang="ja-JP" altLang="en-US" sz="2400" dirty="0" smtClean="0"/>
              <a:t>が加わっているのでダイオードは</a:t>
            </a:r>
            <a:r>
              <a:rPr lang="en-US" altLang="ja-JP" sz="2400" dirty="0" smtClean="0">
                <a:solidFill>
                  <a:srgbClr val="FF0000"/>
                </a:solidFill>
              </a:rPr>
              <a:t>OFF</a:t>
            </a:r>
            <a:r>
              <a:rPr lang="ja-JP" altLang="en-US" sz="2400" dirty="0" smtClean="0"/>
              <a:t>と考える</a:t>
            </a:r>
            <a:r>
              <a:rPr lang="ja-JP" altLang="en-US" sz="2400" dirty="0"/>
              <a:t>こ</a:t>
            </a:r>
            <a:r>
              <a:rPr lang="ja-JP" altLang="en-US" sz="2400" dirty="0" smtClean="0"/>
              <a:t>とができる。よって、</a:t>
            </a:r>
            <a:r>
              <a:rPr lang="ja-JP" altLang="en-US" sz="2400" dirty="0" smtClean="0">
                <a:solidFill>
                  <a:srgbClr val="FF0000"/>
                </a:solidFill>
              </a:rPr>
              <a:t>０</a:t>
            </a:r>
            <a:r>
              <a:rPr lang="en-US" altLang="ja-JP" sz="2400" dirty="0" smtClean="0">
                <a:solidFill>
                  <a:srgbClr val="FF0000"/>
                </a:solidFill>
              </a:rPr>
              <a:t>V</a:t>
            </a:r>
            <a:r>
              <a:rPr lang="ja-JP" altLang="en-US" sz="2400" dirty="0" smtClean="0"/>
              <a:t>が出力される。</a:t>
            </a:r>
            <a:endParaRPr lang="ja-JP" altLang="ja-JP" sz="2400" dirty="0"/>
          </a:p>
        </p:txBody>
      </p:sp>
      <p:sp>
        <p:nvSpPr>
          <p:cNvPr id="70" name="テキスト ボックス 69"/>
          <p:cNvSpPr txBox="1"/>
          <p:nvPr/>
        </p:nvSpPr>
        <p:spPr>
          <a:xfrm>
            <a:off x="3905980" y="1772816"/>
            <a:ext cx="1194985" cy="461665"/>
          </a:xfrm>
          <a:prstGeom prst="rect">
            <a:avLst/>
          </a:prstGeom>
          <a:noFill/>
        </p:spPr>
        <p:txBody>
          <a:bodyPr wrap="square" rtlCol="0">
            <a:spAutoFit/>
          </a:bodyPr>
          <a:lstStyle/>
          <a:p>
            <a:r>
              <a:rPr lang="en-US" altLang="ja-JP" sz="2400" dirty="0" smtClean="0">
                <a:solidFill>
                  <a:srgbClr val="FF0000"/>
                </a:solidFill>
              </a:rPr>
              <a:t>OFF</a:t>
            </a:r>
            <a:endParaRPr lang="ja-JP" altLang="ja-JP" sz="2400" dirty="0">
              <a:solidFill>
                <a:srgbClr val="FF0000"/>
              </a:solidFill>
            </a:endParaRPr>
          </a:p>
        </p:txBody>
      </p:sp>
      <p:cxnSp>
        <p:nvCxnSpPr>
          <p:cNvPr id="50" name="直線コネクタ 49"/>
          <p:cNvCxnSpPr/>
          <p:nvPr/>
        </p:nvCxnSpPr>
        <p:spPr>
          <a:xfrm flipH="1">
            <a:off x="8102148" y="3969975"/>
            <a:ext cx="718324"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grpSp>
        <p:nvGrpSpPr>
          <p:cNvPr id="52" name="Group 6"/>
          <p:cNvGrpSpPr>
            <a:grpSpLocks/>
          </p:cNvGrpSpPr>
          <p:nvPr/>
        </p:nvGrpSpPr>
        <p:grpSpPr bwMode="auto">
          <a:xfrm>
            <a:off x="3705373" y="2177920"/>
            <a:ext cx="1136650" cy="271462"/>
            <a:chOff x="2556" y="10196"/>
            <a:chExt cx="1790" cy="427"/>
          </a:xfrm>
        </p:grpSpPr>
        <p:sp>
          <p:nvSpPr>
            <p:cNvPr id="57" name="Line 7"/>
            <p:cNvSpPr>
              <a:spLocks noChangeShapeType="1"/>
            </p:cNvSpPr>
            <p:nvPr/>
          </p:nvSpPr>
          <p:spPr bwMode="auto">
            <a:xfrm flipV="1">
              <a:off x="3151" y="10196"/>
              <a:ext cx="598" cy="37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8" name="Line 8"/>
            <p:cNvSpPr>
              <a:spLocks noChangeShapeType="1"/>
            </p:cNvSpPr>
            <p:nvPr/>
          </p:nvSpPr>
          <p:spPr bwMode="auto">
            <a:xfrm>
              <a:off x="3754"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Line 9"/>
            <p:cNvSpPr>
              <a:spLocks noChangeShapeType="1"/>
            </p:cNvSpPr>
            <p:nvPr/>
          </p:nvSpPr>
          <p:spPr bwMode="auto">
            <a:xfrm>
              <a:off x="2556"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0" name="Oval 10"/>
            <p:cNvSpPr>
              <a:spLocks noChangeArrowheads="1"/>
            </p:cNvSpPr>
            <p:nvPr/>
          </p:nvSpPr>
          <p:spPr bwMode="auto">
            <a:xfrm>
              <a:off x="312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1" name="Oval 11"/>
            <p:cNvSpPr>
              <a:spLocks noChangeArrowheads="1"/>
            </p:cNvSpPr>
            <p:nvPr/>
          </p:nvSpPr>
          <p:spPr bwMode="auto">
            <a:xfrm>
              <a:off x="373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68" name="雲形吹き出し 67"/>
          <p:cNvSpPr/>
          <p:nvPr/>
        </p:nvSpPr>
        <p:spPr>
          <a:xfrm>
            <a:off x="4654062" y="80293"/>
            <a:ext cx="4116493"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5161542" y="548680"/>
            <a:ext cx="3783368" cy="1200329"/>
          </a:xfrm>
          <a:prstGeom prst="rect">
            <a:avLst/>
          </a:prstGeom>
          <a:noFill/>
        </p:spPr>
        <p:txBody>
          <a:bodyPr wrap="square" rtlCol="0">
            <a:spAutoFit/>
          </a:bodyPr>
          <a:lstStyle/>
          <a:p>
            <a:r>
              <a:rPr lang="ja-JP" altLang="en-US" sz="2400" dirty="0" smtClean="0"/>
              <a:t>抵抗に電流</a:t>
            </a:r>
            <a:r>
              <a:rPr lang="ja-JP" altLang="en-US" sz="2400" dirty="0"/>
              <a:t>が</a:t>
            </a:r>
            <a:r>
              <a:rPr lang="ja-JP" altLang="en-US" sz="2400" dirty="0" smtClean="0"/>
              <a:t>流れない。</a:t>
            </a:r>
            <a:endParaRPr lang="en-US" altLang="ja-JP" sz="2400" dirty="0" smtClean="0"/>
          </a:p>
          <a:p>
            <a:r>
              <a:rPr lang="ja-JP" altLang="en-US" sz="2400" dirty="0" smtClean="0"/>
              <a:t>オームの法則　</a:t>
            </a:r>
            <a:r>
              <a:rPr lang="en-US" altLang="ja-JP" sz="2400" dirty="0" smtClean="0"/>
              <a:t>V=IR</a:t>
            </a:r>
            <a:r>
              <a:rPr lang="ja-JP" altLang="en-US" sz="2400" dirty="0" smtClean="0"/>
              <a:t>　より、</a:t>
            </a:r>
            <a:endParaRPr lang="en-US" altLang="ja-JP" sz="2400" dirty="0"/>
          </a:p>
          <a:p>
            <a:r>
              <a:rPr lang="en-US" altLang="ja-JP" sz="2400" dirty="0"/>
              <a:t>I</a:t>
            </a:r>
            <a:r>
              <a:rPr lang="ja-JP" altLang="en-US" sz="2400" dirty="0" smtClean="0"/>
              <a:t>＝</a:t>
            </a:r>
            <a:r>
              <a:rPr lang="en-US" altLang="ja-JP" sz="2400" dirty="0" smtClean="0"/>
              <a:t>0</a:t>
            </a:r>
            <a:r>
              <a:rPr lang="ja-JP" altLang="en-US" sz="2400" dirty="0"/>
              <a:t>　</a:t>
            </a:r>
            <a:r>
              <a:rPr lang="ja-JP" altLang="en-US" sz="2400" dirty="0" smtClean="0"/>
              <a:t>なので、　</a:t>
            </a:r>
            <a:r>
              <a:rPr lang="en-US" altLang="ja-JP" sz="2400" dirty="0" smtClean="0"/>
              <a:t>V=0</a:t>
            </a:r>
          </a:p>
        </p:txBody>
      </p:sp>
    </p:spTree>
    <p:extLst>
      <p:ext uri="{BB962C8B-B14F-4D97-AF65-F5344CB8AC3E}">
        <p14:creationId xmlns:p14="http://schemas.microsoft.com/office/powerpoint/2010/main" val="1674327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スイッチング作用（クリップ回路２）</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01902" y="3024526"/>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0800000">
            <a:off x="3962933" y="2710368"/>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62189" y="3024526"/>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81533" y="4870850"/>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15588"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07658" y="5209907"/>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199372"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15295"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88446"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15295"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を求めてみよう。まず、一番簡単なスイッチのみのモデルで考えてみる。</a:t>
            </a:r>
            <a:endParaRPr lang="ja-JP" altLang="ja-JP" sz="2400" dirty="0"/>
          </a:p>
        </p:txBody>
      </p:sp>
    </p:spTree>
    <p:extLst>
      <p:ext uri="{BB962C8B-B14F-4D97-AF65-F5344CB8AC3E}">
        <p14:creationId xmlns:p14="http://schemas.microsoft.com/office/powerpoint/2010/main" val="1969329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0800000">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a:solidFill>
                  <a:srgbClr val="FF0000"/>
                </a:solidFill>
              </a:rPr>
              <a:t>逆</a:t>
            </a:r>
            <a:r>
              <a:rPr lang="ja-JP" altLang="en-US" sz="2400" dirty="0" smtClean="0">
                <a:solidFill>
                  <a:srgbClr val="FF0000"/>
                </a:solidFill>
              </a:rPr>
              <a:t>方向電圧</a:t>
            </a:r>
            <a:r>
              <a:rPr lang="ja-JP" altLang="en-US" sz="2400" dirty="0" smtClean="0"/>
              <a:t>が加わっているのでダイオードは</a:t>
            </a:r>
            <a:r>
              <a:rPr lang="en-US" altLang="ja-JP" sz="2400" dirty="0">
                <a:solidFill>
                  <a:srgbClr val="FF0000"/>
                </a:solidFill>
              </a:rPr>
              <a:t>OFF</a:t>
            </a:r>
            <a:r>
              <a:rPr lang="ja-JP" altLang="en-US" sz="2400" dirty="0" smtClean="0"/>
              <a:t>と考える</a:t>
            </a:r>
            <a:r>
              <a:rPr lang="ja-JP" altLang="en-US" sz="2400" dirty="0"/>
              <a:t>こ</a:t>
            </a:r>
            <a:r>
              <a:rPr lang="ja-JP" altLang="en-US" sz="2400" dirty="0" smtClean="0"/>
              <a:t>とができる。よって、</a:t>
            </a:r>
            <a:r>
              <a:rPr lang="ja-JP" altLang="en-US" sz="2400" dirty="0" smtClean="0">
                <a:solidFill>
                  <a:srgbClr val="FF0000"/>
                </a:solidFill>
              </a:rPr>
              <a:t>０</a:t>
            </a:r>
            <a:r>
              <a:rPr lang="en-US" altLang="ja-JP" sz="2400" dirty="0" smtClean="0">
                <a:solidFill>
                  <a:srgbClr val="FF0000"/>
                </a:solidFill>
              </a:rPr>
              <a:t>V</a:t>
            </a:r>
            <a:r>
              <a:rPr lang="ja-JP" altLang="en-US" sz="2400" dirty="0" smtClean="0"/>
              <a:t>が出力される。</a:t>
            </a:r>
            <a:endParaRPr lang="ja-JP" altLang="ja-JP" sz="2400" dirty="0"/>
          </a:p>
        </p:txBody>
      </p:sp>
      <p:sp>
        <p:nvSpPr>
          <p:cNvPr id="50" name="テキスト ボックス 49"/>
          <p:cNvSpPr txBox="1"/>
          <p:nvPr/>
        </p:nvSpPr>
        <p:spPr>
          <a:xfrm>
            <a:off x="3905980" y="1772816"/>
            <a:ext cx="1194985" cy="461665"/>
          </a:xfrm>
          <a:prstGeom prst="rect">
            <a:avLst/>
          </a:prstGeom>
          <a:noFill/>
        </p:spPr>
        <p:txBody>
          <a:bodyPr wrap="square" rtlCol="0">
            <a:spAutoFit/>
          </a:bodyPr>
          <a:lstStyle/>
          <a:p>
            <a:r>
              <a:rPr lang="en-US" altLang="ja-JP" sz="2400" dirty="0" smtClean="0">
                <a:solidFill>
                  <a:srgbClr val="FF0000"/>
                </a:solidFill>
              </a:rPr>
              <a:t>OFF</a:t>
            </a:r>
            <a:endParaRPr lang="ja-JP" altLang="ja-JP" sz="2400" dirty="0">
              <a:solidFill>
                <a:srgbClr val="FF0000"/>
              </a:solidFill>
            </a:endParaRPr>
          </a:p>
        </p:txBody>
      </p:sp>
      <p:grpSp>
        <p:nvGrpSpPr>
          <p:cNvPr id="52" name="Group 6"/>
          <p:cNvGrpSpPr>
            <a:grpSpLocks/>
          </p:cNvGrpSpPr>
          <p:nvPr/>
        </p:nvGrpSpPr>
        <p:grpSpPr bwMode="auto">
          <a:xfrm>
            <a:off x="3705373" y="2177920"/>
            <a:ext cx="1136650" cy="271462"/>
            <a:chOff x="2556" y="10196"/>
            <a:chExt cx="1790" cy="427"/>
          </a:xfrm>
        </p:grpSpPr>
        <p:sp>
          <p:nvSpPr>
            <p:cNvPr id="57" name="Line 7"/>
            <p:cNvSpPr>
              <a:spLocks noChangeShapeType="1"/>
            </p:cNvSpPr>
            <p:nvPr/>
          </p:nvSpPr>
          <p:spPr bwMode="auto">
            <a:xfrm flipV="1">
              <a:off x="3151" y="10196"/>
              <a:ext cx="598" cy="37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8" name="Line 8"/>
            <p:cNvSpPr>
              <a:spLocks noChangeShapeType="1"/>
            </p:cNvSpPr>
            <p:nvPr/>
          </p:nvSpPr>
          <p:spPr bwMode="auto">
            <a:xfrm>
              <a:off x="3754"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Line 9"/>
            <p:cNvSpPr>
              <a:spLocks noChangeShapeType="1"/>
            </p:cNvSpPr>
            <p:nvPr/>
          </p:nvSpPr>
          <p:spPr bwMode="auto">
            <a:xfrm>
              <a:off x="2556"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0" name="Oval 10"/>
            <p:cNvSpPr>
              <a:spLocks noChangeArrowheads="1"/>
            </p:cNvSpPr>
            <p:nvPr/>
          </p:nvSpPr>
          <p:spPr bwMode="auto">
            <a:xfrm>
              <a:off x="312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1" name="Oval 11"/>
            <p:cNvSpPr>
              <a:spLocks noChangeArrowheads="1"/>
            </p:cNvSpPr>
            <p:nvPr/>
          </p:nvSpPr>
          <p:spPr bwMode="auto">
            <a:xfrm>
              <a:off x="373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cxnSp>
        <p:nvCxnSpPr>
          <p:cNvPr id="62" name="直線コネクタ 61"/>
          <p:cNvCxnSpPr/>
          <p:nvPr/>
        </p:nvCxnSpPr>
        <p:spPr>
          <a:xfrm flipH="1">
            <a:off x="7380312" y="3969975"/>
            <a:ext cx="718324"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
        <p:nvSpPr>
          <p:cNvPr id="68" name="雲形吹き出し 67"/>
          <p:cNvSpPr/>
          <p:nvPr/>
        </p:nvSpPr>
        <p:spPr>
          <a:xfrm>
            <a:off x="4654062" y="80293"/>
            <a:ext cx="4116493"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5161542" y="548680"/>
            <a:ext cx="3783368" cy="1200329"/>
          </a:xfrm>
          <a:prstGeom prst="rect">
            <a:avLst/>
          </a:prstGeom>
          <a:noFill/>
        </p:spPr>
        <p:txBody>
          <a:bodyPr wrap="square" rtlCol="0">
            <a:spAutoFit/>
          </a:bodyPr>
          <a:lstStyle/>
          <a:p>
            <a:r>
              <a:rPr lang="ja-JP" altLang="en-US" sz="2400" dirty="0" smtClean="0"/>
              <a:t>抵抗に電流</a:t>
            </a:r>
            <a:r>
              <a:rPr lang="ja-JP" altLang="en-US" sz="2400" dirty="0"/>
              <a:t>が</a:t>
            </a:r>
            <a:r>
              <a:rPr lang="ja-JP" altLang="en-US" sz="2400" dirty="0" smtClean="0"/>
              <a:t>流れない。</a:t>
            </a:r>
            <a:endParaRPr lang="en-US" altLang="ja-JP" sz="2400" dirty="0" smtClean="0"/>
          </a:p>
          <a:p>
            <a:r>
              <a:rPr lang="ja-JP" altLang="en-US" sz="2400" dirty="0" smtClean="0"/>
              <a:t>オームの法則　</a:t>
            </a:r>
            <a:r>
              <a:rPr lang="en-US" altLang="ja-JP" sz="2400" dirty="0" smtClean="0"/>
              <a:t>V=IR</a:t>
            </a:r>
            <a:r>
              <a:rPr lang="ja-JP" altLang="en-US" sz="2400" dirty="0" smtClean="0"/>
              <a:t>　より、</a:t>
            </a:r>
            <a:endParaRPr lang="en-US" altLang="ja-JP" sz="2400" dirty="0"/>
          </a:p>
          <a:p>
            <a:r>
              <a:rPr lang="en-US" altLang="ja-JP" sz="2400" dirty="0"/>
              <a:t>I</a:t>
            </a:r>
            <a:r>
              <a:rPr lang="ja-JP" altLang="en-US" sz="2400" dirty="0" smtClean="0"/>
              <a:t>＝</a:t>
            </a:r>
            <a:r>
              <a:rPr lang="en-US" altLang="ja-JP" sz="2400" dirty="0" smtClean="0"/>
              <a:t>0</a:t>
            </a:r>
            <a:r>
              <a:rPr lang="ja-JP" altLang="en-US" sz="2400" dirty="0"/>
              <a:t>　</a:t>
            </a:r>
            <a:r>
              <a:rPr lang="ja-JP" altLang="en-US" sz="2400" dirty="0" smtClean="0"/>
              <a:t>なので、　</a:t>
            </a:r>
            <a:r>
              <a:rPr lang="en-US" altLang="ja-JP" sz="2400" dirty="0" smtClean="0"/>
              <a:t>V=0</a:t>
            </a:r>
          </a:p>
        </p:txBody>
      </p:sp>
    </p:spTree>
    <p:extLst>
      <p:ext uri="{BB962C8B-B14F-4D97-AF65-F5344CB8AC3E}">
        <p14:creationId xmlns:p14="http://schemas.microsoft.com/office/powerpoint/2010/main" val="807851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0800000">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順向電圧</a:t>
            </a:r>
            <a:r>
              <a:rPr lang="ja-JP" altLang="en-US" sz="2400" dirty="0" smtClean="0"/>
              <a:t>が加わっているのでダイオードは</a:t>
            </a:r>
            <a:r>
              <a:rPr lang="en-US" altLang="ja-JP" sz="2400" dirty="0">
                <a:solidFill>
                  <a:srgbClr val="FF0000"/>
                </a:solidFill>
              </a:rPr>
              <a:t>ON</a:t>
            </a:r>
            <a:r>
              <a:rPr lang="ja-JP" altLang="en-US" sz="2400" dirty="0" smtClean="0"/>
              <a:t>と考える</a:t>
            </a:r>
            <a:r>
              <a:rPr lang="ja-JP" altLang="en-US" sz="2400" dirty="0"/>
              <a:t>こ</a:t>
            </a:r>
            <a:r>
              <a:rPr lang="ja-JP" altLang="en-US" sz="2400" dirty="0" smtClean="0"/>
              <a:t>とができる。よって、</a:t>
            </a:r>
            <a:r>
              <a:rPr lang="ja-JP" altLang="en-US" sz="2400" dirty="0">
                <a:solidFill>
                  <a:srgbClr val="FF0000"/>
                </a:solidFill>
              </a:rPr>
              <a:t>入力</a:t>
            </a:r>
            <a:r>
              <a:rPr lang="ja-JP" altLang="en-US" sz="2400" dirty="0" smtClean="0">
                <a:solidFill>
                  <a:srgbClr val="FF0000"/>
                </a:solidFill>
              </a:rPr>
              <a:t>が</a:t>
            </a:r>
            <a:r>
              <a:rPr lang="ja-JP" altLang="en-US" sz="2400" dirty="0">
                <a:solidFill>
                  <a:srgbClr val="FF0000"/>
                </a:solidFill>
              </a:rPr>
              <a:t>そのまま</a:t>
            </a:r>
            <a:r>
              <a:rPr lang="ja-JP" altLang="en-US" sz="2400" dirty="0" smtClean="0"/>
              <a:t>が出力される。</a:t>
            </a:r>
            <a:endParaRPr lang="ja-JP" altLang="ja-JP" sz="2400" dirty="0"/>
          </a:p>
        </p:txBody>
      </p:sp>
      <p:cxnSp>
        <p:nvCxnSpPr>
          <p:cNvPr id="50" name="直線コネクタ 49"/>
          <p:cNvCxnSpPr/>
          <p:nvPr/>
        </p:nvCxnSpPr>
        <p:spPr>
          <a:xfrm flipH="1">
            <a:off x="7383823" y="3969975"/>
            <a:ext cx="718324"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grpSp>
        <p:nvGrpSpPr>
          <p:cNvPr id="72" name="Group 2"/>
          <p:cNvGrpSpPr>
            <a:grpSpLocks/>
          </p:cNvGrpSpPr>
          <p:nvPr/>
        </p:nvGrpSpPr>
        <p:grpSpPr bwMode="auto">
          <a:xfrm>
            <a:off x="3655792" y="2291383"/>
            <a:ext cx="1130300" cy="65087"/>
            <a:chOff x="1614" y="11530"/>
            <a:chExt cx="1782" cy="103"/>
          </a:xfrm>
        </p:grpSpPr>
        <p:sp>
          <p:nvSpPr>
            <p:cNvPr id="73" name="Line 3"/>
            <p:cNvSpPr>
              <a:spLocks noChangeShapeType="1"/>
            </p:cNvSpPr>
            <p:nvPr/>
          </p:nvSpPr>
          <p:spPr bwMode="auto">
            <a:xfrm>
              <a:off x="1614" y="11584"/>
              <a:ext cx="17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4" name="Oval 4"/>
            <p:cNvSpPr>
              <a:spLocks noChangeArrowheads="1"/>
            </p:cNvSpPr>
            <p:nvPr/>
          </p:nvSpPr>
          <p:spPr bwMode="auto">
            <a:xfrm>
              <a:off x="217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5" name="Oval 5"/>
            <p:cNvSpPr>
              <a:spLocks noChangeArrowheads="1"/>
            </p:cNvSpPr>
            <p:nvPr/>
          </p:nvSpPr>
          <p:spPr bwMode="auto">
            <a:xfrm>
              <a:off x="278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76" name="テキスト ボックス 75"/>
          <p:cNvSpPr txBox="1"/>
          <p:nvPr/>
        </p:nvSpPr>
        <p:spPr>
          <a:xfrm>
            <a:off x="3905980" y="1772816"/>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sp>
        <p:nvSpPr>
          <p:cNvPr id="77" name="フリーフォーム 76"/>
          <p:cNvSpPr/>
          <p:nvPr/>
        </p:nvSpPr>
        <p:spPr>
          <a:xfrm rot="10800000">
            <a:off x="8120103" y="39699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雲形吹き出し 81"/>
          <p:cNvSpPr/>
          <p:nvPr/>
        </p:nvSpPr>
        <p:spPr>
          <a:xfrm>
            <a:off x="4654062" y="80293"/>
            <a:ext cx="4742474" cy="2276177"/>
          </a:xfrm>
          <a:prstGeom prst="cloudCallout">
            <a:avLst>
              <a:gd name="adj1" fmla="val -43627"/>
              <a:gd name="adj2" fmla="val 4936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201134" y="433551"/>
            <a:ext cx="3783368" cy="1569660"/>
          </a:xfrm>
          <a:prstGeom prst="rect">
            <a:avLst/>
          </a:prstGeom>
          <a:noFill/>
        </p:spPr>
        <p:txBody>
          <a:bodyPr wrap="square" rtlCol="0">
            <a:spAutoFit/>
          </a:bodyPr>
          <a:lstStyle/>
          <a:p>
            <a:r>
              <a:rPr lang="en-US" altLang="ja-JP" sz="2400" dirty="0" smtClean="0"/>
              <a:t>ON</a:t>
            </a:r>
            <a:r>
              <a:rPr lang="ja-JP" altLang="en-US" sz="2400" dirty="0" smtClean="0"/>
              <a:t>状態なので、ダイードの抵抗は</a:t>
            </a:r>
            <a:r>
              <a:rPr lang="en-US" altLang="ja-JP" sz="2400" dirty="0" smtClean="0"/>
              <a:t>0Ω</a:t>
            </a:r>
            <a:r>
              <a:rPr lang="ja-JP" altLang="en-US" sz="2400" dirty="0" err="1"/>
              <a:t>、</a:t>
            </a:r>
            <a:r>
              <a:rPr lang="ja-JP" altLang="en-US" sz="2400" dirty="0" smtClean="0"/>
              <a:t>針金と同じと考えることができる。よって、電圧は全て抵抗に加わる。</a:t>
            </a:r>
            <a:endParaRPr lang="en-US" altLang="ja-JP" sz="2400" dirty="0" smtClean="0"/>
          </a:p>
        </p:txBody>
      </p:sp>
    </p:spTree>
    <p:extLst>
      <p:ext uri="{BB962C8B-B14F-4D97-AF65-F5344CB8AC3E}">
        <p14:creationId xmlns:p14="http://schemas.microsoft.com/office/powerpoint/2010/main" val="2981007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スイッチング作用（クリップ回路３）</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54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を求めてみよう。まず、一番簡単なスイッチのみのモデルで考えてみる。</a:t>
            </a:r>
            <a:endParaRPr lang="ja-JP" altLang="ja-JP" sz="2400" dirty="0"/>
          </a:p>
        </p:txBody>
      </p:sp>
    </p:spTree>
    <p:extLst>
      <p:ext uri="{BB962C8B-B14F-4D97-AF65-F5344CB8AC3E}">
        <p14:creationId xmlns:p14="http://schemas.microsoft.com/office/powerpoint/2010/main" val="4002631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251427" y="5550347"/>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順方向電圧</a:t>
            </a:r>
            <a:r>
              <a:rPr lang="ja-JP" altLang="en-US" sz="2400" dirty="0" smtClean="0"/>
              <a:t>が加わっているのでダイオードは</a:t>
            </a:r>
            <a:r>
              <a:rPr lang="en-US" altLang="ja-JP" sz="2400" dirty="0" smtClean="0">
                <a:solidFill>
                  <a:srgbClr val="FF0000"/>
                </a:solidFill>
              </a:rPr>
              <a:t>ON</a:t>
            </a:r>
            <a:r>
              <a:rPr lang="ja-JP" altLang="en-US" sz="2400" dirty="0" smtClean="0"/>
              <a:t>と考える</a:t>
            </a:r>
            <a:r>
              <a:rPr lang="ja-JP" altLang="en-US" sz="2400" dirty="0"/>
              <a:t>こ</a:t>
            </a:r>
            <a:r>
              <a:rPr lang="ja-JP" altLang="en-US" sz="2400" dirty="0" smtClean="0"/>
              <a:t>とができる。よって、</a:t>
            </a:r>
            <a:r>
              <a:rPr lang="ja-JP" altLang="en-US" sz="2400" dirty="0" smtClean="0">
                <a:solidFill>
                  <a:srgbClr val="FF0000"/>
                </a:solidFill>
              </a:rPr>
              <a:t>０</a:t>
            </a:r>
            <a:r>
              <a:rPr lang="en-US" altLang="ja-JP" sz="2400" dirty="0" smtClean="0">
                <a:solidFill>
                  <a:srgbClr val="FF0000"/>
                </a:solidFill>
              </a:rPr>
              <a:t>V</a:t>
            </a:r>
            <a:r>
              <a:rPr lang="ja-JP" altLang="en-US" sz="2400" dirty="0" smtClean="0"/>
              <a:t>が出力される。</a:t>
            </a:r>
            <a:endParaRPr lang="ja-JP" altLang="ja-JP" sz="2400" dirty="0"/>
          </a:p>
        </p:txBody>
      </p:sp>
      <p:sp>
        <p:nvSpPr>
          <p:cNvPr id="50" name="Oval 2"/>
          <p:cNvSpPr>
            <a:spLocks noChangeArrowheads="1"/>
          </p:cNvSpPr>
          <p:nvPr/>
        </p:nvSpPr>
        <p:spPr bwMode="auto">
          <a:xfrm>
            <a:off x="2519625" y="3708835"/>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2" name="Freeform 3"/>
          <p:cNvSpPr>
            <a:spLocks/>
          </p:cNvSpPr>
          <p:nvPr/>
        </p:nvSpPr>
        <p:spPr bwMode="auto">
          <a:xfrm>
            <a:off x="2590197" y="3863774"/>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57" name="直線コネクタ 56"/>
          <p:cNvCxnSpPr/>
          <p:nvPr/>
        </p:nvCxnSpPr>
        <p:spPr>
          <a:xfrm>
            <a:off x="2807657" y="2900748"/>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直線コネクタ 57"/>
          <p:cNvCxnSpPr>
            <a:stCxn id="77" idx="1"/>
          </p:cNvCxnSpPr>
          <p:nvPr/>
        </p:nvCxnSpPr>
        <p:spPr>
          <a:xfrm flipH="1" flipV="1">
            <a:off x="2801902" y="2900701"/>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59" name="グループ化 58"/>
          <p:cNvGrpSpPr/>
          <p:nvPr/>
        </p:nvGrpSpPr>
        <p:grpSpPr>
          <a:xfrm rot="5400000">
            <a:off x="5394216" y="3478335"/>
            <a:ext cx="499256" cy="602190"/>
            <a:chOff x="3693155" y="1363627"/>
            <a:chExt cx="1519428" cy="1832696"/>
          </a:xfrm>
        </p:grpSpPr>
        <p:sp>
          <p:nvSpPr>
            <p:cNvPr id="60" name="二等辺三角形 59"/>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1" name="直線コネクタ 60"/>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62" name="直線コネクタ 61"/>
          <p:cNvCxnSpPr/>
          <p:nvPr/>
        </p:nvCxnSpPr>
        <p:spPr>
          <a:xfrm flipH="1">
            <a:off x="4757621" y="2882652"/>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68" name="グループ化 67"/>
          <p:cNvGrpSpPr/>
          <p:nvPr/>
        </p:nvGrpSpPr>
        <p:grpSpPr>
          <a:xfrm rot="16200000">
            <a:off x="4151760" y="2451049"/>
            <a:ext cx="299722" cy="899401"/>
            <a:chOff x="5571279" y="3633485"/>
            <a:chExt cx="299722" cy="899401"/>
          </a:xfrm>
        </p:grpSpPr>
        <p:sp>
          <p:nvSpPr>
            <p:cNvPr id="71"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8" name="Line 41"/>
          <p:cNvSpPr>
            <a:spLocks noChangeShapeType="1"/>
          </p:cNvSpPr>
          <p:nvPr/>
        </p:nvSpPr>
        <p:spPr bwMode="auto">
          <a:xfrm rot="16200000" flipH="1" flipV="1">
            <a:off x="5109079" y="4557573"/>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42"/>
          <p:cNvSpPr>
            <a:spLocks noChangeShapeType="1"/>
          </p:cNvSpPr>
          <p:nvPr/>
        </p:nvSpPr>
        <p:spPr bwMode="auto">
          <a:xfrm rot="16200000">
            <a:off x="5304012" y="3205751"/>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80" name="直線コネクタ 79"/>
          <p:cNvCxnSpPr/>
          <p:nvPr/>
        </p:nvCxnSpPr>
        <p:spPr>
          <a:xfrm>
            <a:off x="2807657" y="4277995"/>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81" name="直線コネクタ 80"/>
          <p:cNvCxnSpPr>
            <a:stCxn id="78" idx="1"/>
          </p:cNvCxnSpPr>
          <p:nvPr/>
        </p:nvCxnSpPr>
        <p:spPr>
          <a:xfrm flipH="1" flipV="1">
            <a:off x="2836234" y="5086082"/>
            <a:ext cx="2801357" cy="4"/>
          </a:xfrm>
          <a:prstGeom prst="line">
            <a:avLst/>
          </a:prstGeom>
          <a:ln w="25400"/>
        </p:spPr>
        <p:style>
          <a:lnRef idx="1">
            <a:schemeClr val="dk1"/>
          </a:lnRef>
          <a:fillRef idx="0">
            <a:schemeClr val="dk1"/>
          </a:fillRef>
          <a:effectRef idx="0">
            <a:schemeClr val="dk1"/>
          </a:effectRef>
          <a:fontRef idx="minor">
            <a:schemeClr val="tx1"/>
          </a:fontRef>
        </p:style>
      </p:cxnSp>
      <p:sp>
        <p:nvSpPr>
          <p:cNvPr id="82" name="Line 41"/>
          <p:cNvSpPr>
            <a:spLocks noChangeShapeType="1"/>
          </p:cNvSpPr>
          <p:nvPr/>
        </p:nvSpPr>
        <p:spPr bwMode="auto">
          <a:xfrm rot="16200000" flipH="1" flipV="1">
            <a:off x="5087796" y="3985868"/>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83" name="直線コネクタ 82"/>
          <p:cNvCxnSpPr/>
          <p:nvPr/>
        </p:nvCxnSpPr>
        <p:spPr>
          <a:xfrm>
            <a:off x="5603719" y="5091624"/>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5972592" y="3798226"/>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cxnSp>
        <p:nvCxnSpPr>
          <p:cNvPr id="85" name="直線コネクタ 84"/>
          <p:cNvCxnSpPr/>
          <p:nvPr/>
        </p:nvCxnSpPr>
        <p:spPr>
          <a:xfrm>
            <a:off x="5603719" y="2900750"/>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86" name="Group 2"/>
          <p:cNvGrpSpPr>
            <a:grpSpLocks/>
          </p:cNvGrpSpPr>
          <p:nvPr/>
        </p:nvGrpSpPr>
        <p:grpSpPr bwMode="auto">
          <a:xfrm rot="16200000">
            <a:off x="4652078" y="3827699"/>
            <a:ext cx="1130300" cy="65087"/>
            <a:chOff x="1614" y="11530"/>
            <a:chExt cx="1782" cy="103"/>
          </a:xfrm>
        </p:grpSpPr>
        <p:sp>
          <p:nvSpPr>
            <p:cNvPr id="87" name="Line 3"/>
            <p:cNvSpPr>
              <a:spLocks noChangeShapeType="1"/>
            </p:cNvSpPr>
            <p:nvPr/>
          </p:nvSpPr>
          <p:spPr bwMode="auto">
            <a:xfrm>
              <a:off x="1614" y="11584"/>
              <a:ext cx="17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8" name="Oval 4"/>
            <p:cNvSpPr>
              <a:spLocks noChangeArrowheads="1"/>
            </p:cNvSpPr>
            <p:nvPr/>
          </p:nvSpPr>
          <p:spPr bwMode="auto">
            <a:xfrm>
              <a:off x="217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9" name="Oval 5"/>
            <p:cNvSpPr>
              <a:spLocks noChangeArrowheads="1"/>
            </p:cNvSpPr>
            <p:nvPr/>
          </p:nvSpPr>
          <p:spPr bwMode="auto">
            <a:xfrm>
              <a:off x="278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0" name="テキスト ボックス 89"/>
          <p:cNvSpPr txBox="1"/>
          <p:nvPr/>
        </p:nvSpPr>
        <p:spPr>
          <a:xfrm>
            <a:off x="4637246" y="3565008"/>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cxnSp>
        <p:nvCxnSpPr>
          <p:cNvPr id="91" name="直線コネクタ 90"/>
          <p:cNvCxnSpPr/>
          <p:nvPr/>
        </p:nvCxnSpPr>
        <p:spPr>
          <a:xfrm flipH="1">
            <a:off x="7380312" y="3969975"/>
            <a:ext cx="718324"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
        <p:nvSpPr>
          <p:cNvPr id="10" name="雲形吹き出し 9"/>
          <p:cNvSpPr/>
          <p:nvPr/>
        </p:nvSpPr>
        <p:spPr>
          <a:xfrm>
            <a:off x="3335080" y="80293"/>
            <a:ext cx="4617528"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3779912" y="548680"/>
            <a:ext cx="4104455" cy="1200329"/>
          </a:xfrm>
          <a:prstGeom prst="rect">
            <a:avLst/>
          </a:prstGeom>
          <a:noFill/>
        </p:spPr>
        <p:txBody>
          <a:bodyPr wrap="square" rtlCol="0">
            <a:spAutoFit/>
          </a:bodyPr>
          <a:lstStyle/>
          <a:p>
            <a:r>
              <a:rPr lang="en-US" altLang="ja-JP" sz="2400" dirty="0" smtClean="0"/>
              <a:t>ON</a:t>
            </a:r>
            <a:r>
              <a:rPr lang="ja-JP" altLang="en-US" sz="2400" dirty="0" smtClean="0"/>
              <a:t>状態は、</a:t>
            </a:r>
            <a:r>
              <a:rPr lang="en-US" altLang="ja-JP" sz="2400" dirty="0" smtClean="0"/>
              <a:t>R=0</a:t>
            </a:r>
            <a:r>
              <a:rPr lang="ja-JP" altLang="en-US" sz="2400" dirty="0" smtClean="0"/>
              <a:t>と考えてよい。</a:t>
            </a:r>
            <a:endParaRPr lang="en-US" altLang="ja-JP" sz="2400" dirty="0" smtClean="0"/>
          </a:p>
          <a:p>
            <a:r>
              <a:rPr lang="ja-JP" altLang="en-US" sz="2400" dirty="0" smtClean="0"/>
              <a:t>オームの法則　</a:t>
            </a:r>
            <a:r>
              <a:rPr lang="en-US" altLang="ja-JP" sz="2400" dirty="0" smtClean="0"/>
              <a:t>V=IR</a:t>
            </a:r>
            <a:r>
              <a:rPr lang="ja-JP" altLang="en-US" sz="2400" dirty="0" smtClean="0"/>
              <a:t>　より、</a:t>
            </a:r>
            <a:endParaRPr lang="en-US" altLang="ja-JP" sz="2400" dirty="0"/>
          </a:p>
          <a:p>
            <a:r>
              <a:rPr lang="en-US" altLang="ja-JP" sz="2400" dirty="0" smtClean="0"/>
              <a:t>R</a:t>
            </a:r>
            <a:r>
              <a:rPr lang="ja-JP" altLang="en-US" sz="2400" dirty="0"/>
              <a:t>＝</a:t>
            </a:r>
            <a:r>
              <a:rPr lang="en-US" altLang="ja-JP" sz="2400" dirty="0" smtClean="0"/>
              <a:t>0</a:t>
            </a:r>
            <a:r>
              <a:rPr lang="ja-JP" altLang="en-US" sz="2400" dirty="0"/>
              <a:t>　</a:t>
            </a:r>
            <a:r>
              <a:rPr lang="ja-JP" altLang="en-US" sz="2400" dirty="0" smtClean="0"/>
              <a:t>なので、　</a:t>
            </a:r>
            <a:r>
              <a:rPr lang="en-US" altLang="ja-JP" sz="2400" dirty="0" smtClean="0"/>
              <a:t>V=0</a:t>
            </a:r>
          </a:p>
        </p:txBody>
      </p:sp>
    </p:spTree>
    <p:extLst>
      <p:ext uri="{BB962C8B-B14F-4D97-AF65-F5344CB8AC3E}">
        <p14:creationId xmlns:p14="http://schemas.microsoft.com/office/powerpoint/2010/main" val="3751890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251427" y="5550347"/>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a:solidFill>
                  <a:srgbClr val="FF0000"/>
                </a:solidFill>
              </a:rPr>
              <a:t>逆</a:t>
            </a:r>
            <a:r>
              <a:rPr lang="ja-JP" altLang="en-US" sz="2400" dirty="0" smtClean="0">
                <a:solidFill>
                  <a:srgbClr val="FF0000"/>
                </a:solidFill>
              </a:rPr>
              <a:t>方向電圧</a:t>
            </a:r>
            <a:r>
              <a:rPr lang="ja-JP" altLang="en-US" sz="2400" dirty="0" smtClean="0"/>
              <a:t>が加わっているのでダイオードは</a:t>
            </a:r>
            <a:r>
              <a:rPr lang="en-US" altLang="ja-JP" sz="2400" dirty="0">
                <a:solidFill>
                  <a:srgbClr val="FF0000"/>
                </a:solidFill>
              </a:rPr>
              <a:t>OFF</a:t>
            </a:r>
            <a:r>
              <a:rPr lang="ja-JP" altLang="en-US" sz="2400" dirty="0" smtClean="0"/>
              <a:t>と考える</a:t>
            </a:r>
            <a:r>
              <a:rPr lang="ja-JP" altLang="en-US" sz="2400" dirty="0"/>
              <a:t>こ</a:t>
            </a:r>
            <a:r>
              <a:rPr lang="ja-JP" altLang="en-US" sz="2400" dirty="0" smtClean="0"/>
              <a:t>とができる。よって、</a:t>
            </a:r>
            <a:r>
              <a:rPr lang="ja-JP" altLang="en-US" sz="2400" dirty="0" smtClean="0">
                <a:solidFill>
                  <a:srgbClr val="FF0000"/>
                </a:solidFill>
              </a:rPr>
              <a:t>入力</a:t>
            </a:r>
            <a:r>
              <a:rPr lang="ja-JP" altLang="en-US" sz="2400" dirty="0">
                <a:solidFill>
                  <a:srgbClr val="FF0000"/>
                </a:solidFill>
              </a:rPr>
              <a:t>電圧</a:t>
            </a:r>
            <a:r>
              <a:rPr lang="ja-JP" altLang="en-US" sz="2400" dirty="0" smtClean="0">
                <a:solidFill>
                  <a:srgbClr val="FF0000"/>
                </a:solidFill>
              </a:rPr>
              <a:t>が</a:t>
            </a:r>
            <a:r>
              <a:rPr lang="ja-JP" altLang="en-US" sz="2400" dirty="0">
                <a:solidFill>
                  <a:srgbClr val="FF0000"/>
                </a:solidFill>
              </a:rPr>
              <a:t>その</a:t>
            </a:r>
            <a:r>
              <a:rPr lang="ja-JP" altLang="en-US" sz="2400" dirty="0" smtClean="0">
                <a:solidFill>
                  <a:srgbClr val="FF0000"/>
                </a:solidFill>
              </a:rPr>
              <a:t>まま</a:t>
            </a:r>
            <a:r>
              <a:rPr lang="ja-JP" altLang="en-US" sz="2400" dirty="0" smtClean="0"/>
              <a:t>出力される。</a:t>
            </a:r>
            <a:endParaRPr lang="ja-JP" altLang="ja-JP" sz="2400" dirty="0"/>
          </a:p>
        </p:txBody>
      </p:sp>
      <p:sp>
        <p:nvSpPr>
          <p:cNvPr id="50" name="Oval 2"/>
          <p:cNvSpPr>
            <a:spLocks noChangeArrowheads="1"/>
          </p:cNvSpPr>
          <p:nvPr/>
        </p:nvSpPr>
        <p:spPr bwMode="auto">
          <a:xfrm>
            <a:off x="2519625" y="3708835"/>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2" name="Freeform 3"/>
          <p:cNvSpPr>
            <a:spLocks/>
          </p:cNvSpPr>
          <p:nvPr/>
        </p:nvSpPr>
        <p:spPr bwMode="auto">
          <a:xfrm>
            <a:off x="2590197" y="3863774"/>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57" name="直線コネクタ 56"/>
          <p:cNvCxnSpPr/>
          <p:nvPr/>
        </p:nvCxnSpPr>
        <p:spPr>
          <a:xfrm>
            <a:off x="2807657" y="2900748"/>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直線コネクタ 57"/>
          <p:cNvCxnSpPr>
            <a:stCxn id="77" idx="1"/>
          </p:cNvCxnSpPr>
          <p:nvPr/>
        </p:nvCxnSpPr>
        <p:spPr>
          <a:xfrm flipH="1" flipV="1">
            <a:off x="2801902" y="2900701"/>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59" name="グループ化 58"/>
          <p:cNvGrpSpPr/>
          <p:nvPr/>
        </p:nvGrpSpPr>
        <p:grpSpPr>
          <a:xfrm rot="5400000">
            <a:off x="5394216" y="3478335"/>
            <a:ext cx="499256" cy="602190"/>
            <a:chOff x="3693155" y="1363627"/>
            <a:chExt cx="1519428" cy="1832696"/>
          </a:xfrm>
        </p:grpSpPr>
        <p:sp>
          <p:nvSpPr>
            <p:cNvPr id="60" name="二等辺三角形 59"/>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1" name="直線コネクタ 60"/>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62" name="直線コネクタ 61"/>
          <p:cNvCxnSpPr/>
          <p:nvPr/>
        </p:nvCxnSpPr>
        <p:spPr>
          <a:xfrm flipH="1">
            <a:off x="4757621" y="2882652"/>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68" name="グループ化 67"/>
          <p:cNvGrpSpPr/>
          <p:nvPr/>
        </p:nvGrpSpPr>
        <p:grpSpPr>
          <a:xfrm rot="16200000">
            <a:off x="4151760" y="2451049"/>
            <a:ext cx="299722" cy="899401"/>
            <a:chOff x="5571279" y="3633485"/>
            <a:chExt cx="299722" cy="899401"/>
          </a:xfrm>
        </p:grpSpPr>
        <p:sp>
          <p:nvSpPr>
            <p:cNvPr id="71"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8" name="Line 41"/>
          <p:cNvSpPr>
            <a:spLocks noChangeShapeType="1"/>
          </p:cNvSpPr>
          <p:nvPr/>
        </p:nvSpPr>
        <p:spPr bwMode="auto">
          <a:xfrm rot="16200000" flipH="1" flipV="1">
            <a:off x="5109079" y="4557573"/>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42"/>
          <p:cNvSpPr>
            <a:spLocks noChangeShapeType="1"/>
          </p:cNvSpPr>
          <p:nvPr/>
        </p:nvSpPr>
        <p:spPr bwMode="auto">
          <a:xfrm rot="16200000">
            <a:off x="5304012" y="3205751"/>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80" name="直線コネクタ 79"/>
          <p:cNvCxnSpPr/>
          <p:nvPr/>
        </p:nvCxnSpPr>
        <p:spPr>
          <a:xfrm>
            <a:off x="2807657" y="4277995"/>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81" name="直線コネクタ 80"/>
          <p:cNvCxnSpPr>
            <a:stCxn id="78" idx="1"/>
          </p:cNvCxnSpPr>
          <p:nvPr/>
        </p:nvCxnSpPr>
        <p:spPr>
          <a:xfrm flipH="1" flipV="1">
            <a:off x="2836234" y="5086082"/>
            <a:ext cx="2801357" cy="4"/>
          </a:xfrm>
          <a:prstGeom prst="line">
            <a:avLst/>
          </a:prstGeom>
          <a:ln w="25400"/>
        </p:spPr>
        <p:style>
          <a:lnRef idx="1">
            <a:schemeClr val="dk1"/>
          </a:lnRef>
          <a:fillRef idx="0">
            <a:schemeClr val="dk1"/>
          </a:fillRef>
          <a:effectRef idx="0">
            <a:schemeClr val="dk1"/>
          </a:effectRef>
          <a:fontRef idx="minor">
            <a:schemeClr val="tx1"/>
          </a:fontRef>
        </p:style>
      </p:cxnSp>
      <p:sp>
        <p:nvSpPr>
          <p:cNvPr id="82" name="Line 41"/>
          <p:cNvSpPr>
            <a:spLocks noChangeShapeType="1"/>
          </p:cNvSpPr>
          <p:nvPr/>
        </p:nvSpPr>
        <p:spPr bwMode="auto">
          <a:xfrm rot="16200000" flipH="1" flipV="1">
            <a:off x="5087796" y="3985868"/>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83" name="直線コネクタ 82"/>
          <p:cNvCxnSpPr/>
          <p:nvPr/>
        </p:nvCxnSpPr>
        <p:spPr>
          <a:xfrm>
            <a:off x="5603719" y="5091624"/>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5972592" y="3798226"/>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cxnSp>
        <p:nvCxnSpPr>
          <p:cNvPr id="85" name="直線コネクタ 84"/>
          <p:cNvCxnSpPr/>
          <p:nvPr/>
        </p:nvCxnSpPr>
        <p:spPr>
          <a:xfrm>
            <a:off x="5603719" y="2900750"/>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4312688" y="3668350"/>
            <a:ext cx="889866" cy="461665"/>
          </a:xfrm>
          <a:prstGeom prst="rect">
            <a:avLst/>
          </a:prstGeom>
          <a:noFill/>
        </p:spPr>
        <p:txBody>
          <a:bodyPr wrap="square" rtlCol="0">
            <a:spAutoFit/>
          </a:bodyPr>
          <a:lstStyle/>
          <a:p>
            <a:r>
              <a:rPr lang="en-US" altLang="ja-JP" sz="2400" dirty="0" smtClean="0">
                <a:solidFill>
                  <a:srgbClr val="FF0000"/>
                </a:solidFill>
              </a:rPr>
              <a:t>OFF</a:t>
            </a:r>
            <a:endParaRPr lang="ja-JP" altLang="ja-JP" sz="2400" dirty="0">
              <a:solidFill>
                <a:srgbClr val="FF0000"/>
              </a:solidFill>
            </a:endParaRPr>
          </a:p>
        </p:txBody>
      </p:sp>
      <p:cxnSp>
        <p:nvCxnSpPr>
          <p:cNvPr id="91" name="直線コネクタ 90"/>
          <p:cNvCxnSpPr/>
          <p:nvPr/>
        </p:nvCxnSpPr>
        <p:spPr>
          <a:xfrm flipH="1">
            <a:off x="7380312" y="3969975"/>
            <a:ext cx="718324"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10" name="雲形吹き出し 9"/>
          <p:cNvSpPr/>
          <p:nvPr/>
        </p:nvSpPr>
        <p:spPr>
          <a:xfrm>
            <a:off x="2503254" y="72058"/>
            <a:ext cx="6537034"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3146454" y="660025"/>
            <a:ext cx="4994780" cy="1200329"/>
          </a:xfrm>
          <a:prstGeom prst="rect">
            <a:avLst/>
          </a:prstGeom>
          <a:noFill/>
        </p:spPr>
        <p:txBody>
          <a:bodyPr wrap="square" rtlCol="0">
            <a:spAutoFit/>
          </a:bodyPr>
          <a:lstStyle/>
          <a:p>
            <a:r>
              <a:rPr lang="ja-JP" altLang="en-US" sz="2400" dirty="0" smtClean="0"/>
              <a:t>回路に電流が流れない。よって、抵抗</a:t>
            </a:r>
            <a:r>
              <a:rPr lang="ja-JP" altLang="en-US" sz="2400" dirty="0"/>
              <a:t>に</a:t>
            </a:r>
            <a:r>
              <a:rPr lang="ja-JP" altLang="en-US" sz="2400" dirty="0" smtClean="0"/>
              <a:t>よる電圧降下は</a:t>
            </a:r>
            <a:r>
              <a:rPr lang="en-US" altLang="ja-JP" sz="2400" dirty="0" smtClean="0"/>
              <a:t>0</a:t>
            </a:r>
            <a:r>
              <a:rPr lang="ja-JP" altLang="en-US" sz="2400" dirty="0" smtClean="0"/>
              <a:t>となり、入力電圧は全てダイオードに加わる。</a:t>
            </a:r>
            <a:endParaRPr lang="en-US" altLang="ja-JP" sz="2400" dirty="0" smtClean="0"/>
          </a:p>
        </p:txBody>
      </p:sp>
      <p:grpSp>
        <p:nvGrpSpPr>
          <p:cNvPr id="93" name="Group 6"/>
          <p:cNvGrpSpPr>
            <a:grpSpLocks/>
          </p:cNvGrpSpPr>
          <p:nvPr/>
        </p:nvGrpSpPr>
        <p:grpSpPr bwMode="auto">
          <a:xfrm rot="16200000">
            <a:off x="4519923" y="3737385"/>
            <a:ext cx="1136650" cy="271462"/>
            <a:chOff x="2556" y="10196"/>
            <a:chExt cx="1790" cy="427"/>
          </a:xfrm>
        </p:grpSpPr>
        <p:sp>
          <p:nvSpPr>
            <p:cNvPr id="94" name="Line 7"/>
            <p:cNvSpPr>
              <a:spLocks noChangeShapeType="1"/>
            </p:cNvSpPr>
            <p:nvPr/>
          </p:nvSpPr>
          <p:spPr bwMode="auto">
            <a:xfrm flipV="1">
              <a:off x="3151" y="10196"/>
              <a:ext cx="598" cy="37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95" name="Line 8"/>
            <p:cNvSpPr>
              <a:spLocks noChangeShapeType="1"/>
            </p:cNvSpPr>
            <p:nvPr/>
          </p:nvSpPr>
          <p:spPr bwMode="auto">
            <a:xfrm>
              <a:off x="3754"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96" name="Line 9"/>
            <p:cNvSpPr>
              <a:spLocks noChangeShapeType="1"/>
            </p:cNvSpPr>
            <p:nvPr/>
          </p:nvSpPr>
          <p:spPr bwMode="auto">
            <a:xfrm>
              <a:off x="2556"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97" name="Oval 10"/>
            <p:cNvSpPr>
              <a:spLocks noChangeArrowheads="1"/>
            </p:cNvSpPr>
            <p:nvPr/>
          </p:nvSpPr>
          <p:spPr bwMode="auto">
            <a:xfrm>
              <a:off x="312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98" name="Oval 11"/>
            <p:cNvSpPr>
              <a:spLocks noChangeArrowheads="1"/>
            </p:cNvSpPr>
            <p:nvPr/>
          </p:nvSpPr>
          <p:spPr bwMode="auto">
            <a:xfrm>
              <a:off x="373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101" name="フリーフォーム 100"/>
          <p:cNvSpPr/>
          <p:nvPr/>
        </p:nvSpPr>
        <p:spPr>
          <a:xfrm rot="10800000">
            <a:off x="8111721" y="39699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790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Si</a:t>
            </a:r>
            <a:r>
              <a:rPr lang="ja-JP" altLang="en-US" dirty="0" smtClean="0"/>
              <a:t>（シリコン）の結晶</a:t>
            </a:r>
            <a:endParaRPr kumimoji="1" lang="ja-JP" altLang="en-US" dirty="0"/>
          </a:p>
        </p:txBody>
      </p:sp>
      <p:sp>
        <p:nvSpPr>
          <p:cNvPr id="4" name="Rectangle 2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円/楕円 25"/>
          <p:cNvSpPr/>
          <p:nvPr/>
        </p:nvSpPr>
        <p:spPr>
          <a:xfrm>
            <a:off x="2703938" y="357678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32" name="円/楕円 31"/>
          <p:cNvSpPr/>
          <p:nvPr/>
        </p:nvSpPr>
        <p:spPr>
          <a:xfrm>
            <a:off x="2847954"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33" name="直線コネクタ 32"/>
          <p:cNvCxnSpPr/>
          <p:nvPr/>
        </p:nvCxnSpPr>
        <p:spPr>
          <a:xfrm flipV="1">
            <a:off x="2991971" y="314474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39" name="直線コネクタ 38"/>
          <p:cNvCxnSpPr/>
          <p:nvPr/>
        </p:nvCxnSpPr>
        <p:spPr>
          <a:xfrm flipV="1">
            <a:off x="2991971" y="4152853"/>
            <a:ext cx="0" cy="432048"/>
          </a:xfrm>
          <a:prstGeom prst="line">
            <a:avLst/>
          </a:prstGeom>
        </p:spPr>
        <p:style>
          <a:lnRef idx="2">
            <a:schemeClr val="dk1"/>
          </a:lnRef>
          <a:fillRef idx="0">
            <a:schemeClr val="dk1"/>
          </a:fillRef>
          <a:effectRef idx="1">
            <a:schemeClr val="dk1"/>
          </a:effectRef>
          <a:fontRef idx="minor">
            <a:schemeClr val="tx1"/>
          </a:fontRef>
        </p:style>
      </p:cxnSp>
      <p:sp>
        <p:nvSpPr>
          <p:cNvPr id="40" name="円/楕円 39"/>
          <p:cNvSpPr/>
          <p:nvPr/>
        </p:nvSpPr>
        <p:spPr>
          <a:xfrm>
            <a:off x="2847954"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2" name="円/楕円 41"/>
          <p:cNvSpPr/>
          <p:nvPr/>
        </p:nvSpPr>
        <p:spPr>
          <a:xfrm>
            <a:off x="3135987"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3" name="円/楕円 42"/>
          <p:cNvSpPr/>
          <p:nvPr/>
        </p:nvSpPr>
        <p:spPr>
          <a:xfrm>
            <a:off x="2559923"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4" name="直線コネクタ 43"/>
          <p:cNvCxnSpPr/>
          <p:nvPr/>
        </p:nvCxnSpPr>
        <p:spPr>
          <a:xfrm flipV="1">
            <a:off x="3276357" y="24246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45" name="直線コネクタ 44"/>
          <p:cNvCxnSpPr/>
          <p:nvPr/>
        </p:nvCxnSpPr>
        <p:spPr>
          <a:xfrm rot="16200000" flipV="1">
            <a:off x="3496027" y="3636717"/>
            <a:ext cx="0" cy="432048"/>
          </a:xfrm>
          <a:prstGeom prst="line">
            <a:avLst/>
          </a:prstGeom>
        </p:spPr>
        <p:style>
          <a:lnRef idx="2">
            <a:schemeClr val="dk1"/>
          </a:lnRef>
          <a:fillRef idx="0">
            <a:schemeClr val="dk1"/>
          </a:fillRef>
          <a:effectRef idx="1">
            <a:schemeClr val="dk1"/>
          </a:effectRef>
          <a:fontRef idx="minor">
            <a:schemeClr val="tx1"/>
          </a:fontRef>
        </p:style>
      </p:cxnSp>
      <p:sp>
        <p:nvSpPr>
          <p:cNvPr id="47" name="円/楕円 46"/>
          <p:cNvSpPr/>
          <p:nvPr/>
        </p:nvSpPr>
        <p:spPr>
          <a:xfrm>
            <a:off x="3712051" y="372080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8" name="直線コネクタ 47"/>
          <p:cNvCxnSpPr/>
          <p:nvPr/>
        </p:nvCxnSpPr>
        <p:spPr>
          <a:xfrm rot="16200000" flipV="1">
            <a:off x="2487915" y="3648797"/>
            <a:ext cx="0" cy="432048"/>
          </a:xfrm>
          <a:prstGeom prst="line">
            <a:avLst/>
          </a:prstGeom>
        </p:spPr>
        <p:style>
          <a:lnRef idx="2">
            <a:schemeClr val="dk1"/>
          </a:lnRef>
          <a:fillRef idx="0">
            <a:schemeClr val="dk1"/>
          </a:fillRef>
          <a:effectRef idx="1">
            <a:schemeClr val="dk1"/>
          </a:effectRef>
          <a:fontRef idx="minor">
            <a:schemeClr val="tx1"/>
          </a:fontRef>
        </p:style>
      </p:cxnSp>
      <p:sp>
        <p:nvSpPr>
          <p:cNvPr id="49" name="円/楕円 48"/>
          <p:cNvSpPr/>
          <p:nvPr/>
        </p:nvSpPr>
        <p:spPr>
          <a:xfrm>
            <a:off x="1983858" y="373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0" name="円/楕円 49"/>
          <p:cNvSpPr/>
          <p:nvPr/>
        </p:nvSpPr>
        <p:spPr>
          <a:xfrm>
            <a:off x="1979715" y="34502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1" name="円/楕円 50"/>
          <p:cNvSpPr/>
          <p:nvPr/>
        </p:nvSpPr>
        <p:spPr>
          <a:xfrm>
            <a:off x="3712051" y="40088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52" name="直線コネクタ 51"/>
          <p:cNvCxnSpPr/>
          <p:nvPr/>
        </p:nvCxnSpPr>
        <p:spPr>
          <a:xfrm rot="16200000" flipV="1">
            <a:off x="4216107" y="393682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3" name="直線コネクタ 52"/>
          <p:cNvCxnSpPr/>
          <p:nvPr/>
        </p:nvCxnSpPr>
        <p:spPr>
          <a:xfrm rot="16200000" flipV="1">
            <a:off x="1763691"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flipV="1">
            <a:off x="2712993" y="4872933"/>
            <a:ext cx="0" cy="432048"/>
          </a:xfrm>
          <a:prstGeom prst="line">
            <a:avLst/>
          </a:prstGeom>
        </p:spPr>
        <p:style>
          <a:lnRef idx="2">
            <a:schemeClr val="dk1"/>
          </a:lnRef>
          <a:fillRef idx="0">
            <a:schemeClr val="dk1"/>
          </a:fillRef>
          <a:effectRef idx="1">
            <a:schemeClr val="dk1"/>
          </a:effectRef>
          <a:fontRef idx="minor">
            <a:schemeClr val="tx1"/>
          </a:fontRef>
        </p:style>
      </p:cxnSp>
      <p:sp>
        <p:nvSpPr>
          <p:cNvPr id="55" name="円/楕円 54"/>
          <p:cNvSpPr/>
          <p:nvPr/>
        </p:nvSpPr>
        <p:spPr>
          <a:xfrm>
            <a:off x="2415905" y="5295555"/>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6" name="円/楕円 55"/>
          <p:cNvSpPr/>
          <p:nvPr/>
        </p:nvSpPr>
        <p:spPr>
          <a:xfrm>
            <a:off x="2988324" y="184859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7" name="円/楕円 56"/>
          <p:cNvSpPr/>
          <p:nvPr/>
        </p:nvSpPr>
        <p:spPr>
          <a:xfrm>
            <a:off x="4432132" y="388233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78" name="円/楕円 77"/>
          <p:cNvSpPr/>
          <p:nvPr/>
        </p:nvSpPr>
        <p:spPr>
          <a:xfrm>
            <a:off x="971602" y="330626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79" name="直線コネクタ 78"/>
          <p:cNvCxnSpPr/>
          <p:nvPr/>
        </p:nvCxnSpPr>
        <p:spPr>
          <a:xfrm flipV="1">
            <a:off x="4719623" y="4458397"/>
            <a:ext cx="0" cy="432048"/>
          </a:xfrm>
          <a:prstGeom prst="line">
            <a:avLst/>
          </a:prstGeom>
        </p:spPr>
        <p:style>
          <a:lnRef idx="2">
            <a:schemeClr val="dk1"/>
          </a:lnRef>
          <a:fillRef idx="0">
            <a:schemeClr val="dk1"/>
          </a:fillRef>
          <a:effectRef idx="1">
            <a:schemeClr val="dk1"/>
          </a:effectRef>
          <a:fontRef idx="minor">
            <a:schemeClr val="tx1"/>
          </a:fontRef>
        </p:style>
      </p:cxnSp>
      <p:sp>
        <p:nvSpPr>
          <p:cNvPr id="80" name="円/楕円 79"/>
          <p:cNvSpPr/>
          <p:nvPr/>
        </p:nvSpPr>
        <p:spPr>
          <a:xfrm>
            <a:off x="4575606"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1" name="直線コネクタ 80"/>
          <p:cNvCxnSpPr/>
          <p:nvPr/>
        </p:nvCxnSpPr>
        <p:spPr>
          <a:xfrm flipV="1">
            <a:off x="1259634" y="3870285"/>
            <a:ext cx="0" cy="432048"/>
          </a:xfrm>
          <a:prstGeom prst="line">
            <a:avLst/>
          </a:prstGeom>
        </p:spPr>
        <p:style>
          <a:lnRef idx="2">
            <a:schemeClr val="dk1"/>
          </a:lnRef>
          <a:fillRef idx="0">
            <a:schemeClr val="dk1"/>
          </a:fillRef>
          <a:effectRef idx="1">
            <a:schemeClr val="dk1"/>
          </a:effectRef>
          <a:fontRef idx="minor">
            <a:schemeClr val="tx1"/>
          </a:fontRef>
        </p:style>
      </p:cxnSp>
      <p:sp>
        <p:nvSpPr>
          <p:cNvPr id="82" name="円/楕円 81"/>
          <p:cNvSpPr/>
          <p:nvPr/>
        </p:nvSpPr>
        <p:spPr>
          <a:xfrm>
            <a:off x="111561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3" name="円/楕円 82"/>
          <p:cNvSpPr/>
          <p:nvPr/>
        </p:nvSpPr>
        <p:spPr>
          <a:xfrm>
            <a:off x="4279061"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4" name="直線コネクタ 83"/>
          <p:cNvCxnSpPr/>
          <p:nvPr/>
        </p:nvCxnSpPr>
        <p:spPr>
          <a:xfrm flipV="1">
            <a:off x="4432131" y="5178477"/>
            <a:ext cx="0" cy="432048"/>
          </a:xfrm>
          <a:prstGeom prst="line">
            <a:avLst/>
          </a:prstGeom>
        </p:spPr>
        <p:style>
          <a:lnRef idx="2">
            <a:schemeClr val="dk1"/>
          </a:lnRef>
          <a:fillRef idx="0">
            <a:schemeClr val="dk1"/>
          </a:fillRef>
          <a:effectRef idx="1">
            <a:schemeClr val="dk1"/>
          </a:effectRef>
          <a:fontRef idx="minor">
            <a:schemeClr val="tx1"/>
          </a:fontRef>
        </p:style>
      </p:cxnSp>
      <p:sp>
        <p:nvSpPr>
          <p:cNvPr id="85" name="円/楕円 84"/>
          <p:cNvSpPr/>
          <p:nvPr/>
        </p:nvSpPr>
        <p:spPr>
          <a:xfrm>
            <a:off x="4135043" y="560109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86" name="円/楕円 85"/>
          <p:cNvSpPr/>
          <p:nvPr/>
        </p:nvSpPr>
        <p:spPr>
          <a:xfrm>
            <a:off x="82758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7" name="直線コネクタ 86"/>
          <p:cNvCxnSpPr/>
          <p:nvPr/>
        </p:nvCxnSpPr>
        <p:spPr>
          <a:xfrm flipV="1">
            <a:off x="980657" y="4590365"/>
            <a:ext cx="0" cy="432048"/>
          </a:xfrm>
          <a:prstGeom prst="line">
            <a:avLst/>
          </a:prstGeom>
        </p:spPr>
        <p:style>
          <a:lnRef idx="2">
            <a:schemeClr val="dk1"/>
          </a:lnRef>
          <a:fillRef idx="0">
            <a:schemeClr val="dk1"/>
          </a:fillRef>
          <a:effectRef idx="1">
            <a:schemeClr val="dk1"/>
          </a:effectRef>
          <a:fontRef idx="minor">
            <a:schemeClr val="tx1"/>
          </a:fontRef>
        </p:style>
      </p:cxnSp>
      <p:sp>
        <p:nvSpPr>
          <p:cNvPr id="88" name="円/楕円 87"/>
          <p:cNvSpPr/>
          <p:nvPr/>
        </p:nvSpPr>
        <p:spPr>
          <a:xfrm>
            <a:off x="683569" y="501298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89" name="直線コネクタ 88"/>
          <p:cNvCxnSpPr/>
          <p:nvPr/>
        </p:nvCxnSpPr>
        <p:spPr>
          <a:xfrm rot="16200000" flipV="1">
            <a:off x="2199881" y="5361912"/>
            <a:ext cx="0" cy="432048"/>
          </a:xfrm>
          <a:prstGeom prst="line">
            <a:avLst/>
          </a:prstGeom>
        </p:spPr>
        <p:style>
          <a:lnRef idx="2">
            <a:schemeClr val="dk1"/>
          </a:lnRef>
          <a:fillRef idx="0">
            <a:schemeClr val="dk1"/>
          </a:fillRef>
          <a:effectRef idx="1">
            <a:schemeClr val="dk1"/>
          </a:effectRef>
          <a:fontRef idx="minor">
            <a:schemeClr val="tx1"/>
          </a:fontRef>
        </p:style>
      </p:cxnSp>
      <p:sp>
        <p:nvSpPr>
          <p:cNvPr id="90" name="円/楕円 89"/>
          <p:cNvSpPr/>
          <p:nvPr/>
        </p:nvSpPr>
        <p:spPr>
          <a:xfrm>
            <a:off x="1695824" y="545143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1" name="円/楕円 90"/>
          <p:cNvSpPr/>
          <p:nvPr/>
        </p:nvSpPr>
        <p:spPr>
          <a:xfrm>
            <a:off x="1691681" y="516340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2" name="直線コネクタ 91"/>
          <p:cNvCxnSpPr/>
          <p:nvPr/>
        </p:nvCxnSpPr>
        <p:spPr>
          <a:xfrm rot="16200000" flipV="1">
            <a:off x="1475657" y="5091392"/>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93" name="直線コネクタ 92"/>
          <p:cNvCxnSpPr/>
          <p:nvPr/>
        </p:nvCxnSpPr>
        <p:spPr>
          <a:xfrm rot="16200000" flipV="1">
            <a:off x="3932219" y="5646403"/>
            <a:ext cx="0" cy="432048"/>
          </a:xfrm>
          <a:prstGeom prst="line">
            <a:avLst/>
          </a:prstGeom>
        </p:spPr>
        <p:style>
          <a:lnRef idx="2">
            <a:schemeClr val="dk1"/>
          </a:lnRef>
          <a:fillRef idx="0">
            <a:schemeClr val="dk1"/>
          </a:fillRef>
          <a:effectRef idx="1">
            <a:schemeClr val="dk1"/>
          </a:effectRef>
          <a:fontRef idx="minor">
            <a:schemeClr val="tx1"/>
          </a:fontRef>
        </p:style>
      </p:cxnSp>
      <p:sp>
        <p:nvSpPr>
          <p:cNvPr id="94" name="円/楕円 93"/>
          <p:cNvSpPr/>
          <p:nvPr/>
        </p:nvSpPr>
        <p:spPr>
          <a:xfrm>
            <a:off x="3428162" y="573592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5" name="円/楕円 94"/>
          <p:cNvSpPr/>
          <p:nvPr/>
        </p:nvSpPr>
        <p:spPr>
          <a:xfrm>
            <a:off x="3424019" y="54478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6" name="直線コネクタ 95"/>
          <p:cNvCxnSpPr/>
          <p:nvPr/>
        </p:nvCxnSpPr>
        <p:spPr>
          <a:xfrm rot="16200000" flipV="1">
            <a:off x="3207995" y="5375883"/>
            <a:ext cx="0" cy="432048"/>
          </a:xfrm>
          <a:prstGeom prst="line">
            <a:avLst/>
          </a:prstGeom>
        </p:spPr>
        <p:style>
          <a:lnRef idx="2">
            <a:schemeClr val="dk1"/>
          </a:lnRef>
          <a:fillRef idx="0">
            <a:schemeClr val="dk1"/>
          </a:fillRef>
          <a:effectRef idx="1">
            <a:schemeClr val="dk1"/>
          </a:effectRef>
          <a:fontRef idx="minor">
            <a:schemeClr val="tx1"/>
          </a:fontRef>
        </p:style>
      </p:cxnSp>
      <p:sp>
        <p:nvSpPr>
          <p:cNvPr id="97" name="円/楕円 96"/>
          <p:cNvSpPr/>
          <p:nvPr/>
        </p:nvSpPr>
        <p:spPr>
          <a:xfrm>
            <a:off x="4576147" y="316037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8" name="直線コネクタ 97"/>
          <p:cNvCxnSpPr/>
          <p:nvPr/>
        </p:nvCxnSpPr>
        <p:spPr>
          <a:xfrm flipV="1">
            <a:off x="4720164" y="3438237"/>
            <a:ext cx="0" cy="432048"/>
          </a:xfrm>
          <a:prstGeom prst="line">
            <a:avLst/>
          </a:prstGeom>
        </p:spPr>
        <p:style>
          <a:lnRef idx="2">
            <a:schemeClr val="dk1"/>
          </a:lnRef>
          <a:fillRef idx="0">
            <a:schemeClr val="dk1"/>
          </a:fillRef>
          <a:effectRef idx="1">
            <a:schemeClr val="dk1"/>
          </a:effectRef>
          <a:fontRef idx="minor">
            <a:schemeClr val="tx1"/>
          </a:fontRef>
        </p:style>
      </p:cxnSp>
      <p:sp>
        <p:nvSpPr>
          <p:cNvPr id="99" name="円/楕円 98"/>
          <p:cNvSpPr/>
          <p:nvPr/>
        </p:nvSpPr>
        <p:spPr>
          <a:xfrm>
            <a:off x="1116300" y="259635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0" name="直線コネクタ 99"/>
          <p:cNvCxnSpPr/>
          <p:nvPr/>
        </p:nvCxnSpPr>
        <p:spPr>
          <a:xfrm flipV="1">
            <a:off x="1260317" y="2874221"/>
            <a:ext cx="0" cy="432048"/>
          </a:xfrm>
          <a:prstGeom prst="line">
            <a:avLst/>
          </a:prstGeom>
        </p:spPr>
        <p:style>
          <a:lnRef idx="2">
            <a:schemeClr val="dk1"/>
          </a:lnRef>
          <a:fillRef idx="0">
            <a:schemeClr val="dk1"/>
          </a:fillRef>
          <a:effectRef idx="1">
            <a:schemeClr val="dk1"/>
          </a:effectRef>
          <a:fontRef idx="minor">
            <a:schemeClr val="tx1"/>
          </a:fontRef>
        </p:style>
      </p:cxnSp>
      <p:sp>
        <p:nvSpPr>
          <p:cNvPr id="101" name="円/楕円 100"/>
          <p:cNvSpPr/>
          <p:nvPr/>
        </p:nvSpPr>
        <p:spPr>
          <a:xfrm>
            <a:off x="4867827" y="31549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2" name="直線コネクタ 101"/>
          <p:cNvCxnSpPr/>
          <p:nvPr/>
        </p:nvCxnSpPr>
        <p:spPr>
          <a:xfrm flipV="1">
            <a:off x="5008197" y="271269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3" name="円/楕円 102"/>
          <p:cNvSpPr/>
          <p:nvPr/>
        </p:nvSpPr>
        <p:spPr>
          <a:xfrm>
            <a:off x="4720164" y="213662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104" name="円/楕円 103"/>
          <p:cNvSpPr/>
          <p:nvPr/>
        </p:nvSpPr>
        <p:spPr>
          <a:xfrm>
            <a:off x="1402382" y="2575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5" name="直線コネクタ 104"/>
          <p:cNvCxnSpPr/>
          <p:nvPr/>
        </p:nvCxnSpPr>
        <p:spPr>
          <a:xfrm flipV="1">
            <a:off x="1542752" y="2132856"/>
            <a:ext cx="0" cy="432048"/>
          </a:xfrm>
          <a:prstGeom prst="line">
            <a:avLst/>
          </a:prstGeom>
        </p:spPr>
        <p:style>
          <a:lnRef idx="2">
            <a:schemeClr val="dk1"/>
          </a:lnRef>
          <a:fillRef idx="0">
            <a:schemeClr val="dk1"/>
          </a:fillRef>
          <a:effectRef idx="1">
            <a:schemeClr val="dk1"/>
          </a:effectRef>
          <a:fontRef idx="minor">
            <a:schemeClr val="tx1"/>
          </a:fontRef>
        </p:style>
      </p:cxnSp>
      <p:sp>
        <p:nvSpPr>
          <p:cNvPr id="106" name="円/楕円 105"/>
          <p:cNvSpPr/>
          <p:nvPr/>
        </p:nvSpPr>
        <p:spPr>
          <a:xfrm>
            <a:off x="1254719" y="1556792"/>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107" name="直線コネクタ 106"/>
          <p:cNvCxnSpPr/>
          <p:nvPr/>
        </p:nvCxnSpPr>
        <p:spPr>
          <a:xfrm rot="16200000" flipV="1">
            <a:off x="4495451" y="219092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8" name="円/楕円 107"/>
          <p:cNvSpPr/>
          <p:nvPr/>
        </p:nvSpPr>
        <p:spPr>
          <a:xfrm>
            <a:off x="3991394" y="228044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9" name="円/楕円 108"/>
          <p:cNvSpPr/>
          <p:nvPr/>
        </p:nvSpPr>
        <p:spPr>
          <a:xfrm>
            <a:off x="3987251" y="19924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0" name="直線コネクタ 109"/>
          <p:cNvCxnSpPr/>
          <p:nvPr/>
        </p:nvCxnSpPr>
        <p:spPr>
          <a:xfrm rot="16200000" flipV="1">
            <a:off x="3771227" y="192040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1" name="直線コネクタ 110"/>
          <p:cNvCxnSpPr/>
          <p:nvPr/>
        </p:nvCxnSpPr>
        <p:spPr>
          <a:xfrm rot="16200000" flipV="1">
            <a:off x="2775945" y="1916833"/>
            <a:ext cx="0" cy="432048"/>
          </a:xfrm>
          <a:prstGeom prst="line">
            <a:avLst/>
          </a:prstGeom>
        </p:spPr>
        <p:style>
          <a:lnRef idx="2">
            <a:schemeClr val="dk1"/>
          </a:lnRef>
          <a:fillRef idx="0">
            <a:schemeClr val="dk1"/>
          </a:fillRef>
          <a:effectRef idx="1">
            <a:schemeClr val="dk1"/>
          </a:effectRef>
          <a:fontRef idx="minor">
            <a:schemeClr val="tx1"/>
          </a:fontRef>
        </p:style>
      </p:cxnSp>
      <p:sp>
        <p:nvSpPr>
          <p:cNvPr id="112" name="円/楕円 111"/>
          <p:cNvSpPr/>
          <p:nvPr/>
        </p:nvSpPr>
        <p:spPr>
          <a:xfrm>
            <a:off x="2271888" y="20063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3" name="円/楕円 112"/>
          <p:cNvSpPr/>
          <p:nvPr/>
        </p:nvSpPr>
        <p:spPr>
          <a:xfrm>
            <a:off x="2267745" y="17183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4" name="直線コネクタ 113"/>
          <p:cNvCxnSpPr/>
          <p:nvPr/>
        </p:nvCxnSpPr>
        <p:spPr>
          <a:xfrm rot="16200000" flipV="1">
            <a:off x="2051721" y="164631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5" name="直線コネクタ 114"/>
          <p:cNvCxnSpPr/>
          <p:nvPr/>
        </p:nvCxnSpPr>
        <p:spPr>
          <a:xfrm rot="16200000" flipV="1">
            <a:off x="1043608" y="163257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6" name="直線コネクタ 115"/>
          <p:cNvCxnSpPr/>
          <p:nvPr/>
        </p:nvCxnSpPr>
        <p:spPr>
          <a:xfrm rot="16200000" flipV="1">
            <a:off x="755577"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7" name="直線コネクタ 116"/>
          <p:cNvCxnSpPr/>
          <p:nvPr/>
        </p:nvCxnSpPr>
        <p:spPr>
          <a:xfrm flipH="1">
            <a:off x="467544" y="5307416"/>
            <a:ext cx="216025" cy="0"/>
          </a:xfrm>
          <a:prstGeom prst="line">
            <a:avLst/>
          </a:prstGeom>
        </p:spPr>
        <p:style>
          <a:lnRef idx="2">
            <a:schemeClr val="dk1"/>
          </a:lnRef>
          <a:fillRef idx="0">
            <a:schemeClr val="dk1"/>
          </a:fillRef>
          <a:effectRef idx="1">
            <a:schemeClr val="dk1"/>
          </a:effectRef>
          <a:fontRef idx="minor">
            <a:schemeClr val="tx1"/>
          </a:fontRef>
        </p:style>
      </p:cxnSp>
      <p:cxnSp>
        <p:nvCxnSpPr>
          <p:cNvPr id="118" name="直線コネクタ 117"/>
          <p:cNvCxnSpPr/>
          <p:nvPr/>
        </p:nvCxnSpPr>
        <p:spPr>
          <a:xfrm flipH="1">
            <a:off x="5296229" y="2406948"/>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119" name="直線コネクタ 118"/>
          <p:cNvCxnSpPr/>
          <p:nvPr/>
        </p:nvCxnSpPr>
        <p:spPr>
          <a:xfrm rot="16200000" flipV="1">
            <a:off x="5227867" y="396050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0" name="直線コネクタ 119"/>
          <p:cNvCxnSpPr/>
          <p:nvPr/>
        </p:nvCxnSpPr>
        <p:spPr>
          <a:xfrm rot="16200000" flipV="1">
            <a:off x="4927132" y="567310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3" name="直線コネクタ 122"/>
          <p:cNvCxnSpPr/>
          <p:nvPr/>
        </p:nvCxnSpPr>
        <p:spPr>
          <a:xfrm flipV="1">
            <a:off x="5011843" y="171832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4" name="直線コネクタ 123"/>
          <p:cNvCxnSpPr/>
          <p:nvPr/>
        </p:nvCxnSpPr>
        <p:spPr>
          <a:xfrm flipV="1">
            <a:off x="3280003" y="1430288"/>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5" name="直線コネクタ 124"/>
          <p:cNvCxnSpPr/>
          <p:nvPr/>
        </p:nvCxnSpPr>
        <p:spPr>
          <a:xfrm flipV="1">
            <a:off x="1555160" y="134076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7" name="直線コネクタ 126"/>
          <p:cNvCxnSpPr/>
          <p:nvPr/>
        </p:nvCxnSpPr>
        <p:spPr>
          <a:xfrm flipV="1">
            <a:off x="4432132" y="6177163"/>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8" name="直線コネクタ 127"/>
          <p:cNvCxnSpPr/>
          <p:nvPr/>
        </p:nvCxnSpPr>
        <p:spPr>
          <a:xfrm flipV="1">
            <a:off x="2712993" y="586353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9" name="直線コネクタ 128"/>
          <p:cNvCxnSpPr/>
          <p:nvPr/>
        </p:nvCxnSpPr>
        <p:spPr>
          <a:xfrm flipV="1">
            <a:off x="986952" y="5583587"/>
            <a:ext cx="0" cy="432048"/>
          </a:xfrm>
          <a:prstGeom prst="line">
            <a:avLst/>
          </a:prstGeom>
        </p:spPr>
        <p:style>
          <a:lnRef idx="2">
            <a:schemeClr val="dk1"/>
          </a:lnRef>
          <a:fillRef idx="0">
            <a:schemeClr val="dk1"/>
          </a:fillRef>
          <a:effectRef idx="1">
            <a:schemeClr val="dk1"/>
          </a:effectRef>
          <a:fontRef idx="minor">
            <a:schemeClr val="tx1"/>
          </a:fontRef>
        </p:style>
      </p:cxnSp>
      <p:sp>
        <p:nvSpPr>
          <p:cNvPr id="38" name="テキスト ボックス 37"/>
          <p:cNvSpPr txBox="1"/>
          <p:nvPr/>
        </p:nvSpPr>
        <p:spPr>
          <a:xfrm>
            <a:off x="5652120" y="1271749"/>
            <a:ext cx="3384376" cy="4154984"/>
          </a:xfrm>
          <a:prstGeom prst="rect">
            <a:avLst/>
          </a:prstGeom>
          <a:noFill/>
        </p:spPr>
        <p:txBody>
          <a:bodyPr wrap="square" rtlCol="0">
            <a:spAutoFit/>
          </a:bodyPr>
          <a:lstStyle/>
          <a:p>
            <a:r>
              <a:rPr lang="ja-JP" altLang="en-US" sz="2400" dirty="0" smtClean="0"/>
              <a:t>　</a:t>
            </a:r>
            <a:r>
              <a:rPr lang="en-US" altLang="ja-JP" sz="2400" dirty="0" smtClean="0"/>
              <a:t>Si</a:t>
            </a:r>
            <a:r>
              <a:rPr lang="ja-JP" altLang="en-US" sz="2400" dirty="0" smtClean="0"/>
              <a:t>（シリコン）や</a:t>
            </a:r>
            <a:r>
              <a:rPr lang="en-US" altLang="ja-JP" sz="2400" dirty="0" smtClean="0"/>
              <a:t>Ge(</a:t>
            </a:r>
            <a:r>
              <a:rPr lang="ja-JP" altLang="en-US" sz="2400" dirty="0" smtClean="0"/>
              <a:t>ゲルマニウム）など半導体の</a:t>
            </a:r>
            <a:r>
              <a:rPr lang="ja-JP" altLang="ja-JP" sz="2400" dirty="0" smtClean="0"/>
              <a:t>最外</a:t>
            </a:r>
            <a:r>
              <a:rPr lang="ja-JP" altLang="en-US" sz="2400" dirty="0" smtClean="0"/>
              <a:t>殻</a:t>
            </a:r>
            <a:r>
              <a:rPr lang="ja-JP" altLang="ja-JP" sz="2400" dirty="0" smtClean="0"/>
              <a:t>電子</a:t>
            </a:r>
            <a:r>
              <a:rPr lang="ja-JP" altLang="en-US" sz="2400" dirty="0" smtClean="0"/>
              <a:t>は４個である。</a:t>
            </a:r>
            <a:endParaRPr lang="en-US" altLang="ja-JP" sz="2400" dirty="0" smtClean="0"/>
          </a:p>
          <a:p>
            <a:r>
              <a:rPr lang="ja-JP" altLang="en-US" sz="2400" dirty="0" smtClean="0"/>
              <a:t>　物質は</a:t>
            </a:r>
            <a:r>
              <a:rPr lang="ja-JP" altLang="ja-JP" sz="2400" dirty="0" smtClean="0"/>
              <a:t>最外</a:t>
            </a:r>
            <a:r>
              <a:rPr lang="ja-JP" altLang="en-US" sz="2400" dirty="0" smtClean="0"/>
              <a:t>殻</a:t>
            </a:r>
            <a:r>
              <a:rPr lang="ja-JP" altLang="ja-JP" sz="2400" dirty="0" smtClean="0"/>
              <a:t>電子が</a:t>
            </a:r>
            <a:r>
              <a:rPr lang="ja-JP" altLang="en-US" sz="2400" dirty="0" smtClean="0"/>
              <a:t>　</a:t>
            </a:r>
            <a:r>
              <a:rPr lang="ja-JP" altLang="ja-JP" sz="2400" dirty="0" smtClean="0"/>
              <a:t>８個</a:t>
            </a:r>
            <a:r>
              <a:rPr lang="ja-JP" altLang="ja-JP" sz="2400" dirty="0"/>
              <a:t>の状態</a:t>
            </a:r>
            <a:r>
              <a:rPr lang="ja-JP" altLang="ja-JP" sz="2400" dirty="0" smtClean="0"/>
              <a:t>が</a:t>
            </a:r>
            <a:r>
              <a:rPr lang="ja-JP" altLang="en-US" sz="2400" dirty="0" smtClean="0"/>
              <a:t>最も</a:t>
            </a:r>
            <a:r>
              <a:rPr lang="ja-JP" altLang="ja-JP" sz="2400" dirty="0" smtClean="0"/>
              <a:t>安定</a:t>
            </a:r>
            <a:r>
              <a:rPr lang="ja-JP" altLang="ja-JP" sz="2400" dirty="0"/>
              <a:t>な状態で</a:t>
            </a:r>
            <a:r>
              <a:rPr lang="ja-JP" altLang="ja-JP" sz="2400" dirty="0" smtClean="0"/>
              <a:t>ある</a:t>
            </a:r>
            <a:r>
              <a:rPr lang="ja-JP" altLang="en-US" sz="2400" dirty="0" smtClean="0"/>
              <a:t>。</a:t>
            </a:r>
            <a:endParaRPr lang="en-US" altLang="ja-JP" sz="2400" dirty="0" smtClean="0"/>
          </a:p>
          <a:p>
            <a:r>
              <a:rPr lang="ja-JP" altLang="en-US" sz="2400" dirty="0" smtClean="0"/>
              <a:t>　</a:t>
            </a:r>
            <a:r>
              <a:rPr lang="en-US" altLang="ja-JP" sz="2400" dirty="0" smtClean="0"/>
              <a:t>Si</a:t>
            </a:r>
            <a:r>
              <a:rPr lang="ja-JP" altLang="en-US" sz="2400" dirty="0" smtClean="0"/>
              <a:t>（シリコン）や</a:t>
            </a:r>
            <a:r>
              <a:rPr lang="en-US" altLang="ja-JP" sz="2400" dirty="0" smtClean="0"/>
              <a:t>Ge(</a:t>
            </a:r>
            <a:r>
              <a:rPr lang="ja-JP" altLang="en-US" sz="2400" dirty="0" smtClean="0"/>
              <a:t>ゲルマニウム）など半導体は</a:t>
            </a:r>
            <a:r>
              <a:rPr lang="ja-JP" altLang="ja-JP" sz="2400" dirty="0" smtClean="0"/>
              <a:t>周辺</a:t>
            </a:r>
            <a:r>
              <a:rPr lang="ja-JP" altLang="ja-JP" sz="2400" dirty="0"/>
              <a:t>の原子と</a:t>
            </a:r>
            <a:r>
              <a:rPr lang="ja-JP" altLang="ja-JP" sz="2400" dirty="0" smtClean="0"/>
              <a:t>最外</a:t>
            </a:r>
            <a:r>
              <a:rPr lang="ja-JP" altLang="en-US" sz="2400" dirty="0" smtClean="0"/>
              <a:t>殻</a:t>
            </a:r>
            <a:r>
              <a:rPr lang="ja-JP" altLang="ja-JP" sz="2400" dirty="0" smtClean="0"/>
              <a:t>電子</a:t>
            </a:r>
            <a:r>
              <a:rPr lang="ja-JP" altLang="ja-JP" sz="2400" dirty="0"/>
              <a:t>を互に共有して結晶</a:t>
            </a:r>
            <a:r>
              <a:rPr lang="ja-JP" altLang="ja-JP" sz="2400" dirty="0" smtClean="0"/>
              <a:t>を</a:t>
            </a:r>
            <a:r>
              <a:rPr lang="ja-JP" altLang="en-US" sz="2400" dirty="0"/>
              <a:t>つくる。</a:t>
            </a:r>
            <a:endParaRPr kumimoji="1" lang="ja-JP" altLang="en-US" sz="2400" dirty="0"/>
          </a:p>
        </p:txBody>
      </p:sp>
    </p:spTree>
    <p:extLst>
      <p:ext uri="{BB962C8B-B14F-4D97-AF65-F5344CB8AC3E}">
        <p14:creationId xmlns:p14="http://schemas.microsoft.com/office/powerpoint/2010/main" val="4227798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スイッチング作用（クリップ回路４）</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62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を求めてみよう。まず、一番簡単なスイッチのみのモデルで考えてみる。</a:t>
            </a:r>
            <a:endParaRPr lang="ja-JP" altLang="ja-JP" sz="2400" dirty="0"/>
          </a:p>
        </p:txBody>
      </p:sp>
    </p:spTree>
    <p:extLst>
      <p:ext uri="{BB962C8B-B14F-4D97-AF65-F5344CB8AC3E}">
        <p14:creationId xmlns:p14="http://schemas.microsoft.com/office/powerpoint/2010/main" val="2443974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251427" y="5550347"/>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a:solidFill>
                  <a:srgbClr val="FF0000"/>
                </a:solidFill>
              </a:rPr>
              <a:t>逆</a:t>
            </a:r>
            <a:r>
              <a:rPr lang="ja-JP" altLang="en-US" sz="2400" dirty="0" smtClean="0">
                <a:solidFill>
                  <a:srgbClr val="FF0000"/>
                </a:solidFill>
              </a:rPr>
              <a:t>方向電圧</a:t>
            </a:r>
            <a:r>
              <a:rPr lang="ja-JP" altLang="en-US" sz="2400" dirty="0" smtClean="0"/>
              <a:t>が加わっているのでダイオードは</a:t>
            </a:r>
            <a:r>
              <a:rPr lang="en-US" altLang="ja-JP" sz="2400" dirty="0" smtClean="0">
                <a:solidFill>
                  <a:srgbClr val="FF0000"/>
                </a:solidFill>
              </a:rPr>
              <a:t>OFF</a:t>
            </a:r>
            <a:r>
              <a:rPr lang="ja-JP" altLang="en-US" sz="2400" dirty="0" smtClean="0"/>
              <a:t>と考える</a:t>
            </a:r>
            <a:r>
              <a:rPr lang="ja-JP" altLang="en-US" sz="2400" dirty="0"/>
              <a:t>こ</a:t>
            </a:r>
            <a:r>
              <a:rPr lang="ja-JP" altLang="en-US" sz="2400" dirty="0" smtClean="0"/>
              <a:t>とができる。よって、</a:t>
            </a:r>
            <a:r>
              <a:rPr lang="ja-JP" altLang="en-US" sz="2400" dirty="0" smtClean="0">
                <a:solidFill>
                  <a:srgbClr val="FF0000"/>
                </a:solidFill>
              </a:rPr>
              <a:t>入力電圧がそのまま</a:t>
            </a:r>
            <a:r>
              <a:rPr lang="ja-JP" altLang="en-US" sz="2400" dirty="0" smtClean="0"/>
              <a:t>出力される。</a:t>
            </a:r>
            <a:endParaRPr lang="ja-JP" altLang="ja-JP" sz="2400" dirty="0"/>
          </a:p>
        </p:txBody>
      </p:sp>
      <p:sp>
        <p:nvSpPr>
          <p:cNvPr id="50" name="Oval 2"/>
          <p:cNvSpPr>
            <a:spLocks noChangeArrowheads="1"/>
          </p:cNvSpPr>
          <p:nvPr/>
        </p:nvSpPr>
        <p:spPr bwMode="auto">
          <a:xfrm>
            <a:off x="2519625" y="3708835"/>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2" name="Freeform 3"/>
          <p:cNvSpPr>
            <a:spLocks/>
          </p:cNvSpPr>
          <p:nvPr/>
        </p:nvSpPr>
        <p:spPr bwMode="auto">
          <a:xfrm>
            <a:off x="2590197" y="3863774"/>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57" name="直線コネクタ 56"/>
          <p:cNvCxnSpPr/>
          <p:nvPr/>
        </p:nvCxnSpPr>
        <p:spPr>
          <a:xfrm>
            <a:off x="2807657" y="2900748"/>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直線コネクタ 57"/>
          <p:cNvCxnSpPr>
            <a:stCxn id="77" idx="1"/>
          </p:cNvCxnSpPr>
          <p:nvPr/>
        </p:nvCxnSpPr>
        <p:spPr>
          <a:xfrm flipH="1" flipV="1">
            <a:off x="2801902" y="2900701"/>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59" name="グループ化 58"/>
          <p:cNvGrpSpPr/>
          <p:nvPr/>
        </p:nvGrpSpPr>
        <p:grpSpPr>
          <a:xfrm rot="16200000">
            <a:off x="5394216" y="3478335"/>
            <a:ext cx="499256" cy="602190"/>
            <a:chOff x="3693155" y="1363627"/>
            <a:chExt cx="1519428" cy="1832696"/>
          </a:xfrm>
        </p:grpSpPr>
        <p:sp>
          <p:nvSpPr>
            <p:cNvPr id="60" name="二等辺三角形 59"/>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1" name="直線コネクタ 60"/>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62" name="直線コネクタ 61"/>
          <p:cNvCxnSpPr/>
          <p:nvPr/>
        </p:nvCxnSpPr>
        <p:spPr>
          <a:xfrm flipH="1">
            <a:off x="4757621" y="2882652"/>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68" name="グループ化 67"/>
          <p:cNvGrpSpPr/>
          <p:nvPr/>
        </p:nvGrpSpPr>
        <p:grpSpPr>
          <a:xfrm rot="16200000">
            <a:off x="4151760" y="2451049"/>
            <a:ext cx="299722" cy="899401"/>
            <a:chOff x="5571279" y="3633485"/>
            <a:chExt cx="299722" cy="899401"/>
          </a:xfrm>
        </p:grpSpPr>
        <p:sp>
          <p:nvSpPr>
            <p:cNvPr id="71"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8" name="Line 41"/>
          <p:cNvSpPr>
            <a:spLocks noChangeShapeType="1"/>
          </p:cNvSpPr>
          <p:nvPr/>
        </p:nvSpPr>
        <p:spPr bwMode="auto">
          <a:xfrm rot="16200000" flipH="1" flipV="1">
            <a:off x="5109079" y="4557573"/>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42"/>
          <p:cNvSpPr>
            <a:spLocks noChangeShapeType="1"/>
          </p:cNvSpPr>
          <p:nvPr/>
        </p:nvSpPr>
        <p:spPr bwMode="auto">
          <a:xfrm rot="16200000">
            <a:off x="5304012" y="3205751"/>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80" name="直線コネクタ 79"/>
          <p:cNvCxnSpPr/>
          <p:nvPr/>
        </p:nvCxnSpPr>
        <p:spPr>
          <a:xfrm>
            <a:off x="2807657" y="4277995"/>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81" name="直線コネクタ 80"/>
          <p:cNvCxnSpPr>
            <a:stCxn id="78" idx="1"/>
          </p:cNvCxnSpPr>
          <p:nvPr/>
        </p:nvCxnSpPr>
        <p:spPr>
          <a:xfrm flipH="1" flipV="1">
            <a:off x="2836234" y="5086082"/>
            <a:ext cx="2801357" cy="4"/>
          </a:xfrm>
          <a:prstGeom prst="line">
            <a:avLst/>
          </a:prstGeom>
          <a:ln w="25400"/>
        </p:spPr>
        <p:style>
          <a:lnRef idx="1">
            <a:schemeClr val="dk1"/>
          </a:lnRef>
          <a:fillRef idx="0">
            <a:schemeClr val="dk1"/>
          </a:fillRef>
          <a:effectRef idx="0">
            <a:schemeClr val="dk1"/>
          </a:effectRef>
          <a:fontRef idx="minor">
            <a:schemeClr val="tx1"/>
          </a:fontRef>
        </p:style>
      </p:cxnSp>
      <p:sp>
        <p:nvSpPr>
          <p:cNvPr id="82" name="Line 41"/>
          <p:cNvSpPr>
            <a:spLocks noChangeShapeType="1"/>
          </p:cNvSpPr>
          <p:nvPr/>
        </p:nvSpPr>
        <p:spPr bwMode="auto">
          <a:xfrm rot="16200000" flipH="1" flipV="1">
            <a:off x="5087796" y="3985868"/>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83" name="直線コネクタ 82"/>
          <p:cNvCxnSpPr/>
          <p:nvPr/>
        </p:nvCxnSpPr>
        <p:spPr>
          <a:xfrm>
            <a:off x="5603719" y="5091624"/>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5972592" y="3798226"/>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cxnSp>
        <p:nvCxnSpPr>
          <p:cNvPr id="85" name="直線コネクタ 84"/>
          <p:cNvCxnSpPr/>
          <p:nvPr/>
        </p:nvCxnSpPr>
        <p:spPr>
          <a:xfrm>
            <a:off x="5603719" y="2900750"/>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312688" y="3668350"/>
            <a:ext cx="889866" cy="461665"/>
          </a:xfrm>
          <a:prstGeom prst="rect">
            <a:avLst/>
          </a:prstGeom>
          <a:noFill/>
        </p:spPr>
        <p:txBody>
          <a:bodyPr wrap="square" rtlCol="0">
            <a:spAutoFit/>
          </a:bodyPr>
          <a:lstStyle/>
          <a:p>
            <a:r>
              <a:rPr lang="en-US" altLang="ja-JP" sz="2400" dirty="0" smtClean="0">
                <a:solidFill>
                  <a:srgbClr val="FF0000"/>
                </a:solidFill>
              </a:rPr>
              <a:t>OFF</a:t>
            </a:r>
            <a:endParaRPr lang="ja-JP" altLang="ja-JP" sz="2400" dirty="0">
              <a:solidFill>
                <a:srgbClr val="FF0000"/>
              </a:solidFill>
            </a:endParaRPr>
          </a:p>
        </p:txBody>
      </p:sp>
      <p:grpSp>
        <p:nvGrpSpPr>
          <p:cNvPr id="63" name="Group 6"/>
          <p:cNvGrpSpPr>
            <a:grpSpLocks/>
          </p:cNvGrpSpPr>
          <p:nvPr/>
        </p:nvGrpSpPr>
        <p:grpSpPr bwMode="auto">
          <a:xfrm rot="16200000">
            <a:off x="4519923" y="3737385"/>
            <a:ext cx="1136650" cy="271462"/>
            <a:chOff x="2556" y="10196"/>
            <a:chExt cx="1790" cy="427"/>
          </a:xfrm>
        </p:grpSpPr>
        <p:sp>
          <p:nvSpPr>
            <p:cNvPr id="64" name="Line 7"/>
            <p:cNvSpPr>
              <a:spLocks noChangeShapeType="1"/>
            </p:cNvSpPr>
            <p:nvPr/>
          </p:nvSpPr>
          <p:spPr bwMode="auto">
            <a:xfrm flipV="1">
              <a:off x="3151" y="10196"/>
              <a:ext cx="598" cy="37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5" name="Line 8"/>
            <p:cNvSpPr>
              <a:spLocks noChangeShapeType="1"/>
            </p:cNvSpPr>
            <p:nvPr/>
          </p:nvSpPr>
          <p:spPr bwMode="auto">
            <a:xfrm>
              <a:off x="3754"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6" name="Line 9"/>
            <p:cNvSpPr>
              <a:spLocks noChangeShapeType="1"/>
            </p:cNvSpPr>
            <p:nvPr/>
          </p:nvSpPr>
          <p:spPr bwMode="auto">
            <a:xfrm>
              <a:off x="2556"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7" name="Oval 10"/>
            <p:cNvSpPr>
              <a:spLocks noChangeArrowheads="1"/>
            </p:cNvSpPr>
            <p:nvPr/>
          </p:nvSpPr>
          <p:spPr bwMode="auto">
            <a:xfrm>
              <a:off x="312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0" name="Oval 11"/>
            <p:cNvSpPr>
              <a:spLocks noChangeArrowheads="1"/>
            </p:cNvSpPr>
            <p:nvPr/>
          </p:nvSpPr>
          <p:spPr bwMode="auto">
            <a:xfrm>
              <a:off x="373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3" name="雲形吹き出し 92"/>
          <p:cNvSpPr/>
          <p:nvPr/>
        </p:nvSpPr>
        <p:spPr>
          <a:xfrm>
            <a:off x="2503254" y="72058"/>
            <a:ext cx="6537034"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3146454" y="660025"/>
            <a:ext cx="4994780" cy="1200329"/>
          </a:xfrm>
          <a:prstGeom prst="rect">
            <a:avLst/>
          </a:prstGeom>
          <a:noFill/>
        </p:spPr>
        <p:txBody>
          <a:bodyPr wrap="square" rtlCol="0">
            <a:spAutoFit/>
          </a:bodyPr>
          <a:lstStyle/>
          <a:p>
            <a:r>
              <a:rPr lang="ja-JP" altLang="en-US" sz="2400" dirty="0"/>
              <a:t>回路に電流が流れない。よって、抵抗による電圧降下は</a:t>
            </a:r>
            <a:r>
              <a:rPr lang="en-US" altLang="ja-JP" sz="2400" dirty="0"/>
              <a:t>0</a:t>
            </a:r>
            <a:r>
              <a:rPr lang="ja-JP" altLang="en-US" sz="2400" dirty="0"/>
              <a:t>となり、入力電圧は全てダイオードに加わる</a:t>
            </a:r>
            <a:r>
              <a:rPr lang="ja-JP" altLang="en-US" sz="2400" dirty="0" smtClean="0"/>
              <a:t>。</a:t>
            </a:r>
            <a:endParaRPr lang="en-US" altLang="ja-JP" sz="2400" dirty="0" smtClean="0"/>
          </a:p>
        </p:txBody>
      </p:sp>
      <p:sp>
        <p:nvSpPr>
          <p:cNvPr id="95" name="フリーフォーム 94"/>
          <p:cNvSpPr/>
          <p:nvPr/>
        </p:nvSpPr>
        <p:spPr>
          <a:xfrm>
            <a:off x="7328134" y="2669149"/>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3280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251427" y="5550347"/>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順方向電圧</a:t>
            </a:r>
            <a:r>
              <a:rPr lang="ja-JP" altLang="en-US" sz="2400" dirty="0" smtClean="0"/>
              <a:t>が加わっているのでダイオードは</a:t>
            </a:r>
            <a:r>
              <a:rPr lang="en-US" altLang="ja-JP" sz="2400" dirty="0">
                <a:solidFill>
                  <a:srgbClr val="FF0000"/>
                </a:solidFill>
              </a:rPr>
              <a:t>ON</a:t>
            </a:r>
            <a:r>
              <a:rPr lang="ja-JP" altLang="en-US" sz="2400" dirty="0" smtClean="0"/>
              <a:t>と考える</a:t>
            </a:r>
            <a:r>
              <a:rPr lang="ja-JP" altLang="en-US" sz="2400" dirty="0"/>
              <a:t>こ</a:t>
            </a:r>
            <a:r>
              <a:rPr lang="ja-JP" altLang="en-US" sz="2400" dirty="0" smtClean="0"/>
              <a:t>とができる。よって、</a:t>
            </a:r>
            <a:r>
              <a:rPr lang="en-US" altLang="ja-JP" sz="2400" dirty="0" smtClean="0">
                <a:solidFill>
                  <a:srgbClr val="FF0000"/>
                </a:solidFill>
              </a:rPr>
              <a:t>0V</a:t>
            </a:r>
            <a:r>
              <a:rPr lang="ja-JP" altLang="en-US" sz="2400" dirty="0" smtClean="0"/>
              <a:t>が出力される。</a:t>
            </a:r>
            <a:endParaRPr lang="ja-JP" altLang="ja-JP" sz="2400" dirty="0"/>
          </a:p>
        </p:txBody>
      </p:sp>
      <p:sp>
        <p:nvSpPr>
          <p:cNvPr id="50" name="Oval 2"/>
          <p:cNvSpPr>
            <a:spLocks noChangeArrowheads="1"/>
          </p:cNvSpPr>
          <p:nvPr/>
        </p:nvSpPr>
        <p:spPr bwMode="auto">
          <a:xfrm>
            <a:off x="2519625" y="3708835"/>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2" name="Freeform 3"/>
          <p:cNvSpPr>
            <a:spLocks/>
          </p:cNvSpPr>
          <p:nvPr/>
        </p:nvSpPr>
        <p:spPr bwMode="auto">
          <a:xfrm>
            <a:off x="2590197" y="3863774"/>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57" name="直線コネクタ 56"/>
          <p:cNvCxnSpPr/>
          <p:nvPr/>
        </p:nvCxnSpPr>
        <p:spPr>
          <a:xfrm>
            <a:off x="2807657" y="2900748"/>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直線コネクタ 57"/>
          <p:cNvCxnSpPr>
            <a:stCxn id="77" idx="1"/>
          </p:cNvCxnSpPr>
          <p:nvPr/>
        </p:nvCxnSpPr>
        <p:spPr>
          <a:xfrm flipH="1" flipV="1">
            <a:off x="2801902" y="2900701"/>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59" name="グループ化 58"/>
          <p:cNvGrpSpPr/>
          <p:nvPr/>
        </p:nvGrpSpPr>
        <p:grpSpPr>
          <a:xfrm rot="16200000">
            <a:off x="5394216" y="3478335"/>
            <a:ext cx="499256" cy="602190"/>
            <a:chOff x="3693155" y="1363627"/>
            <a:chExt cx="1519428" cy="1832696"/>
          </a:xfrm>
        </p:grpSpPr>
        <p:sp>
          <p:nvSpPr>
            <p:cNvPr id="60" name="二等辺三角形 59"/>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1" name="直線コネクタ 60"/>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62" name="直線コネクタ 61"/>
          <p:cNvCxnSpPr/>
          <p:nvPr/>
        </p:nvCxnSpPr>
        <p:spPr>
          <a:xfrm flipH="1">
            <a:off x="4757621" y="2882652"/>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68" name="グループ化 67"/>
          <p:cNvGrpSpPr/>
          <p:nvPr/>
        </p:nvGrpSpPr>
        <p:grpSpPr>
          <a:xfrm rot="16200000">
            <a:off x="4151760" y="2451049"/>
            <a:ext cx="299722" cy="899401"/>
            <a:chOff x="5571279" y="3633485"/>
            <a:chExt cx="299722" cy="899401"/>
          </a:xfrm>
        </p:grpSpPr>
        <p:sp>
          <p:nvSpPr>
            <p:cNvPr id="71"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8" name="Line 41"/>
          <p:cNvSpPr>
            <a:spLocks noChangeShapeType="1"/>
          </p:cNvSpPr>
          <p:nvPr/>
        </p:nvSpPr>
        <p:spPr bwMode="auto">
          <a:xfrm rot="16200000" flipH="1" flipV="1">
            <a:off x="5109079" y="4557573"/>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42"/>
          <p:cNvSpPr>
            <a:spLocks noChangeShapeType="1"/>
          </p:cNvSpPr>
          <p:nvPr/>
        </p:nvSpPr>
        <p:spPr bwMode="auto">
          <a:xfrm rot="16200000">
            <a:off x="5304012" y="3205751"/>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80" name="直線コネクタ 79"/>
          <p:cNvCxnSpPr/>
          <p:nvPr/>
        </p:nvCxnSpPr>
        <p:spPr>
          <a:xfrm>
            <a:off x="2807657" y="4277995"/>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81" name="直線コネクタ 80"/>
          <p:cNvCxnSpPr>
            <a:stCxn id="78" idx="1"/>
          </p:cNvCxnSpPr>
          <p:nvPr/>
        </p:nvCxnSpPr>
        <p:spPr>
          <a:xfrm flipH="1" flipV="1">
            <a:off x="2836234" y="5086082"/>
            <a:ext cx="2801357" cy="4"/>
          </a:xfrm>
          <a:prstGeom prst="line">
            <a:avLst/>
          </a:prstGeom>
          <a:ln w="25400"/>
        </p:spPr>
        <p:style>
          <a:lnRef idx="1">
            <a:schemeClr val="dk1"/>
          </a:lnRef>
          <a:fillRef idx="0">
            <a:schemeClr val="dk1"/>
          </a:fillRef>
          <a:effectRef idx="0">
            <a:schemeClr val="dk1"/>
          </a:effectRef>
          <a:fontRef idx="minor">
            <a:schemeClr val="tx1"/>
          </a:fontRef>
        </p:style>
      </p:cxnSp>
      <p:sp>
        <p:nvSpPr>
          <p:cNvPr id="82" name="Line 41"/>
          <p:cNvSpPr>
            <a:spLocks noChangeShapeType="1"/>
          </p:cNvSpPr>
          <p:nvPr/>
        </p:nvSpPr>
        <p:spPr bwMode="auto">
          <a:xfrm rot="16200000" flipH="1" flipV="1">
            <a:off x="5087796" y="3985868"/>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83" name="直線コネクタ 82"/>
          <p:cNvCxnSpPr/>
          <p:nvPr/>
        </p:nvCxnSpPr>
        <p:spPr>
          <a:xfrm>
            <a:off x="5603719" y="5091624"/>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5972592" y="3798226"/>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cxnSp>
        <p:nvCxnSpPr>
          <p:cNvPr id="85" name="直線コネクタ 84"/>
          <p:cNvCxnSpPr/>
          <p:nvPr/>
        </p:nvCxnSpPr>
        <p:spPr>
          <a:xfrm>
            <a:off x="5603719" y="2900750"/>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雲形吹き出し 9"/>
          <p:cNvSpPr/>
          <p:nvPr/>
        </p:nvSpPr>
        <p:spPr>
          <a:xfrm>
            <a:off x="2503254" y="72058"/>
            <a:ext cx="6537034"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3146454" y="660025"/>
            <a:ext cx="4994780" cy="1200329"/>
          </a:xfrm>
          <a:prstGeom prst="rect">
            <a:avLst/>
          </a:prstGeom>
          <a:noFill/>
        </p:spPr>
        <p:txBody>
          <a:bodyPr wrap="square" rtlCol="0">
            <a:spAutoFit/>
          </a:bodyPr>
          <a:lstStyle/>
          <a:p>
            <a:r>
              <a:rPr lang="en-US" altLang="ja-JP" sz="2400" dirty="0"/>
              <a:t>ON</a:t>
            </a:r>
            <a:r>
              <a:rPr lang="ja-JP" altLang="en-US" sz="2400" dirty="0"/>
              <a:t>状態は、</a:t>
            </a:r>
            <a:r>
              <a:rPr lang="en-US" altLang="ja-JP" sz="2400" dirty="0"/>
              <a:t>R=0</a:t>
            </a:r>
            <a:r>
              <a:rPr lang="ja-JP" altLang="en-US" sz="2400" dirty="0"/>
              <a:t>と考えてよい。</a:t>
            </a:r>
            <a:endParaRPr lang="en-US" altLang="ja-JP" sz="2400" dirty="0"/>
          </a:p>
          <a:p>
            <a:r>
              <a:rPr lang="ja-JP" altLang="en-US" sz="2400" dirty="0"/>
              <a:t>オームの法則　</a:t>
            </a:r>
            <a:r>
              <a:rPr lang="en-US" altLang="ja-JP" sz="2400" dirty="0" smtClean="0"/>
              <a:t>V=IR</a:t>
            </a:r>
            <a:r>
              <a:rPr lang="ja-JP" altLang="en-US" sz="2400" dirty="0" smtClean="0"/>
              <a:t>　より、</a:t>
            </a:r>
            <a:endParaRPr lang="en-US" altLang="ja-JP" sz="2400" dirty="0"/>
          </a:p>
          <a:p>
            <a:r>
              <a:rPr lang="en-US" altLang="ja-JP" sz="2400" dirty="0"/>
              <a:t>R</a:t>
            </a:r>
            <a:r>
              <a:rPr lang="ja-JP" altLang="en-US" sz="2400" dirty="0"/>
              <a:t>＝</a:t>
            </a:r>
            <a:r>
              <a:rPr lang="en-US" altLang="ja-JP" sz="2400" dirty="0"/>
              <a:t>0</a:t>
            </a:r>
            <a:r>
              <a:rPr lang="ja-JP" altLang="en-US" sz="2400" dirty="0"/>
              <a:t>　なので、　</a:t>
            </a:r>
            <a:r>
              <a:rPr lang="en-US" altLang="ja-JP" sz="2400" dirty="0" smtClean="0"/>
              <a:t>V=0</a:t>
            </a:r>
          </a:p>
        </p:txBody>
      </p:sp>
      <p:grpSp>
        <p:nvGrpSpPr>
          <p:cNvPr id="63" name="Group 2"/>
          <p:cNvGrpSpPr>
            <a:grpSpLocks/>
          </p:cNvGrpSpPr>
          <p:nvPr/>
        </p:nvGrpSpPr>
        <p:grpSpPr bwMode="auto">
          <a:xfrm rot="16200000">
            <a:off x="4652078" y="3827699"/>
            <a:ext cx="1130300" cy="65087"/>
            <a:chOff x="1614" y="11530"/>
            <a:chExt cx="1782" cy="103"/>
          </a:xfrm>
        </p:grpSpPr>
        <p:sp>
          <p:nvSpPr>
            <p:cNvPr id="64" name="Line 3"/>
            <p:cNvSpPr>
              <a:spLocks noChangeShapeType="1"/>
            </p:cNvSpPr>
            <p:nvPr/>
          </p:nvSpPr>
          <p:spPr bwMode="auto">
            <a:xfrm>
              <a:off x="1614" y="11584"/>
              <a:ext cx="17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5" name="Oval 4"/>
            <p:cNvSpPr>
              <a:spLocks noChangeArrowheads="1"/>
            </p:cNvSpPr>
            <p:nvPr/>
          </p:nvSpPr>
          <p:spPr bwMode="auto">
            <a:xfrm>
              <a:off x="217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6" name="Oval 5"/>
            <p:cNvSpPr>
              <a:spLocks noChangeArrowheads="1"/>
            </p:cNvSpPr>
            <p:nvPr/>
          </p:nvSpPr>
          <p:spPr bwMode="auto">
            <a:xfrm>
              <a:off x="2780" y="1153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67" name="テキスト ボックス 66"/>
          <p:cNvSpPr txBox="1"/>
          <p:nvPr/>
        </p:nvSpPr>
        <p:spPr>
          <a:xfrm>
            <a:off x="4637246" y="3565008"/>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sp>
        <p:nvSpPr>
          <p:cNvPr id="86" name="フリーフォーム 85"/>
          <p:cNvSpPr/>
          <p:nvPr/>
        </p:nvSpPr>
        <p:spPr>
          <a:xfrm>
            <a:off x="7362042"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p:cNvCxnSpPr/>
          <p:nvPr/>
        </p:nvCxnSpPr>
        <p:spPr>
          <a:xfrm flipH="1">
            <a:off x="8111721" y="3969975"/>
            <a:ext cx="718324"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9071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スイッチング作用（クリップ回路１）</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01902" y="3024526"/>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3962933" y="2710368"/>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62189" y="3024526"/>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81533" y="4870850"/>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15588"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07658" y="5209907"/>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199372"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15295"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88446"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15295"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を求めてみよう。スイッチと電源のモデルで考えてみる。</a:t>
            </a:r>
            <a:endParaRPr lang="ja-JP" altLang="ja-JP" sz="2400" dirty="0"/>
          </a:p>
        </p:txBody>
      </p:sp>
    </p:spTree>
    <p:extLst>
      <p:ext uri="{BB962C8B-B14F-4D97-AF65-F5344CB8AC3E}">
        <p14:creationId xmlns:p14="http://schemas.microsoft.com/office/powerpoint/2010/main" val="3808443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7359197" y="2905109"/>
            <a:ext cx="742950" cy="1083915"/>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2" name="テキスト ボックス 41"/>
          <p:cNvSpPr txBox="1"/>
          <p:nvPr/>
        </p:nvSpPr>
        <p:spPr>
          <a:xfrm>
            <a:off x="6591703" y="2696898"/>
            <a:ext cx="799874" cy="461665"/>
          </a:xfrm>
          <a:prstGeom prst="rect">
            <a:avLst/>
          </a:prstGeom>
          <a:noFill/>
        </p:spPr>
        <p:txBody>
          <a:bodyPr wrap="square" rtlCol="0">
            <a:spAutoFit/>
          </a:bodyPr>
          <a:lstStyle/>
          <a:p>
            <a:r>
              <a:rPr lang="en-US" altLang="ja-JP" sz="2400" dirty="0">
                <a:solidFill>
                  <a:srgbClr val="FF0000"/>
                </a:solidFill>
              </a:rPr>
              <a:t>4.3</a:t>
            </a:r>
            <a:r>
              <a:rPr lang="en-US" altLang="ja-JP" sz="2400" dirty="0" smtClean="0">
                <a:solidFill>
                  <a:srgbClr val="FF0000"/>
                </a:solidFill>
              </a:rPr>
              <a:t>V</a:t>
            </a:r>
            <a:endParaRPr lang="ja-JP" altLang="ja-JP" sz="2400" dirty="0">
              <a:solidFill>
                <a:srgbClr val="FF0000"/>
              </a:solidFill>
            </a:endParaRPr>
          </a:p>
        </p:txBody>
      </p:sp>
      <p:cxnSp>
        <p:nvCxnSpPr>
          <p:cNvPr id="44" name="直線コネクタ 43"/>
          <p:cNvCxnSpPr/>
          <p:nvPr/>
        </p:nvCxnSpPr>
        <p:spPr>
          <a:xfrm>
            <a:off x="7247625" y="2911047"/>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順方向電圧</a:t>
            </a:r>
            <a:r>
              <a:rPr lang="ja-JP" altLang="en-US" sz="2400" dirty="0" smtClean="0"/>
              <a:t>が加わっているのでダイオードは</a:t>
            </a:r>
            <a:r>
              <a:rPr lang="en-US" altLang="ja-JP" sz="2400" dirty="0" smtClean="0">
                <a:solidFill>
                  <a:srgbClr val="FF0000"/>
                </a:solidFill>
              </a:rPr>
              <a:t>ON</a:t>
            </a:r>
            <a:r>
              <a:rPr lang="ja-JP" altLang="en-US" sz="2400" dirty="0" smtClean="0"/>
              <a:t>と考える</a:t>
            </a:r>
            <a:r>
              <a:rPr lang="ja-JP" altLang="en-US" sz="2400" dirty="0"/>
              <a:t>こ</a:t>
            </a:r>
            <a:r>
              <a:rPr lang="ja-JP" altLang="en-US" sz="2400" dirty="0" smtClean="0"/>
              <a:t>とができる。</a:t>
            </a:r>
            <a:endParaRPr lang="ja-JP" altLang="ja-JP" sz="2400" dirty="0"/>
          </a:p>
        </p:txBody>
      </p:sp>
      <p:sp>
        <p:nvSpPr>
          <p:cNvPr id="70" name="テキスト ボックス 69"/>
          <p:cNvSpPr txBox="1"/>
          <p:nvPr/>
        </p:nvSpPr>
        <p:spPr>
          <a:xfrm>
            <a:off x="3905980" y="1772816"/>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sp>
        <p:nvSpPr>
          <p:cNvPr id="77" name="雲形吹き出し 76"/>
          <p:cNvSpPr/>
          <p:nvPr/>
        </p:nvSpPr>
        <p:spPr>
          <a:xfrm>
            <a:off x="4654062" y="80293"/>
            <a:ext cx="4742474" cy="2276177"/>
          </a:xfrm>
          <a:prstGeom prst="cloudCallout">
            <a:avLst>
              <a:gd name="adj1" fmla="val -43627"/>
              <a:gd name="adj2" fmla="val 4936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5201134" y="433551"/>
            <a:ext cx="3783368" cy="1200329"/>
          </a:xfrm>
          <a:prstGeom prst="rect">
            <a:avLst/>
          </a:prstGeom>
          <a:noFill/>
        </p:spPr>
        <p:txBody>
          <a:bodyPr wrap="square" rtlCol="0">
            <a:spAutoFit/>
          </a:bodyPr>
          <a:lstStyle/>
          <a:p>
            <a:r>
              <a:rPr lang="en-US" altLang="ja-JP" sz="2400" dirty="0" smtClean="0"/>
              <a:t>ON</a:t>
            </a:r>
            <a:r>
              <a:rPr lang="ja-JP" altLang="en-US" sz="2400" dirty="0" smtClean="0"/>
              <a:t>状態のとき、ダイオードの順方向電圧分アノードに比べカソードの電圧が低い</a:t>
            </a:r>
            <a:endParaRPr lang="en-US" altLang="ja-JP" sz="2400" dirty="0" smtClean="0"/>
          </a:p>
        </p:txBody>
      </p:sp>
      <p:sp>
        <p:nvSpPr>
          <p:cNvPr id="50" name="Line 12"/>
          <p:cNvSpPr>
            <a:spLocks noChangeShapeType="1"/>
          </p:cNvSpPr>
          <p:nvPr/>
        </p:nvSpPr>
        <p:spPr bwMode="auto">
          <a:xfrm>
            <a:off x="3951833" y="2399722"/>
            <a:ext cx="8794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2" name="Oval 13"/>
          <p:cNvSpPr>
            <a:spLocks noChangeArrowheads="1"/>
          </p:cNvSpPr>
          <p:nvPr/>
        </p:nvSpPr>
        <p:spPr bwMode="auto">
          <a:xfrm>
            <a:off x="4053433" y="2364797"/>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7" name="Oval 14"/>
          <p:cNvSpPr>
            <a:spLocks noChangeArrowheads="1"/>
          </p:cNvSpPr>
          <p:nvPr/>
        </p:nvSpPr>
        <p:spPr bwMode="auto">
          <a:xfrm>
            <a:off x="4440783" y="2364797"/>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8" name="Line 15"/>
          <p:cNvSpPr>
            <a:spLocks noChangeShapeType="1"/>
          </p:cNvSpPr>
          <p:nvPr/>
        </p:nvSpPr>
        <p:spPr bwMode="auto">
          <a:xfrm>
            <a:off x="3950246" y="2323522"/>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Line 16"/>
          <p:cNvSpPr>
            <a:spLocks noChangeShapeType="1"/>
          </p:cNvSpPr>
          <p:nvPr/>
        </p:nvSpPr>
        <p:spPr bwMode="auto">
          <a:xfrm>
            <a:off x="3842296" y="2240972"/>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0" name="Line 17"/>
          <p:cNvSpPr>
            <a:spLocks noChangeShapeType="1"/>
          </p:cNvSpPr>
          <p:nvPr/>
        </p:nvSpPr>
        <p:spPr bwMode="auto">
          <a:xfrm>
            <a:off x="3408908" y="2404484"/>
            <a:ext cx="4254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1" name="テキスト ボックス 60"/>
          <p:cNvSpPr txBox="1"/>
          <p:nvPr/>
        </p:nvSpPr>
        <p:spPr>
          <a:xfrm>
            <a:off x="3552918" y="203013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2" name="テキスト ボックス 61"/>
          <p:cNvSpPr txBox="1"/>
          <p:nvPr/>
        </p:nvSpPr>
        <p:spPr>
          <a:xfrm>
            <a:off x="3931143" y="2017531"/>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Tree>
    <p:extLst>
      <p:ext uri="{BB962C8B-B14F-4D97-AF65-F5344CB8AC3E}">
        <p14:creationId xmlns:p14="http://schemas.microsoft.com/office/powerpoint/2010/main" val="1773801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7359197" y="2918221"/>
            <a:ext cx="742950" cy="1070803"/>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2" name="テキスト ボックス 41"/>
          <p:cNvSpPr txBox="1"/>
          <p:nvPr/>
        </p:nvSpPr>
        <p:spPr>
          <a:xfrm>
            <a:off x="6588224" y="2691377"/>
            <a:ext cx="838161" cy="461665"/>
          </a:xfrm>
          <a:prstGeom prst="rect">
            <a:avLst/>
          </a:prstGeom>
          <a:noFill/>
        </p:spPr>
        <p:txBody>
          <a:bodyPr wrap="square" rtlCol="0">
            <a:spAutoFit/>
          </a:bodyPr>
          <a:lstStyle/>
          <a:p>
            <a:r>
              <a:rPr lang="en-US" altLang="ja-JP" sz="2400" dirty="0"/>
              <a:t>4.3</a:t>
            </a:r>
            <a:r>
              <a:rPr lang="en-US" altLang="ja-JP" sz="2400" dirty="0" smtClean="0"/>
              <a:t>V</a:t>
            </a:r>
            <a:endParaRPr lang="ja-JP" altLang="ja-JP" sz="2400" dirty="0"/>
          </a:p>
        </p:txBody>
      </p:sp>
      <p:cxnSp>
        <p:nvCxnSpPr>
          <p:cNvPr id="44" name="直線コネクタ 43"/>
          <p:cNvCxnSpPr/>
          <p:nvPr/>
        </p:nvCxnSpPr>
        <p:spPr>
          <a:xfrm>
            <a:off x="7247625" y="2922210"/>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逆方向電圧</a:t>
            </a:r>
            <a:r>
              <a:rPr lang="ja-JP" altLang="en-US" sz="2400" dirty="0" smtClean="0"/>
              <a:t>が加わっているのでダイオードは</a:t>
            </a:r>
            <a:r>
              <a:rPr lang="en-US" altLang="ja-JP" sz="2400" dirty="0" smtClean="0">
                <a:solidFill>
                  <a:srgbClr val="FF0000"/>
                </a:solidFill>
              </a:rPr>
              <a:t>OFF</a:t>
            </a:r>
            <a:r>
              <a:rPr lang="ja-JP" altLang="en-US" sz="2400" dirty="0" smtClean="0"/>
              <a:t>と考える</a:t>
            </a:r>
            <a:r>
              <a:rPr lang="ja-JP" altLang="en-US" sz="2400" dirty="0"/>
              <a:t>こ</a:t>
            </a:r>
            <a:r>
              <a:rPr lang="ja-JP" altLang="en-US" sz="2400" dirty="0" smtClean="0"/>
              <a:t>とができる。</a:t>
            </a:r>
            <a:endParaRPr lang="ja-JP" altLang="ja-JP" sz="2400" dirty="0"/>
          </a:p>
        </p:txBody>
      </p:sp>
      <p:sp>
        <p:nvSpPr>
          <p:cNvPr id="70" name="テキスト ボックス 69"/>
          <p:cNvSpPr txBox="1"/>
          <p:nvPr/>
        </p:nvSpPr>
        <p:spPr>
          <a:xfrm>
            <a:off x="3905980" y="1772816"/>
            <a:ext cx="1194985" cy="461665"/>
          </a:xfrm>
          <a:prstGeom prst="rect">
            <a:avLst/>
          </a:prstGeom>
          <a:noFill/>
        </p:spPr>
        <p:txBody>
          <a:bodyPr wrap="square" rtlCol="0">
            <a:spAutoFit/>
          </a:bodyPr>
          <a:lstStyle/>
          <a:p>
            <a:r>
              <a:rPr lang="en-US" altLang="ja-JP" sz="2400" dirty="0" smtClean="0">
                <a:solidFill>
                  <a:srgbClr val="FF0000"/>
                </a:solidFill>
              </a:rPr>
              <a:t>OFF</a:t>
            </a:r>
            <a:endParaRPr lang="ja-JP" altLang="ja-JP" sz="2400" dirty="0">
              <a:solidFill>
                <a:srgbClr val="FF0000"/>
              </a:solidFill>
            </a:endParaRPr>
          </a:p>
        </p:txBody>
      </p:sp>
      <p:cxnSp>
        <p:nvCxnSpPr>
          <p:cNvPr id="50" name="直線コネクタ 49"/>
          <p:cNvCxnSpPr/>
          <p:nvPr/>
        </p:nvCxnSpPr>
        <p:spPr>
          <a:xfrm flipH="1">
            <a:off x="8102148" y="3969975"/>
            <a:ext cx="718324"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
        <p:nvSpPr>
          <p:cNvPr id="68" name="雲形吹き出し 67"/>
          <p:cNvSpPr/>
          <p:nvPr/>
        </p:nvSpPr>
        <p:spPr>
          <a:xfrm>
            <a:off x="4654062" y="80293"/>
            <a:ext cx="4116493"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5161542" y="548680"/>
            <a:ext cx="3783368" cy="1200329"/>
          </a:xfrm>
          <a:prstGeom prst="rect">
            <a:avLst/>
          </a:prstGeom>
          <a:noFill/>
        </p:spPr>
        <p:txBody>
          <a:bodyPr wrap="square" rtlCol="0">
            <a:spAutoFit/>
          </a:bodyPr>
          <a:lstStyle/>
          <a:p>
            <a:r>
              <a:rPr lang="ja-JP" altLang="en-US" sz="2400" dirty="0" smtClean="0"/>
              <a:t>抵抗に電流</a:t>
            </a:r>
            <a:r>
              <a:rPr lang="ja-JP" altLang="en-US" sz="2400" dirty="0"/>
              <a:t>が</a:t>
            </a:r>
            <a:r>
              <a:rPr lang="ja-JP" altLang="en-US" sz="2400" dirty="0" smtClean="0"/>
              <a:t>流れない。</a:t>
            </a:r>
            <a:endParaRPr lang="en-US" altLang="ja-JP" sz="2400" dirty="0" smtClean="0"/>
          </a:p>
          <a:p>
            <a:r>
              <a:rPr lang="ja-JP" altLang="en-US" sz="2400" dirty="0" smtClean="0"/>
              <a:t>オームの法則　</a:t>
            </a:r>
            <a:r>
              <a:rPr lang="en-US" altLang="ja-JP" sz="2400" dirty="0" smtClean="0"/>
              <a:t>V=IR</a:t>
            </a:r>
            <a:r>
              <a:rPr lang="ja-JP" altLang="en-US" sz="2400" dirty="0" smtClean="0"/>
              <a:t>　より、</a:t>
            </a:r>
            <a:endParaRPr lang="en-US" altLang="ja-JP" sz="2400" dirty="0"/>
          </a:p>
          <a:p>
            <a:r>
              <a:rPr lang="en-US" altLang="ja-JP" sz="2400" dirty="0"/>
              <a:t>I</a:t>
            </a:r>
            <a:r>
              <a:rPr lang="ja-JP" altLang="en-US" sz="2400" dirty="0" smtClean="0"/>
              <a:t>＝</a:t>
            </a:r>
            <a:r>
              <a:rPr lang="en-US" altLang="ja-JP" sz="2400" dirty="0" smtClean="0"/>
              <a:t>0</a:t>
            </a:r>
            <a:r>
              <a:rPr lang="ja-JP" altLang="en-US" sz="2400" dirty="0"/>
              <a:t>　</a:t>
            </a:r>
            <a:r>
              <a:rPr lang="ja-JP" altLang="en-US" sz="2400" dirty="0" smtClean="0"/>
              <a:t>なので、　</a:t>
            </a:r>
            <a:r>
              <a:rPr lang="en-US" altLang="ja-JP" sz="2400" dirty="0" smtClean="0"/>
              <a:t>V=0</a:t>
            </a:r>
          </a:p>
        </p:txBody>
      </p:sp>
      <p:sp>
        <p:nvSpPr>
          <p:cNvPr id="62" name="Line 18"/>
          <p:cNvSpPr>
            <a:spLocks noChangeShapeType="1"/>
          </p:cNvSpPr>
          <p:nvPr/>
        </p:nvSpPr>
        <p:spPr bwMode="auto">
          <a:xfrm flipV="1">
            <a:off x="4247707" y="2132856"/>
            <a:ext cx="381000" cy="2365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3" name="Line 19"/>
          <p:cNvSpPr>
            <a:spLocks noChangeShapeType="1"/>
          </p:cNvSpPr>
          <p:nvPr/>
        </p:nvSpPr>
        <p:spPr bwMode="auto">
          <a:xfrm>
            <a:off x="4631882" y="2372569"/>
            <a:ext cx="3746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5" name="Line 20"/>
          <p:cNvSpPr>
            <a:spLocks noChangeShapeType="1"/>
          </p:cNvSpPr>
          <p:nvPr/>
        </p:nvSpPr>
        <p:spPr bwMode="auto">
          <a:xfrm>
            <a:off x="4090545" y="2372569"/>
            <a:ext cx="1555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6" name="Oval 21"/>
          <p:cNvSpPr>
            <a:spLocks noChangeArrowheads="1"/>
          </p:cNvSpPr>
          <p:nvPr/>
        </p:nvSpPr>
        <p:spPr bwMode="auto">
          <a:xfrm>
            <a:off x="4228657" y="2337644"/>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7" name="Oval 22"/>
          <p:cNvSpPr>
            <a:spLocks noChangeArrowheads="1"/>
          </p:cNvSpPr>
          <p:nvPr/>
        </p:nvSpPr>
        <p:spPr bwMode="auto">
          <a:xfrm>
            <a:off x="4616007" y="2337644"/>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2" name="Line 23"/>
          <p:cNvSpPr>
            <a:spLocks noChangeShapeType="1"/>
          </p:cNvSpPr>
          <p:nvPr/>
        </p:nvSpPr>
        <p:spPr bwMode="auto">
          <a:xfrm>
            <a:off x="4088957" y="2291606"/>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3" name="Line 24"/>
          <p:cNvSpPr>
            <a:spLocks noChangeShapeType="1"/>
          </p:cNvSpPr>
          <p:nvPr/>
        </p:nvSpPr>
        <p:spPr bwMode="auto">
          <a:xfrm>
            <a:off x="3981007" y="2209056"/>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4" name="Line 25"/>
          <p:cNvSpPr>
            <a:spLocks noChangeShapeType="1"/>
          </p:cNvSpPr>
          <p:nvPr/>
        </p:nvSpPr>
        <p:spPr bwMode="auto">
          <a:xfrm>
            <a:off x="3546032" y="2372569"/>
            <a:ext cx="42703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459241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スイッチング作用（クリップ回路２）</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01902" y="3024526"/>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0800000">
            <a:off x="3962933" y="2710368"/>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62189" y="3024526"/>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81533" y="4870850"/>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15588"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07658" y="5209907"/>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199372"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15295"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88446"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15295"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a:t>
            </a:r>
            <a:r>
              <a:rPr lang="ja-JP" altLang="en-US" sz="2400" dirty="0"/>
              <a:t>みよう。スイッチと電源のモデルで考えてみる。</a:t>
            </a:r>
            <a:endParaRPr lang="ja-JP" altLang="ja-JP" sz="2400" dirty="0"/>
          </a:p>
        </p:txBody>
      </p:sp>
    </p:spTree>
    <p:extLst>
      <p:ext uri="{BB962C8B-B14F-4D97-AF65-F5344CB8AC3E}">
        <p14:creationId xmlns:p14="http://schemas.microsoft.com/office/powerpoint/2010/main" val="1584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0800000">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705404" y="5101970"/>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smtClean="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a:solidFill>
                  <a:srgbClr val="FF0000"/>
                </a:solidFill>
              </a:rPr>
              <a:t>逆</a:t>
            </a:r>
            <a:r>
              <a:rPr lang="ja-JP" altLang="en-US" sz="2400" dirty="0" smtClean="0">
                <a:solidFill>
                  <a:srgbClr val="FF0000"/>
                </a:solidFill>
              </a:rPr>
              <a:t>方向電圧</a:t>
            </a:r>
            <a:r>
              <a:rPr lang="ja-JP" altLang="en-US" sz="2400" dirty="0" smtClean="0"/>
              <a:t>が加わっているのでダイオードは</a:t>
            </a:r>
            <a:r>
              <a:rPr lang="en-US" altLang="ja-JP" sz="2400" dirty="0">
                <a:solidFill>
                  <a:srgbClr val="FF0000"/>
                </a:solidFill>
              </a:rPr>
              <a:t>OFF</a:t>
            </a:r>
            <a:r>
              <a:rPr lang="ja-JP" altLang="en-US" sz="2400" dirty="0" smtClean="0"/>
              <a:t>と考える</a:t>
            </a:r>
            <a:r>
              <a:rPr lang="ja-JP" altLang="en-US" sz="2400" dirty="0"/>
              <a:t>こ</a:t>
            </a:r>
            <a:r>
              <a:rPr lang="ja-JP" altLang="en-US" sz="2400" dirty="0" smtClean="0"/>
              <a:t>とができる。</a:t>
            </a:r>
            <a:endParaRPr lang="ja-JP" altLang="ja-JP" sz="2400" dirty="0"/>
          </a:p>
        </p:txBody>
      </p:sp>
      <p:sp>
        <p:nvSpPr>
          <p:cNvPr id="50" name="テキスト ボックス 49"/>
          <p:cNvSpPr txBox="1"/>
          <p:nvPr/>
        </p:nvSpPr>
        <p:spPr>
          <a:xfrm>
            <a:off x="3905980" y="1772816"/>
            <a:ext cx="1194985" cy="461665"/>
          </a:xfrm>
          <a:prstGeom prst="rect">
            <a:avLst/>
          </a:prstGeom>
          <a:noFill/>
        </p:spPr>
        <p:txBody>
          <a:bodyPr wrap="square" rtlCol="0">
            <a:spAutoFit/>
          </a:bodyPr>
          <a:lstStyle/>
          <a:p>
            <a:r>
              <a:rPr lang="en-US" altLang="ja-JP" sz="2400" dirty="0" smtClean="0">
                <a:solidFill>
                  <a:srgbClr val="FF0000"/>
                </a:solidFill>
              </a:rPr>
              <a:t>OFF</a:t>
            </a:r>
            <a:endParaRPr lang="ja-JP" altLang="ja-JP" sz="2400" dirty="0">
              <a:solidFill>
                <a:srgbClr val="FF0000"/>
              </a:solidFill>
            </a:endParaRPr>
          </a:p>
        </p:txBody>
      </p:sp>
      <p:cxnSp>
        <p:nvCxnSpPr>
          <p:cNvPr id="62" name="直線コネクタ 61"/>
          <p:cNvCxnSpPr/>
          <p:nvPr/>
        </p:nvCxnSpPr>
        <p:spPr>
          <a:xfrm flipH="1">
            <a:off x="7380312" y="3969975"/>
            <a:ext cx="718324"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
        <p:nvSpPr>
          <p:cNvPr id="68" name="雲形吹き出し 67"/>
          <p:cNvSpPr/>
          <p:nvPr/>
        </p:nvSpPr>
        <p:spPr>
          <a:xfrm>
            <a:off x="4654062" y="80293"/>
            <a:ext cx="4116493" cy="2376264"/>
          </a:xfrm>
          <a:prstGeom prst="cloudCallout">
            <a:avLst>
              <a:gd name="adj1" fmla="val -24959"/>
              <a:gd name="adj2" fmla="val 580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5161542" y="548680"/>
            <a:ext cx="3783368" cy="1200329"/>
          </a:xfrm>
          <a:prstGeom prst="rect">
            <a:avLst/>
          </a:prstGeom>
          <a:noFill/>
        </p:spPr>
        <p:txBody>
          <a:bodyPr wrap="square" rtlCol="0">
            <a:spAutoFit/>
          </a:bodyPr>
          <a:lstStyle/>
          <a:p>
            <a:r>
              <a:rPr lang="ja-JP" altLang="en-US" sz="2400" dirty="0" smtClean="0"/>
              <a:t>抵抗に電流</a:t>
            </a:r>
            <a:r>
              <a:rPr lang="ja-JP" altLang="en-US" sz="2400" dirty="0"/>
              <a:t>が</a:t>
            </a:r>
            <a:r>
              <a:rPr lang="ja-JP" altLang="en-US" sz="2400" dirty="0" smtClean="0"/>
              <a:t>流れない。</a:t>
            </a:r>
            <a:endParaRPr lang="en-US" altLang="ja-JP" sz="2400" dirty="0" smtClean="0"/>
          </a:p>
          <a:p>
            <a:r>
              <a:rPr lang="ja-JP" altLang="en-US" sz="2400" dirty="0" smtClean="0"/>
              <a:t>オームの法則　</a:t>
            </a:r>
            <a:r>
              <a:rPr lang="en-US" altLang="ja-JP" sz="2400" dirty="0" smtClean="0"/>
              <a:t>V=IR</a:t>
            </a:r>
            <a:r>
              <a:rPr lang="ja-JP" altLang="en-US" sz="2400" dirty="0" smtClean="0"/>
              <a:t>　より、</a:t>
            </a:r>
            <a:endParaRPr lang="en-US" altLang="ja-JP" sz="2400" dirty="0"/>
          </a:p>
          <a:p>
            <a:r>
              <a:rPr lang="en-US" altLang="ja-JP" sz="2400" dirty="0"/>
              <a:t>I</a:t>
            </a:r>
            <a:r>
              <a:rPr lang="ja-JP" altLang="en-US" sz="2400" dirty="0" smtClean="0"/>
              <a:t>＝</a:t>
            </a:r>
            <a:r>
              <a:rPr lang="en-US" altLang="ja-JP" sz="2400" dirty="0" smtClean="0"/>
              <a:t>0</a:t>
            </a:r>
            <a:r>
              <a:rPr lang="ja-JP" altLang="en-US" sz="2400" dirty="0"/>
              <a:t>　</a:t>
            </a:r>
            <a:r>
              <a:rPr lang="ja-JP" altLang="en-US" sz="2400" dirty="0" smtClean="0"/>
              <a:t>なので、　</a:t>
            </a:r>
            <a:r>
              <a:rPr lang="en-US" altLang="ja-JP" sz="2400" dirty="0" smtClean="0"/>
              <a:t>V=0</a:t>
            </a:r>
          </a:p>
        </p:txBody>
      </p:sp>
      <p:grpSp>
        <p:nvGrpSpPr>
          <p:cNvPr id="2" name="グループ化 1"/>
          <p:cNvGrpSpPr/>
          <p:nvPr/>
        </p:nvGrpSpPr>
        <p:grpSpPr>
          <a:xfrm rot="10800000" flipV="1">
            <a:off x="3741513" y="2249940"/>
            <a:ext cx="1460500" cy="400050"/>
            <a:chOff x="1990562" y="1261214"/>
            <a:chExt cx="1460500" cy="400050"/>
          </a:xfrm>
        </p:grpSpPr>
        <p:sp>
          <p:nvSpPr>
            <p:cNvPr id="63" name="Line 18"/>
            <p:cNvSpPr>
              <a:spLocks noChangeShapeType="1"/>
            </p:cNvSpPr>
            <p:nvPr/>
          </p:nvSpPr>
          <p:spPr bwMode="auto">
            <a:xfrm flipV="1">
              <a:off x="2692237" y="1261214"/>
              <a:ext cx="381000" cy="2365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5" name="Line 19"/>
            <p:cNvSpPr>
              <a:spLocks noChangeShapeType="1"/>
            </p:cNvSpPr>
            <p:nvPr/>
          </p:nvSpPr>
          <p:spPr bwMode="auto">
            <a:xfrm>
              <a:off x="3076412" y="1500927"/>
              <a:ext cx="3746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6" name="Line 20"/>
            <p:cNvSpPr>
              <a:spLocks noChangeShapeType="1"/>
            </p:cNvSpPr>
            <p:nvPr/>
          </p:nvSpPr>
          <p:spPr bwMode="auto">
            <a:xfrm>
              <a:off x="2535075" y="1500927"/>
              <a:ext cx="1555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7" name="Oval 21"/>
            <p:cNvSpPr>
              <a:spLocks noChangeArrowheads="1"/>
            </p:cNvSpPr>
            <p:nvPr/>
          </p:nvSpPr>
          <p:spPr bwMode="auto">
            <a:xfrm>
              <a:off x="2673187" y="1466002"/>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0" name="Oval 22"/>
            <p:cNvSpPr>
              <a:spLocks noChangeArrowheads="1"/>
            </p:cNvSpPr>
            <p:nvPr/>
          </p:nvSpPr>
          <p:spPr bwMode="auto">
            <a:xfrm>
              <a:off x="3060537" y="1466002"/>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2" name="Line 23"/>
            <p:cNvSpPr>
              <a:spLocks noChangeShapeType="1"/>
            </p:cNvSpPr>
            <p:nvPr/>
          </p:nvSpPr>
          <p:spPr bwMode="auto">
            <a:xfrm>
              <a:off x="2533487" y="1419964"/>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3" name="Line 24"/>
            <p:cNvSpPr>
              <a:spLocks noChangeShapeType="1"/>
            </p:cNvSpPr>
            <p:nvPr/>
          </p:nvSpPr>
          <p:spPr bwMode="auto">
            <a:xfrm>
              <a:off x="2425537" y="1337414"/>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4" name="Line 25"/>
            <p:cNvSpPr>
              <a:spLocks noChangeShapeType="1"/>
            </p:cNvSpPr>
            <p:nvPr/>
          </p:nvSpPr>
          <p:spPr bwMode="auto">
            <a:xfrm>
              <a:off x="1990562" y="1500927"/>
              <a:ext cx="42703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361801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29199" y="3726307"/>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9771" y="3881246"/>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17231" y="29182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11476" y="2918173"/>
            <a:ext cx="116159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0800000">
            <a:off x="3972507" y="2604015"/>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a:stCxn id="34" idx="1"/>
          </p:cNvCxnSpPr>
          <p:nvPr/>
        </p:nvCxnSpPr>
        <p:spPr>
          <a:xfrm flipH="1" flipV="1">
            <a:off x="4471763" y="2918173"/>
            <a:ext cx="1258404" cy="47"/>
          </a:xfrm>
          <a:prstGeom prst="line">
            <a:avLst/>
          </a:prstGeom>
          <a:ln w="25400"/>
        </p:spPr>
        <p:style>
          <a:lnRef idx="1">
            <a:schemeClr val="dk1"/>
          </a:lnRef>
          <a:fillRef idx="0">
            <a:schemeClr val="dk1"/>
          </a:fillRef>
          <a:effectRef idx="0">
            <a:schemeClr val="dk1"/>
          </a:effectRef>
          <a:fontRef idx="minor">
            <a:schemeClr val="tx1"/>
          </a:fontRef>
        </p:style>
      </p:cxnSp>
      <p:sp>
        <p:nvSpPr>
          <p:cNvPr id="26" name="Line 34"/>
          <p:cNvSpPr>
            <a:spLocks noChangeShapeType="1"/>
          </p:cNvSpPr>
          <p:nvPr/>
        </p:nvSpPr>
        <p:spPr bwMode="auto">
          <a:xfrm rot="16200000" flipV="1">
            <a:off x="5618767" y="43140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56130" y="41275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55581" y="39766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56130" y="38280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55581" y="36772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56130" y="35286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66982" y="34903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1"/>
          <p:cNvSpPr>
            <a:spLocks noChangeShapeType="1"/>
          </p:cNvSpPr>
          <p:nvPr/>
        </p:nvSpPr>
        <p:spPr bwMode="auto">
          <a:xfrm rot="16200000" flipH="1" flipV="1">
            <a:off x="5391107" y="4764497"/>
            <a:ext cx="6781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425162" y="3223223"/>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17231" y="4295467"/>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2817232" y="5103554"/>
            <a:ext cx="29129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32374"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43946" y="267457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96471" y="3989025"/>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208946" y="4003340"/>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8" name="直線コネクタ 47"/>
          <p:cNvCxnSpPr/>
          <p:nvPr/>
        </p:nvCxnSpPr>
        <p:spPr>
          <a:xfrm>
            <a:off x="5724869" y="5109096"/>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898020" y="3815698"/>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9203" y="2456508"/>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32374"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2374" y="53034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847" y="5109096"/>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724869" y="2918222"/>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47625" y="3983599"/>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724454" y="2449382"/>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44" name="直線コネクタ 43"/>
          <p:cNvCxnSpPr/>
          <p:nvPr/>
        </p:nvCxnSpPr>
        <p:spPr>
          <a:xfrm>
            <a:off x="7247625" y="2674575"/>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47625" y="5109096"/>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565374" y="4870384"/>
            <a:ext cx="890932" cy="461665"/>
          </a:xfrm>
          <a:prstGeom prst="rect">
            <a:avLst/>
          </a:prstGeom>
          <a:noFill/>
        </p:spPr>
        <p:txBody>
          <a:bodyPr wrap="square" rtlCol="0">
            <a:spAutoFit/>
          </a:bodyPr>
          <a:lstStyle/>
          <a:p>
            <a:r>
              <a:rPr lang="en-US" altLang="ja-JP" sz="2400" dirty="0" smtClean="0">
                <a:solidFill>
                  <a:srgbClr val="FF0000"/>
                </a:solidFill>
              </a:rPr>
              <a:t>-4.3V</a:t>
            </a:r>
            <a:endParaRPr lang="ja-JP" altLang="ja-JP" sz="2400" dirty="0">
              <a:solidFill>
                <a:srgbClr val="FF0000"/>
              </a:solidFill>
            </a:endParaRPr>
          </a:p>
        </p:txBody>
      </p:sp>
      <p:sp>
        <p:nvSpPr>
          <p:cNvPr id="47" name="テキスト ボックス 46"/>
          <p:cNvSpPr txBox="1"/>
          <p:nvPr/>
        </p:nvSpPr>
        <p:spPr>
          <a:xfrm>
            <a:off x="2797437" y="245655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2797437" y="5072642"/>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69" name="テキスト ボックス 68"/>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順方向電圧</a:t>
            </a:r>
            <a:r>
              <a:rPr lang="ja-JP" altLang="en-US" sz="2400" dirty="0" smtClean="0"/>
              <a:t>が加わっているのでダイオードは</a:t>
            </a:r>
            <a:r>
              <a:rPr lang="en-US" altLang="ja-JP" sz="2400" dirty="0">
                <a:solidFill>
                  <a:srgbClr val="FF0000"/>
                </a:solidFill>
              </a:rPr>
              <a:t>ON</a:t>
            </a:r>
            <a:r>
              <a:rPr lang="ja-JP" altLang="en-US" sz="2400" dirty="0" smtClean="0"/>
              <a:t>と考える</a:t>
            </a:r>
            <a:r>
              <a:rPr lang="ja-JP" altLang="en-US" sz="2400" dirty="0"/>
              <a:t>こ</a:t>
            </a:r>
            <a:r>
              <a:rPr lang="ja-JP" altLang="en-US" sz="2400" dirty="0" smtClean="0"/>
              <a:t>とができる。</a:t>
            </a:r>
            <a:endParaRPr lang="ja-JP" altLang="ja-JP" sz="2400" dirty="0"/>
          </a:p>
        </p:txBody>
      </p:sp>
      <p:cxnSp>
        <p:nvCxnSpPr>
          <p:cNvPr id="50" name="直線コネクタ 49"/>
          <p:cNvCxnSpPr/>
          <p:nvPr/>
        </p:nvCxnSpPr>
        <p:spPr>
          <a:xfrm flipH="1">
            <a:off x="7383823" y="3969975"/>
            <a:ext cx="718324"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76" name="テキスト ボックス 75"/>
          <p:cNvSpPr txBox="1"/>
          <p:nvPr/>
        </p:nvSpPr>
        <p:spPr>
          <a:xfrm>
            <a:off x="3905980" y="1772816"/>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sp>
        <p:nvSpPr>
          <p:cNvPr id="77" name="フリーフォーム 76"/>
          <p:cNvSpPr/>
          <p:nvPr/>
        </p:nvSpPr>
        <p:spPr>
          <a:xfrm rot="10800000">
            <a:off x="8120103" y="3969975"/>
            <a:ext cx="742950" cy="1102667"/>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雲形吹き出し 81"/>
          <p:cNvSpPr/>
          <p:nvPr/>
        </p:nvSpPr>
        <p:spPr>
          <a:xfrm>
            <a:off x="4654062" y="80293"/>
            <a:ext cx="4742474" cy="2276177"/>
          </a:xfrm>
          <a:prstGeom prst="cloudCallout">
            <a:avLst>
              <a:gd name="adj1" fmla="val -43627"/>
              <a:gd name="adj2" fmla="val 4936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201134" y="433551"/>
            <a:ext cx="3783368" cy="1569660"/>
          </a:xfrm>
          <a:prstGeom prst="rect">
            <a:avLst/>
          </a:prstGeom>
          <a:noFill/>
        </p:spPr>
        <p:txBody>
          <a:bodyPr wrap="square" rtlCol="0">
            <a:spAutoFit/>
          </a:bodyPr>
          <a:lstStyle/>
          <a:p>
            <a:r>
              <a:rPr lang="en-US" altLang="ja-JP" sz="2400" dirty="0"/>
              <a:t>ON</a:t>
            </a:r>
            <a:r>
              <a:rPr lang="ja-JP" altLang="en-US" sz="2400" dirty="0"/>
              <a:t>状態のとき、ダイオードの順方向</a:t>
            </a:r>
            <a:r>
              <a:rPr lang="ja-JP" altLang="en-US" sz="2400" dirty="0" smtClean="0"/>
              <a:t>電圧分カソードに比べ</a:t>
            </a:r>
            <a:r>
              <a:rPr lang="ja-JP" altLang="en-US" sz="2400" dirty="0"/>
              <a:t>アノード</a:t>
            </a:r>
            <a:r>
              <a:rPr lang="ja-JP" altLang="en-US" sz="2400" dirty="0" smtClean="0"/>
              <a:t>の電圧が高い</a:t>
            </a:r>
            <a:endParaRPr lang="en-US" altLang="ja-JP" sz="2400" dirty="0"/>
          </a:p>
          <a:p>
            <a:endParaRPr lang="en-US" altLang="ja-JP" sz="2400" dirty="0" smtClean="0"/>
          </a:p>
        </p:txBody>
      </p:sp>
      <p:grpSp>
        <p:nvGrpSpPr>
          <p:cNvPr id="2" name="グループ化 1"/>
          <p:cNvGrpSpPr/>
          <p:nvPr/>
        </p:nvGrpSpPr>
        <p:grpSpPr>
          <a:xfrm rot="10800000">
            <a:off x="3408908" y="2240972"/>
            <a:ext cx="1422400" cy="323850"/>
            <a:chOff x="3408908" y="2240972"/>
            <a:chExt cx="1422400" cy="323850"/>
          </a:xfrm>
        </p:grpSpPr>
        <p:sp>
          <p:nvSpPr>
            <p:cNvPr id="52" name="Line 12"/>
            <p:cNvSpPr>
              <a:spLocks noChangeShapeType="1"/>
            </p:cNvSpPr>
            <p:nvPr/>
          </p:nvSpPr>
          <p:spPr bwMode="auto">
            <a:xfrm>
              <a:off x="3951833" y="2399722"/>
              <a:ext cx="8794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7" name="Oval 13"/>
            <p:cNvSpPr>
              <a:spLocks noChangeArrowheads="1"/>
            </p:cNvSpPr>
            <p:nvPr/>
          </p:nvSpPr>
          <p:spPr bwMode="auto">
            <a:xfrm>
              <a:off x="4053433" y="2364797"/>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8" name="Oval 14"/>
            <p:cNvSpPr>
              <a:spLocks noChangeArrowheads="1"/>
            </p:cNvSpPr>
            <p:nvPr/>
          </p:nvSpPr>
          <p:spPr bwMode="auto">
            <a:xfrm>
              <a:off x="4440783" y="2364797"/>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9" name="Line 15"/>
            <p:cNvSpPr>
              <a:spLocks noChangeShapeType="1"/>
            </p:cNvSpPr>
            <p:nvPr/>
          </p:nvSpPr>
          <p:spPr bwMode="auto">
            <a:xfrm>
              <a:off x="3950246" y="2323522"/>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0" name="Line 16"/>
            <p:cNvSpPr>
              <a:spLocks noChangeShapeType="1"/>
            </p:cNvSpPr>
            <p:nvPr/>
          </p:nvSpPr>
          <p:spPr bwMode="auto">
            <a:xfrm>
              <a:off x="3842296" y="2240972"/>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1" name="Line 17"/>
            <p:cNvSpPr>
              <a:spLocks noChangeShapeType="1"/>
            </p:cNvSpPr>
            <p:nvPr/>
          </p:nvSpPr>
          <p:spPr bwMode="auto">
            <a:xfrm>
              <a:off x="3408908" y="2404484"/>
              <a:ext cx="4254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grpSp>
      <p:sp>
        <p:nvSpPr>
          <p:cNvPr id="62" name="テキスト ボックス 61"/>
          <p:cNvSpPr txBox="1"/>
          <p:nvPr/>
        </p:nvSpPr>
        <p:spPr>
          <a:xfrm>
            <a:off x="3871821" y="2060783"/>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63" name="テキスト ボックス 62"/>
          <p:cNvSpPr txBox="1"/>
          <p:nvPr/>
        </p:nvSpPr>
        <p:spPr>
          <a:xfrm>
            <a:off x="4397920" y="2037981"/>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Tree>
    <p:extLst>
      <p:ext uri="{BB962C8B-B14F-4D97-AF65-F5344CB8AC3E}">
        <p14:creationId xmlns:p14="http://schemas.microsoft.com/office/powerpoint/2010/main" val="2303229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スイッチング作用（クリップ回路３）</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54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a:t>
            </a:r>
            <a:r>
              <a:rPr lang="ja-JP" altLang="en-US" sz="2400" dirty="0"/>
              <a:t>みよう。スイッチと電源のモデルで考えてみる</a:t>
            </a:r>
            <a:r>
              <a:rPr lang="ja-JP" altLang="en-US" sz="2400" dirty="0" smtClean="0"/>
              <a:t>。</a:t>
            </a:r>
            <a:endParaRPr lang="ja-JP" altLang="ja-JP" sz="2400" dirty="0">
              <a:solidFill>
                <a:srgbClr val="FF0000"/>
              </a:solidFill>
            </a:endParaRPr>
          </a:p>
        </p:txBody>
      </p:sp>
    </p:spTree>
    <p:extLst>
      <p:ext uri="{BB962C8B-B14F-4D97-AF65-F5344CB8AC3E}">
        <p14:creationId xmlns:p14="http://schemas.microsoft.com/office/powerpoint/2010/main" val="3734077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Si</a:t>
            </a:r>
            <a:r>
              <a:rPr lang="ja-JP" altLang="en-US" dirty="0" smtClean="0"/>
              <a:t>（シリコン）の結晶</a:t>
            </a:r>
            <a:endParaRPr kumimoji="1" lang="ja-JP" altLang="en-US" dirty="0"/>
          </a:p>
        </p:txBody>
      </p:sp>
      <p:sp>
        <p:nvSpPr>
          <p:cNvPr id="4" name="Rectangle 2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円/楕円 25"/>
          <p:cNvSpPr/>
          <p:nvPr/>
        </p:nvSpPr>
        <p:spPr>
          <a:xfrm>
            <a:off x="2703938" y="357678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32" name="円/楕円 31"/>
          <p:cNvSpPr/>
          <p:nvPr/>
        </p:nvSpPr>
        <p:spPr>
          <a:xfrm>
            <a:off x="2847954"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33" name="直線コネクタ 32"/>
          <p:cNvCxnSpPr/>
          <p:nvPr/>
        </p:nvCxnSpPr>
        <p:spPr>
          <a:xfrm flipV="1">
            <a:off x="2991971" y="314474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39" name="直線コネクタ 38"/>
          <p:cNvCxnSpPr/>
          <p:nvPr/>
        </p:nvCxnSpPr>
        <p:spPr>
          <a:xfrm flipV="1">
            <a:off x="2991971" y="4152853"/>
            <a:ext cx="0" cy="432048"/>
          </a:xfrm>
          <a:prstGeom prst="line">
            <a:avLst/>
          </a:prstGeom>
        </p:spPr>
        <p:style>
          <a:lnRef idx="2">
            <a:schemeClr val="dk1"/>
          </a:lnRef>
          <a:fillRef idx="0">
            <a:schemeClr val="dk1"/>
          </a:fillRef>
          <a:effectRef idx="1">
            <a:schemeClr val="dk1"/>
          </a:effectRef>
          <a:fontRef idx="minor">
            <a:schemeClr val="tx1"/>
          </a:fontRef>
        </p:style>
      </p:cxnSp>
      <p:sp>
        <p:nvSpPr>
          <p:cNvPr id="40" name="円/楕円 39"/>
          <p:cNvSpPr/>
          <p:nvPr/>
        </p:nvSpPr>
        <p:spPr>
          <a:xfrm>
            <a:off x="2847954"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2" name="円/楕円 41"/>
          <p:cNvSpPr/>
          <p:nvPr/>
        </p:nvSpPr>
        <p:spPr>
          <a:xfrm>
            <a:off x="3135987"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3" name="円/楕円 42"/>
          <p:cNvSpPr/>
          <p:nvPr/>
        </p:nvSpPr>
        <p:spPr>
          <a:xfrm>
            <a:off x="2559923"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4" name="直線コネクタ 43"/>
          <p:cNvCxnSpPr/>
          <p:nvPr/>
        </p:nvCxnSpPr>
        <p:spPr>
          <a:xfrm flipV="1">
            <a:off x="3276357" y="24246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45" name="直線コネクタ 44"/>
          <p:cNvCxnSpPr/>
          <p:nvPr/>
        </p:nvCxnSpPr>
        <p:spPr>
          <a:xfrm rot="16200000" flipV="1">
            <a:off x="3496027" y="3636717"/>
            <a:ext cx="0" cy="432048"/>
          </a:xfrm>
          <a:prstGeom prst="line">
            <a:avLst/>
          </a:prstGeom>
        </p:spPr>
        <p:style>
          <a:lnRef idx="2">
            <a:schemeClr val="dk1"/>
          </a:lnRef>
          <a:fillRef idx="0">
            <a:schemeClr val="dk1"/>
          </a:fillRef>
          <a:effectRef idx="1">
            <a:schemeClr val="dk1"/>
          </a:effectRef>
          <a:fontRef idx="minor">
            <a:schemeClr val="tx1"/>
          </a:fontRef>
        </p:style>
      </p:cxnSp>
      <p:sp>
        <p:nvSpPr>
          <p:cNvPr id="47" name="円/楕円 46"/>
          <p:cNvSpPr/>
          <p:nvPr/>
        </p:nvSpPr>
        <p:spPr>
          <a:xfrm>
            <a:off x="3712051" y="372080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8" name="直線コネクタ 47"/>
          <p:cNvCxnSpPr/>
          <p:nvPr/>
        </p:nvCxnSpPr>
        <p:spPr>
          <a:xfrm rot="16200000" flipV="1">
            <a:off x="2487915" y="3648797"/>
            <a:ext cx="0" cy="432048"/>
          </a:xfrm>
          <a:prstGeom prst="line">
            <a:avLst/>
          </a:prstGeom>
        </p:spPr>
        <p:style>
          <a:lnRef idx="2">
            <a:schemeClr val="dk1"/>
          </a:lnRef>
          <a:fillRef idx="0">
            <a:schemeClr val="dk1"/>
          </a:fillRef>
          <a:effectRef idx="1">
            <a:schemeClr val="dk1"/>
          </a:effectRef>
          <a:fontRef idx="minor">
            <a:schemeClr val="tx1"/>
          </a:fontRef>
        </p:style>
      </p:cxnSp>
      <p:sp>
        <p:nvSpPr>
          <p:cNvPr id="49" name="円/楕円 48"/>
          <p:cNvSpPr/>
          <p:nvPr/>
        </p:nvSpPr>
        <p:spPr>
          <a:xfrm>
            <a:off x="1983858" y="373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0" name="円/楕円 49"/>
          <p:cNvSpPr/>
          <p:nvPr/>
        </p:nvSpPr>
        <p:spPr>
          <a:xfrm>
            <a:off x="1979715" y="34502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1" name="円/楕円 50"/>
          <p:cNvSpPr/>
          <p:nvPr/>
        </p:nvSpPr>
        <p:spPr>
          <a:xfrm>
            <a:off x="3712051" y="40088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52" name="直線コネクタ 51"/>
          <p:cNvCxnSpPr/>
          <p:nvPr/>
        </p:nvCxnSpPr>
        <p:spPr>
          <a:xfrm rot="16200000" flipV="1">
            <a:off x="4216107" y="393682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3" name="直線コネクタ 52"/>
          <p:cNvCxnSpPr/>
          <p:nvPr/>
        </p:nvCxnSpPr>
        <p:spPr>
          <a:xfrm rot="16200000" flipV="1">
            <a:off x="1763691"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flipV="1">
            <a:off x="2712993" y="4872933"/>
            <a:ext cx="0" cy="432048"/>
          </a:xfrm>
          <a:prstGeom prst="line">
            <a:avLst/>
          </a:prstGeom>
        </p:spPr>
        <p:style>
          <a:lnRef idx="2">
            <a:schemeClr val="dk1"/>
          </a:lnRef>
          <a:fillRef idx="0">
            <a:schemeClr val="dk1"/>
          </a:fillRef>
          <a:effectRef idx="1">
            <a:schemeClr val="dk1"/>
          </a:effectRef>
          <a:fontRef idx="minor">
            <a:schemeClr val="tx1"/>
          </a:fontRef>
        </p:style>
      </p:cxnSp>
      <p:sp>
        <p:nvSpPr>
          <p:cNvPr id="55" name="円/楕円 54"/>
          <p:cNvSpPr/>
          <p:nvPr/>
        </p:nvSpPr>
        <p:spPr>
          <a:xfrm>
            <a:off x="2415905" y="5295555"/>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6" name="円/楕円 55"/>
          <p:cNvSpPr/>
          <p:nvPr/>
        </p:nvSpPr>
        <p:spPr>
          <a:xfrm>
            <a:off x="2988324" y="184859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7" name="円/楕円 56"/>
          <p:cNvSpPr/>
          <p:nvPr/>
        </p:nvSpPr>
        <p:spPr>
          <a:xfrm>
            <a:off x="4432132" y="388233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78" name="円/楕円 77"/>
          <p:cNvSpPr/>
          <p:nvPr/>
        </p:nvSpPr>
        <p:spPr>
          <a:xfrm>
            <a:off x="971602" y="330626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79" name="直線コネクタ 78"/>
          <p:cNvCxnSpPr/>
          <p:nvPr/>
        </p:nvCxnSpPr>
        <p:spPr>
          <a:xfrm flipV="1">
            <a:off x="4719623" y="4458397"/>
            <a:ext cx="0" cy="432048"/>
          </a:xfrm>
          <a:prstGeom prst="line">
            <a:avLst/>
          </a:prstGeom>
        </p:spPr>
        <p:style>
          <a:lnRef idx="2">
            <a:schemeClr val="dk1"/>
          </a:lnRef>
          <a:fillRef idx="0">
            <a:schemeClr val="dk1"/>
          </a:fillRef>
          <a:effectRef idx="1">
            <a:schemeClr val="dk1"/>
          </a:effectRef>
          <a:fontRef idx="minor">
            <a:schemeClr val="tx1"/>
          </a:fontRef>
        </p:style>
      </p:cxnSp>
      <p:sp>
        <p:nvSpPr>
          <p:cNvPr id="80" name="円/楕円 79"/>
          <p:cNvSpPr/>
          <p:nvPr/>
        </p:nvSpPr>
        <p:spPr>
          <a:xfrm>
            <a:off x="4575606"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1" name="直線コネクタ 80"/>
          <p:cNvCxnSpPr/>
          <p:nvPr/>
        </p:nvCxnSpPr>
        <p:spPr>
          <a:xfrm flipV="1">
            <a:off x="1259634" y="3870285"/>
            <a:ext cx="0" cy="432048"/>
          </a:xfrm>
          <a:prstGeom prst="line">
            <a:avLst/>
          </a:prstGeom>
        </p:spPr>
        <p:style>
          <a:lnRef idx="2">
            <a:schemeClr val="dk1"/>
          </a:lnRef>
          <a:fillRef idx="0">
            <a:schemeClr val="dk1"/>
          </a:fillRef>
          <a:effectRef idx="1">
            <a:schemeClr val="dk1"/>
          </a:effectRef>
          <a:fontRef idx="minor">
            <a:schemeClr val="tx1"/>
          </a:fontRef>
        </p:style>
      </p:cxnSp>
      <p:sp>
        <p:nvSpPr>
          <p:cNvPr id="82" name="円/楕円 81"/>
          <p:cNvSpPr/>
          <p:nvPr/>
        </p:nvSpPr>
        <p:spPr>
          <a:xfrm>
            <a:off x="111561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3" name="円/楕円 82"/>
          <p:cNvSpPr/>
          <p:nvPr/>
        </p:nvSpPr>
        <p:spPr>
          <a:xfrm>
            <a:off x="4279061"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4" name="直線コネクタ 83"/>
          <p:cNvCxnSpPr/>
          <p:nvPr/>
        </p:nvCxnSpPr>
        <p:spPr>
          <a:xfrm flipV="1">
            <a:off x="4432131" y="5178477"/>
            <a:ext cx="0" cy="432048"/>
          </a:xfrm>
          <a:prstGeom prst="line">
            <a:avLst/>
          </a:prstGeom>
        </p:spPr>
        <p:style>
          <a:lnRef idx="2">
            <a:schemeClr val="dk1"/>
          </a:lnRef>
          <a:fillRef idx="0">
            <a:schemeClr val="dk1"/>
          </a:fillRef>
          <a:effectRef idx="1">
            <a:schemeClr val="dk1"/>
          </a:effectRef>
          <a:fontRef idx="minor">
            <a:schemeClr val="tx1"/>
          </a:fontRef>
        </p:style>
      </p:cxnSp>
      <p:sp>
        <p:nvSpPr>
          <p:cNvPr id="85" name="円/楕円 84"/>
          <p:cNvSpPr/>
          <p:nvPr/>
        </p:nvSpPr>
        <p:spPr>
          <a:xfrm>
            <a:off x="4135043" y="560109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86" name="円/楕円 85"/>
          <p:cNvSpPr/>
          <p:nvPr/>
        </p:nvSpPr>
        <p:spPr>
          <a:xfrm>
            <a:off x="82758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7" name="直線コネクタ 86"/>
          <p:cNvCxnSpPr/>
          <p:nvPr/>
        </p:nvCxnSpPr>
        <p:spPr>
          <a:xfrm flipV="1">
            <a:off x="980657" y="4590365"/>
            <a:ext cx="0" cy="432048"/>
          </a:xfrm>
          <a:prstGeom prst="line">
            <a:avLst/>
          </a:prstGeom>
        </p:spPr>
        <p:style>
          <a:lnRef idx="2">
            <a:schemeClr val="dk1"/>
          </a:lnRef>
          <a:fillRef idx="0">
            <a:schemeClr val="dk1"/>
          </a:fillRef>
          <a:effectRef idx="1">
            <a:schemeClr val="dk1"/>
          </a:effectRef>
          <a:fontRef idx="minor">
            <a:schemeClr val="tx1"/>
          </a:fontRef>
        </p:style>
      </p:cxnSp>
      <p:sp>
        <p:nvSpPr>
          <p:cNvPr id="88" name="円/楕円 87"/>
          <p:cNvSpPr/>
          <p:nvPr/>
        </p:nvSpPr>
        <p:spPr>
          <a:xfrm>
            <a:off x="683569" y="501298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89" name="直線コネクタ 88"/>
          <p:cNvCxnSpPr/>
          <p:nvPr/>
        </p:nvCxnSpPr>
        <p:spPr>
          <a:xfrm rot="16200000" flipV="1">
            <a:off x="2199881" y="5361912"/>
            <a:ext cx="0" cy="432048"/>
          </a:xfrm>
          <a:prstGeom prst="line">
            <a:avLst/>
          </a:prstGeom>
        </p:spPr>
        <p:style>
          <a:lnRef idx="2">
            <a:schemeClr val="dk1"/>
          </a:lnRef>
          <a:fillRef idx="0">
            <a:schemeClr val="dk1"/>
          </a:fillRef>
          <a:effectRef idx="1">
            <a:schemeClr val="dk1"/>
          </a:effectRef>
          <a:fontRef idx="minor">
            <a:schemeClr val="tx1"/>
          </a:fontRef>
        </p:style>
      </p:cxnSp>
      <p:sp>
        <p:nvSpPr>
          <p:cNvPr id="90" name="円/楕円 89"/>
          <p:cNvSpPr/>
          <p:nvPr/>
        </p:nvSpPr>
        <p:spPr>
          <a:xfrm>
            <a:off x="1695824" y="545143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1" name="円/楕円 90"/>
          <p:cNvSpPr/>
          <p:nvPr/>
        </p:nvSpPr>
        <p:spPr>
          <a:xfrm>
            <a:off x="1691681" y="516340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2" name="直線コネクタ 91"/>
          <p:cNvCxnSpPr/>
          <p:nvPr/>
        </p:nvCxnSpPr>
        <p:spPr>
          <a:xfrm rot="16200000" flipV="1">
            <a:off x="1475657" y="5091392"/>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93" name="直線コネクタ 92"/>
          <p:cNvCxnSpPr/>
          <p:nvPr/>
        </p:nvCxnSpPr>
        <p:spPr>
          <a:xfrm rot="16200000" flipV="1">
            <a:off x="3932219" y="5646403"/>
            <a:ext cx="0" cy="432048"/>
          </a:xfrm>
          <a:prstGeom prst="line">
            <a:avLst/>
          </a:prstGeom>
        </p:spPr>
        <p:style>
          <a:lnRef idx="2">
            <a:schemeClr val="dk1"/>
          </a:lnRef>
          <a:fillRef idx="0">
            <a:schemeClr val="dk1"/>
          </a:fillRef>
          <a:effectRef idx="1">
            <a:schemeClr val="dk1"/>
          </a:effectRef>
          <a:fontRef idx="minor">
            <a:schemeClr val="tx1"/>
          </a:fontRef>
        </p:style>
      </p:cxnSp>
      <p:sp>
        <p:nvSpPr>
          <p:cNvPr id="94" name="円/楕円 93"/>
          <p:cNvSpPr/>
          <p:nvPr/>
        </p:nvSpPr>
        <p:spPr>
          <a:xfrm>
            <a:off x="3428162" y="573592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5" name="円/楕円 94"/>
          <p:cNvSpPr/>
          <p:nvPr/>
        </p:nvSpPr>
        <p:spPr>
          <a:xfrm>
            <a:off x="3424019" y="54478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6" name="直線コネクタ 95"/>
          <p:cNvCxnSpPr/>
          <p:nvPr/>
        </p:nvCxnSpPr>
        <p:spPr>
          <a:xfrm rot="16200000" flipV="1">
            <a:off x="3207995" y="5375883"/>
            <a:ext cx="0" cy="432048"/>
          </a:xfrm>
          <a:prstGeom prst="line">
            <a:avLst/>
          </a:prstGeom>
        </p:spPr>
        <p:style>
          <a:lnRef idx="2">
            <a:schemeClr val="dk1"/>
          </a:lnRef>
          <a:fillRef idx="0">
            <a:schemeClr val="dk1"/>
          </a:fillRef>
          <a:effectRef idx="1">
            <a:schemeClr val="dk1"/>
          </a:effectRef>
          <a:fontRef idx="minor">
            <a:schemeClr val="tx1"/>
          </a:fontRef>
        </p:style>
      </p:cxnSp>
      <p:sp>
        <p:nvSpPr>
          <p:cNvPr id="97" name="円/楕円 96"/>
          <p:cNvSpPr/>
          <p:nvPr/>
        </p:nvSpPr>
        <p:spPr>
          <a:xfrm>
            <a:off x="4576147" y="316037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8" name="直線コネクタ 97"/>
          <p:cNvCxnSpPr/>
          <p:nvPr/>
        </p:nvCxnSpPr>
        <p:spPr>
          <a:xfrm flipV="1">
            <a:off x="4720164" y="3438237"/>
            <a:ext cx="0" cy="432048"/>
          </a:xfrm>
          <a:prstGeom prst="line">
            <a:avLst/>
          </a:prstGeom>
        </p:spPr>
        <p:style>
          <a:lnRef idx="2">
            <a:schemeClr val="dk1"/>
          </a:lnRef>
          <a:fillRef idx="0">
            <a:schemeClr val="dk1"/>
          </a:fillRef>
          <a:effectRef idx="1">
            <a:schemeClr val="dk1"/>
          </a:effectRef>
          <a:fontRef idx="minor">
            <a:schemeClr val="tx1"/>
          </a:fontRef>
        </p:style>
      </p:cxnSp>
      <p:sp>
        <p:nvSpPr>
          <p:cNvPr id="99" name="円/楕円 98"/>
          <p:cNvSpPr/>
          <p:nvPr/>
        </p:nvSpPr>
        <p:spPr>
          <a:xfrm>
            <a:off x="1116300" y="259635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0" name="直線コネクタ 99"/>
          <p:cNvCxnSpPr/>
          <p:nvPr/>
        </p:nvCxnSpPr>
        <p:spPr>
          <a:xfrm flipV="1">
            <a:off x="1260317" y="2874221"/>
            <a:ext cx="0" cy="432048"/>
          </a:xfrm>
          <a:prstGeom prst="line">
            <a:avLst/>
          </a:prstGeom>
        </p:spPr>
        <p:style>
          <a:lnRef idx="2">
            <a:schemeClr val="dk1"/>
          </a:lnRef>
          <a:fillRef idx="0">
            <a:schemeClr val="dk1"/>
          </a:fillRef>
          <a:effectRef idx="1">
            <a:schemeClr val="dk1"/>
          </a:effectRef>
          <a:fontRef idx="minor">
            <a:schemeClr val="tx1"/>
          </a:fontRef>
        </p:style>
      </p:cxnSp>
      <p:sp>
        <p:nvSpPr>
          <p:cNvPr id="101" name="円/楕円 100"/>
          <p:cNvSpPr/>
          <p:nvPr/>
        </p:nvSpPr>
        <p:spPr>
          <a:xfrm>
            <a:off x="4867827" y="31549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2" name="直線コネクタ 101"/>
          <p:cNvCxnSpPr/>
          <p:nvPr/>
        </p:nvCxnSpPr>
        <p:spPr>
          <a:xfrm flipV="1">
            <a:off x="5008197" y="271269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3" name="円/楕円 102"/>
          <p:cNvSpPr/>
          <p:nvPr/>
        </p:nvSpPr>
        <p:spPr>
          <a:xfrm>
            <a:off x="4720164" y="213662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104" name="円/楕円 103"/>
          <p:cNvSpPr/>
          <p:nvPr/>
        </p:nvSpPr>
        <p:spPr>
          <a:xfrm>
            <a:off x="1402382" y="2575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5" name="直線コネクタ 104"/>
          <p:cNvCxnSpPr/>
          <p:nvPr/>
        </p:nvCxnSpPr>
        <p:spPr>
          <a:xfrm flipV="1">
            <a:off x="1542752" y="2132856"/>
            <a:ext cx="0" cy="432048"/>
          </a:xfrm>
          <a:prstGeom prst="line">
            <a:avLst/>
          </a:prstGeom>
        </p:spPr>
        <p:style>
          <a:lnRef idx="2">
            <a:schemeClr val="dk1"/>
          </a:lnRef>
          <a:fillRef idx="0">
            <a:schemeClr val="dk1"/>
          </a:fillRef>
          <a:effectRef idx="1">
            <a:schemeClr val="dk1"/>
          </a:effectRef>
          <a:fontRef idx="minor">
            <a:schemeClr val="tx1"/>
          </a:fontRef>
        </p:style>
      </p:cxnSp>
      <p:sp>
        <p:nvSpPr>
          <p:cNvPr id="106" name="円/楕円 105"/>
          <p:cNvSpPr/>
          <p:nvPr/>
        </p:nvSpPr>
        <p:spPr>
          <a:xfrm>
            <a:off x="1254719" y="1556792"/>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107" name="直線コネクタ 106"/>
          <p:cNvCxnSpPr/>
          <p:nvPr/>
        </p:nvCxnSpPr>
        <p:spPr>
          <a:xfrm rot="16200000" flipV="1">
            <a:off x="4495451" y="219092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8" name="円/楕円 107"/>
          <p:cNvSpPr/>
          <p:nvPr/>
        </p:nvSpPr>
        <p:spPr>
          <a:xfrm>
            <a:off x="3991394" y="228044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9" name="円/楕円 108"/>
          <p:cNvSpPr/>
          <p:nvPr/>
        </p:nvSpPr>
        <p:spPr>
          <a:xfrm>
            <a:off x="3987251" y="19924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0" name="直線コネクタ 109"/>
          <p:cNvCxnSpPr/>
          <p:nvPr/>
        </p:nvCxnSpPr>
        <p:spPr>
          <a:xfrm rot="16200000" flipV="1">
            <a:off x="3771227" y="192040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1" name="直線コネクタ 110"/>
          <p:cNvCxnSpPr/>
          <p:nvPr/>
        </p:nvCxnSpPr>
        <p:spPr>
          <a:xfrm rot="16200000" flipV="1">
            <a:off x="2775945" y="1916833"/>
            <a:ext cx="0" cy="432048"/>
          </a:xfrm>
          <a:prstGeom prst="line">
            <a:avLst/>
          </a:prstGeom>
        </p:spPr>
        <p:style>
          <a:lnRef idx="2">
            <a:schemeClr val="dk1"/>
          </a:lnRef>
          <a:fillRef idx="0">
            <a:schemeClr val="dk1"/>
          </a:fillRef>
          <a:effectRef idx="1">
            <a:schemeClr val="dk1"/>
          </a:effectRef>
          <a:fontRef idx="minor">
            <a:schemeClr val="tx1"/>
          </a:fontRef>
        </p:style>
      </p:cxnSp>
      <p:sp>
        <p:nvSpPr>
          <p:cNvPr id="112" name="円/楕円 111"/>
          <p:cNvSpPr/>
          <p:nvPr/>
        </p:nvSpPr>
        <p:spPr>
          <a:xfrm>
            <a:off x="2271888" y="20063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3" name="円/楕円 112"/>
          <p:cNvSpPr/>
          <p:nvPr/>
        </p:nvSpPr>
        <p:spPr>
          <a:xfrm>
            <a:off x="2267745" y="17183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4" name="直線コネクタ 113"/>
          <p:cNvCxnSpPr/>
          <p:nvPr/>
        </p:nvCxnSpPr>
        <p:spPr>
          <a:xfrm rot="16200000" flipV="1">
            <a:off x="2051721" y="164631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5" name="直線コネクタ 114"/>
          <p:cNvCxnSpPr/>
          <p:nvPr/>
        </p:nvCxnSpPr>
        <p:spPr>
          <a:xfrm rot="16200000" flipV="1">
            <a:off x="1043608" y="163257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6" name="直線コネクタ 115"/>
          <p:cNvCxnSpPr/>
          <p:nvPr/>
        </p:nvCxnSpPr>
        <p:spPr>
          <a:xfrm rot="16200000" flipV="1">
            <a:off x="755577"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7" name="直線コネクタ 116"/>
          <p:cNvCxnSpPr/>
          <p:nvPr/>
        </p:nvCxnSpPr>
        <p:spPr>
          <a:xfrm flipH="1">
            <a:off x="467544" y="5307416"/>
            <a:ext cx="216025" cy="0"/>
          </a:xfrm>
          <a:prstGeom prst="line">
            <a:avLst/>
          </a:prstGeom>
        </p:spPr>
        <p:style>
          <a:lnRef idx="2">
            <a:schemeClr val="dk1"/>
          </a:lnRef>
          <a:fillRef idx="0">
            <a:schemeClr val="dk1"/>
          </a:fillRef>
          <a:effectRef idx="1">
            <a:schemeClr val="dk1"/>
          </a:effectRef>
          <a:fontRef idx="minor">
            <a:schemeClr val="tx1"/>
          </a:fontRef>
        </p:style>
      </p:cxnSp>
      <p:cxnSp>
        <p:nvCxnSpPr>
          <p:cNvPr id="118" name="直線コネクタ 117"/>
          <p:cNvCxnSpPr/>
          <p:nvPr/>
        </p:nvCxnSpPr>
        <p:spPr>
          <a:xfrm flipH="1">
            <a:off x="5296229" y="2406948"/>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119" name="直線コネクタ 118"/>
          <p:cNvCxnSpPr/>
          <p:nvPr/>
        </p:nvCxnSpPr>
        <p:spPr>
          <a:xfrm rot="16200000" flipV="1">
            <a:off x="5227867" y="396050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0" name="直線コネクタ 119"/>
          <p:cNvCxnSpPr/>
          <p:nvPr/>
        </p:nvCxnSpPr>
        <p:spPr>
          <a:xfrm rot="16200000" flipV="1">
            <a:off x="4927132" y="567310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3" name="直線コネクタ 122"/>
          <p:cNvCxnSpPr/>
          <p:nvPr/>
        </p:nvCxnSpPr>
        <p:spPr>
          <a:xfrm flipV="1">
            <a:off x="5011843" y="171832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4" name="直線コネクタ 123"/>
          <p:cNvCxnSpPr/>
          <p:nvPr/>
        </p:nvCxnSpPr>
        <p:spPr>
          <a:xfrm flipV="1">
            <a:off x="3280003" y="1430288"/>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5" name="直線コネクタ 124"/>
          <p:cNvCxnSpPr/>
          <p:nvPr/>
        </p:nvCxnSpPr>
        <p:spPr>
          <a:xfrm flipV="1">
            <a:off x="1555160" y="134076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7" name="直線コネクタ 126"/>
          <p:cNvCxnSpPr/>
          <p:nvPr/>
        </p:nvCxnSpPr>
        <p:spPr>
          <a:xfrm flipV="1">
            <a:off x="4432132" y="6177163"/>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8" name="直線コネクタ 127"/>
          <p:cNvCxnSpPr/>
          <p:nvPr/>
        </p:nvCxnSpPr>
        <p:spPr>
          <a:xfrm flipV="1">
            <a:off x="2712993" y="586353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9" name="直線コネクタ 128"/>
          <p:cNvCxnSpPr/>
          <p:nvPr/>
        </p:nvCxnSpPr>
        <p:spPr>
          <a:xfrm flipV="1">
            <a:off x="986952" y="5583587"/>
            <a:ext cx="0" cy="432048"/>
          </a:xfrm>
          <a:prstGeom prst="line">
            <a:avLst/>
          </a:prstGeom>
        </p:spPr>
        <p:style>
          <a:lnRef idx="2">
            <a:schemeClr val="dk1"/>
          </a:lnRef>
          <a:fillRef idx="0">
            <a:schemeClr val="dk1"/>
          </a:fillRef>
          <a:effectRef idx="1">
            <a:schemeClr val="dk1"/>
          </a:effectRef>
          <a:fontRef idx="minor">
            <a:schemeClr val="tx1"/>
          </a:fontRef>
        </p:style>
      </p:cxnSp>
      <p:sp>
        <p:nvSpPr>
          <p:cNvPr id="38" name="テキスト ボックス 37"/>
          <p:cNvSpPr txBox="1"/>
          <p:nvPr/>
        </p:nvSpPr>
        <p:spPr>
          <a:xfrm>
            <a:off x="5542801" y="1517970"/>
            <a:ext cx="3528392" cy="4154984"/>
          </a:xfrm>
          <a:prstGeom prst="rect">
            <a:avLst/>
          </a:prstGeom>
          <a:noFill/>
        </p:spPr>
        <p:txBody>
          <a:bodyPr wrap="square" rtlCol="0">
            <a:spAutoFit/>
          </a:bodyPr>
          <a:lstStyle/>
          <a:p>
            <a:r>
              <a:rPr lang="ja-JP" altLang="en-US" sz="2400" dirty="0" smtClean="0"/>
              <a:t>　</a:t>
            </a:r>
            <a:r>
              <a:rPr lang="ja-JP" altLang="ja-JP" sz="2400" dirty="0" smtClean="0"/>
              <a:t>熱</a:t>
            </a:r>
            <a:r>
              <a:rPr lang="ja-JP" altLang="ja-JP" sz="2400" dirty="0"/>
              <a:t>や光などのエネルギーが加わると</a:t>
            </a:r>
            <a:r>
              <a:rPr lang="ja-JP" altLang="ja-JP" sz="2400" dirty="0" smtClean="0"/>
              <a:t>、最外</a:t>
            </a:r>
            <a:r>
              <a:rPr lang="ja-JP" altLang="en-US" sz="2400" dirty="0" smtClean="0"/>
              <a:t>殻</a:t>
            </a:r>
            <a:r>
              <a:rPr lang="ja-JP" altLang="ja-JP" sz="2400" dirty="0" smtClean="0"/>
              <a:t>電子</a:t>
            </a:r>
            <a:r>
              <a:rPr lang="ja-JP" altLang="ja-JP" sz="2400" dirty="0"/>
              <a:t>が原子核の束縛から離れ</a:t>
            </a:r>
            <a:r>
              <a:rPr lang="ja-JP" altLang="ja-JP" sz="2400" dirty="0" smtClean="0"/>
              <a:t>、自由</a:t>
            </a:r>
            <a:r>
              <a:rPr lang="ja-JP" altLang="ja-JP" sz="2400" dirty="0"/>
              <a:t>に移動するよう</a:t>
            </a:r>
            <a:r>
              <a:rPr lang="ja-JP" altLang="ja-JP" sz="2400" dirty="0" smtClean="0"/>
              <a:t>に</a:t>
            </a:r>
            <a:r>
              <a:rPr lang="ja-JP" altLang="en-US" sz="2400" dirty="0" smtClean="0"/>
              <a:t>なる</a:t>
            </a:r>
            <a:r>
              <a:rPr lang="ja-JP" altLang="ja-JP" sz="2400" dirty="0" smtClean="0"/>
              <a:t>。</a:t>
            </a:r>
            <a:endParaRPr lang="en-US" altLang="ja-JP" sz="2400" dirty="0" smtClean="0"/>
          </a:p>
          <a:p>
            <a:r>
              <a:rPr lang="ja-JP" altLang="en-US" sz="2400" dirty="0"/>
              <a:t>　</a:t>
            </a:r>
            <a:r>
              <a:rPr lang="ja-JP" altLang="ja-JP" sz="2400" dirty="0" smtClean="0"/>
              <a:t>物質内</a:t>
            </a:r>
            <a:r>
              <a:rPr lang="ja-JP" altLang="ja-JP" sz="2400" dirty="0"/>
              <a:t>を自由に移動できる電子のことを、</a:t>
            </a:r>
            <a:r>
              <a:rPr lang="ja-JP" altLang="ja-JP" sz="2400" dirty="0">
                <a:solidFill>
                  <a:srgbClr val="FF0000"/>
                </a:solidFill>
              </a:rPr>
              <a:t>自由</a:t>
            </a:r>
            <a:r>
              <a:rPr lang="ja-JP" altLang="ja-JP" sz="2400" dirty="0" smtClean="0">
                <a:solidFill>
                  <a:srgbClr val="FF0000"/>
                </a:solidFill>
              </a:rPr>
              <a:t>電子</a:t>
            </a:r>
            <a:r>
              <a:rPr lang="ja-JP" altLang="en-US" sz="2400" dirty="0" smtClean="0"/>
              <a:t>という。</a:t>
            </a:r>
            <a:endParaRPr lang="en-US" altLang="ja-JP" sz="2400" dirty="0" smtClean="0"/>
          </a:p>
          <a:p>
            <a:r>
              <a:rPr lang="ja-JP" altLang="en-US" sz="2400" dirty="0"/>
              <a:t>　</a:t>
            </a:r>
            <a:r>
              <a:rPr lang="ja-JP" altLang="ja-JP" sz="2400" dirty="0" smtClean="0"/>
              <a:t>シリコン</a:t>
            </a:r>
            <a:r>
              <a:rPr lang="ja-JP" altLang="ja-JP" sz="2400" dirty="0"/>
              <a:t>では、常温程度のエネルギーでこのような現象が</a:t>
            </a:r>
            <a:r>
              <a:rPr lang="ja-JP" altLang="ja-JP" sz="2400" dirty="0" smtClean="0"/>
              <a:t>起こ</a:t>
            </a:r>
            <a:r>
              <a:rPr lang="ja-JP" altLang="en-US" sz="2400" dirty="0" smtClean="0"/>
              <a:t>る</a:t>
            </a:r>
            <a:r>
              <a:rPr lang="ja-JP" altLang="ja-JP" sz="2400" dirty="0" smtClean="0"/>
              <a:t>。</a:t>
            </a:r>
            <a:endParaRPr kumimoji="1" lang="ja-JP" altLang="en-US" sz="2400" dirty="0"/>
          </a:p>
        </p:txBody>
      </p:sp>
      <p:sp>
        <p:nvSpPr>
          <p:cNvPr id="3" name="テキスト ボックス 2"/>
          <p:cNvSpPr txBox="1"/>
          <p:nvPr/>
        </p:nvSpPr>
        <p:spPr>
          <a:xfrm>
            <a:off x="3428162" y="2628580"/>
            <a:ext cx="1588322" cy="461665"/>
          </a:xfrm>
          <a:prstGeom prst="rect">
            <a:avLst/>
          </a:prstGeom>
          <a:noFill/>
        </p:spPr>
        <p:txBody>
          <a:bodyPr wrap="square" rtlCol="0">
            <a:spAutoFit/>
          </a:bodyPr>
          <a:lstStyle/>
          <a:p>
            <a:r>
              <a:rPr kumimoji="1" lang="ja-JP" altLang="en-US" sz="2400" dirty="0" smtClean="0">
                <a:solidFill>
                  <a:srgbClr val="FF0000"/>
                </a:solidFill>
              </a:rPr>
              <a:t>自由電子</a:t>
            </a:r>
            <a:endParaRPr kumimoji="1" lang="ja-JP" altLang="en-US" sz="2400" dirty="0">
              <a:solidFill>
                <a:srgbClr val="FF0000"/>
              </a:solidFill>
            </a:endParaRPr>
          </a:p>
        </p:txBody>
      </p:sp>
    </p:spTree>
    <p:extLst>
      <p:ext uri="{BB962C8B-B14F-4D97-AF65-F5344CB8AC3E}">
        <p14:creationId xmlns:p14="http://schemas.microsoft.com/office/powerpoint/2010/main" val="36757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5.55556E-7 -3.04187E-6 L 0.0316 -0.10317 " pathEditMode="relative" rAng="0" ptsTypes="AA">
                                      <p:cBhvr>
                                        <p:cTn id="6" dur="2000" fill="hold"/>
                                        <p:tgtEl>
                                          <p:spTgt spid="47"/>
                                        </p:tgtEl>
                                        <p:attrNameLst>
                                          <p:attrName>ppt_x</p:attrName>
                                          <p:attrName>ppt_y</p:attrName>
                                        </p:attrNameLst>
                                      </p:cBhvr>
                                      <p:rCtr x="1580" y="-515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54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タイトル 2"/>
          <p:cNvSpPr>
            <a:spLocks noGrp="1"/>
          </p:cNvSpPr>
          <p:nvPr>
            <p:ph type="title"/>
          </p:nvPr>
        </p:nvSpPr>
        <p:spPr/>
        <p:txBody>
          <a:bodyPr/>
          <a:lstStyle/>
          <a:p>
            <a:endParaRPr kumimoji="1" lang="ja-JP" altLang="en-US"/>
          </a:p>
        </p:txBody>
      </p:sp>
      <p:sp>
        <p:nvSpPr>
          <p:cNvPr id="36" name="テキスト ボックス 35"/>
          <p:cNvSpPr txBox="1"/>
          <p:nvPr/>
        </p:nvSpPr>
        <p:spPr>
          <a:xfrm>
            <a:off x="4220941" y="4029573"/>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grpSp>
        <p:nvGrpSpPr>
          <p:cNvPr id="41" name="グループ化 40"/>
          <p:cNvGrpSpPr/>
          <p:nvPr/>
        </p:nvGrpSpPr>
        <p:grpSpPr>
          <a:xfrm rot="5400000">
            <a:off x="4323950" y="3879478"/>
            <a:ext cx="1422400" cy="323850"/>
            <a:chOff x="3408908" y="2240972"/>
            <a:chExt cx="1422400" cy="323850"/>
          </a:xfrm>
        </p:grpSpPr>
        <p:sp>
          <p:nvSpPr>
            <p:cNvPr id="42" name="Line 12"/>
            <p:cNvSpPr>
              <a:spLocks noChangeShapeType="1"/>
            </p:cNvSpPr>
            <p:nvPr/>
          </p:nvSpPr>
          <p:spPr bwMode="auto">
            <a:xfrm>
              <a:off x="3951833" y="2399722"/>
              <a:ext cx="8794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4" name="Oval 13"/>
            <p:cNvSpPr>
              <a:spLocks noChangeArrowheads="1"/>
            </p:cNvSpPr>
            <p:nvPr/>
          </p:nvSpPr>
          <p:spPr bwMode="auto">
            <a:xfrm>
              <a:off x="4053433" y="2364797"/>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5" name="Oval 14"/>
            <p:cNvSpPr>
              <a:spLocks noChangeArrowheads="1"/>
            </p:cNvSpPr>
            <p:nvPr/>
          </p:nvSpPr>
          <p:spPr bwMode="auto">
            <a:xfrm>
              <a:off x="4440783" y="2364797"/>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6" name="Line 15"/>
            <p:cNvSpPr>
              <a:spLocks noChangeShapeType="1"/>
            </p:cNvSpPr>
            <p:nvPr/>
          </p:nvSpPr>
          <p:spPr bwMode="auto">
            <a:xfrm>
              <a:off x="3950246" y="2323522"/>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7" name="Line 16"/>
            <p:cNvSpPr>
              <a:spLocks noChangeShapeType="1"/>
            </p:cNvSpPr>
            <p:nvPr/>
          </p:nvSpPr>
          <p:spPr bwMode="auto">
            <a:xfrm>
              <a:off x="3842296" y="2240972"/>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0" name="Line 17"/>
            <p:cNvSpPr>
              <a:spLocks noChangeShapeType="1"/>
            </p:cNvSpPr>
            <p:nvPr/>
          </p:nvSpPr>
          <p:spPr bwMode="auto">
            <a:xfrm>
              <a:off x="3408908" y="2404484"/>
              <a:ext cx="4254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grpSp>
      <p:sp>
        <p:nvSpPr>
          <p:cNvPr id="52" name="テキスト ボックス 51"/>
          <p:cNvSpPr txBox="1"/>
          <p:nvPr/>
        </p:nvSpPr>
        <p:spPr>
          <a:xfrm>
            <a:off x="4609577" y="3755653"/>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4623977" y="340374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cxnSp>
        <p:nvCxnSpPr>
          <p:cNvPr id="57" name="直線コネクタ 56"/>
          <p:cNvCxnSpPr/>
          <p:nvPr/>
        </p:nvCxnSpPr>
        <p:spPr>
          <a:xfrm>
            <a:off x="7164288"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フリーフォーム 57"/>
          <p:cNvSpPr/>
          <p:nvPr/>
        </p:nvSpPr>
        <p:spPr>
          <a:xfrm>
            <a:off x="7275860" y="2874712"/>
            <a:ext cx="742950" cy="1220665"/>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641117"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1" name="直線コネクタ 60"/>
          <p:cNvCxnSpPr/>
          <p:nvPr/>
        </p:nvCxnSpPr>
        <p:spPr>
          <a:xfrm>
            <a:off x="7164288"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64288"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7164288" y="2874712"/>
            <a:ext cx="1020697" cy="95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flipH="1">
            <a:off x="7346513" y="3849972"/>
            <a:ext cx="603398"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a:off x="7164288" y="3845990"/>
            <a:ext cx="1822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516216" y="3615407"/>
            <a:ext cx="811203" cy="461665"/>
          </a:xfrm>
          <a:prstGeom prst="rect">
            <a:avLst/>
          </a:prstGeom>
          <a:noFill/>
        </p:spPr>
        <p:txBody>
          <a:bodyPr wrap="square" rtlCol="0">
            <a:spAutoFit/>
          </a:bodyPr>
          <a:lstStyle/>
          <a:p>
            <a:r>
              <a:rPr lang="en-US" altLang="ja-JP" sz="2400" dirty="0" smtClean="0"/>
              <a:t>0.7V</a:t>
            </a:r>
            <a:endParaRPr lang="ja-JP" altLang="ja-JP" sz="2400" dirty="0"/>
          </a:p>
        </p:txBody>
      </p:sp>
      <p:sp>
        <p:nvSpPr>
          <p:cNvPr id="67" name="テキスト ボックス 66"/>
          <p:cNvSpPr txBox="1"/>
          <p:nvPr/>
        </p:nvSpPr>
        <p:spPr>
          <a:xfrm>
            <a:off x="6606373"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68" name="テキスト ボックス 67"/>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順方向電圧</a:t>
            </a:r>
            <a:r>
              <a:rPr lang="ja-JP" altLang="en-US" sz="2400" dirty="0" smtClean="0"/>
              <a:t>が加わっているのでダイオードは</a:t>
            </a:r>
            <a:r>
              <a:rPr lang="en-US" altLang="ja-JP" sz="2400" dirty="0">
                <a:solidFill>
                  <a:srgbClr val="FF0000"/>
                </a:solidFill>
              </a:rPr>
              <a:t>ON</a:t>
            </a:r>
            <a:r>
              <a:rPr lang="ja-JP" altLang="en-US" sz="2400" dirty="0" smtClean="0"/>
              <a:t>と考える</a:t>
            </a:r>
            <a:r>
              <a:rPr lang="ja-JP" altLang="en-US" sz="2400" dirty="0"/>
              <a:t>こ</a:t>
            </a:r>
            <a:r>
              <a:rPr lang="ja-JP" altLang="en-US" sz="2400" dirty="0" smtClean="0"/>
              <a:t>とができる。</a:t>
            </a:r>
            <a:endParaRPr lang="ja-JP" altLang="ja-JP" sz="2400" dirty="0"/>
          </a:p>
        </p:txBody>
      </p:sp>
      <p:sp>
        <p:nvSpPr>
          <p:cNvPr id="69" name="雲形吹き出し 68"/>
          <p:cNvSpPr/>
          <p:nvPr/>
        </p:nvSpPr>
        <p:spPr>
          <a:xfrm>
            <a:off x="4676847" y="227878"/>
            <a:ext cx="4742474" cy="2276177"/>
          </a:xfrm>
          <a:prstGeom prst="cloudCallout">
            <a:avLst>
              <a:gd name="adj1" fmla="val -29104"/>
              <a:gd name="adj2" fmla="val 6501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5223919" y="602346"/>
            <a:ext cx="3783368" cy="1569660"/>
          </a:xfrm>
          <a:prstGeom prst="rect">
            <a:avLst/>
          </a:prstGeom>
          <a:noFill/>
        </p:spPr>
        <p:txBody>
          <a:bodyPr wrap="square" rtlCol="0">
            <a:spAutoFit/>
          </a:bodyPr>
          <a:lstStyle/>
          <a:p>
            <a:r>
              <a:rPr lang="en-US" altLang="ja-JP" sz="2400" dirty="0"/>
              <a:t>ON</a:t>
            </a:r>
            <a:r>
              <a:rPr lang="ja-JP" altLang="en-US" sz="2400" dirty="0"/>
              <a:t>状態のとき、ダイオードの順方向</a:t>
            </a:r>
            <a:r>
              <a:rPr lang="ja-JP" altLang="en-US" sz="2400" dirty="0" smtClean="0"/>
              <a:t>電圧分カソードに比べ</a:t>
            </a:r>
            <a:r>
              <a:rPr lang="ja-JP" altLang="en-US" sz="2400" dirty="0"/>
              <a:t>アノード</a:t>
            </a:r>
            <a:r>
              <a:rPr lang="ja-JP" altLang="en-US" sz="2400" dirty="0" smtClean="0"/>
              <a:t>の電圧が高い</a:t>
            </a:r>
            <a:endParaRPr lang="en-US" altLang="ja-JP" sz="2400" dirty="0"/>
          </a:p>
          <a:p>
            <a:endParaRPr lang="en-US" altLang="ja-JP" sz="2400" dirty="0" smtClean="0"/>
          </a:p>
        </p:txBody>
      </p:sp>
    </p:spTree>
    <p:extLst>
      <p:ext uri="{BB962C8B-B14F-4D97-AF65-F5344CB8AC3E}">
        <p14:creationId xmlns:p14="http://schemas.microsoft.com/office/powerpoint/2010/main" val="3558713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54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144503" y="4211876"/>
            <a:ext cx="796455" cy="461665"/>
          </a:xfrm>
          <a:prstGeom prst="rect">
            <a:avLst/>
          </a:prstGeom>
          <a:noFill/>
        </p:spPr>
        <p:txBody>
          <a:bodyPr wrap="square" rtlCol="0">
            <a:spAutoFit/>
          </a:bodyPr>
          <a:lstStyle/>
          <a:p>
            <a:r>
              <a:rPr lang="en-US" altLang="ja-JP" sz="2400" dirty="0">
                <a:solidFill>
                  <a:srgbClr val="FF0000"/>
                </a:solidFill>
              </a:rPr>
              <a:t>OFF</a:t>
            </a:r>
            <a:endParaRPr lang="ja-JP" altLang="ja-JP" sz="2400" dirty="0">
              <a:solidFill>
                <a:srgbClr val="FF0000"/>
              </a:solidFill>
            </a:endParaRPr>
          </a:p>
        </p:txBody>
      </p:sp>
      <p:sp>
        <p:nvSpPr>
          <p:cNvPr id="46" name="Line 15"/>
          <p:cNvSpPr>
            <a:spLocks noChangeShapeType="1"/>
          </p:cNvSpPr>
          <p:nvPr/>
        </p:nvSpPr>
        <p:spPr bwMode="auto">
          <a:xfrm rot="5400000">
            <a:off x="5035150" y="3792166"/>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7" name="Line 16"/>
          <p:cNvSpPr>
            <a:spLocks noChangeShapeType="1"/>
          </p:cNvSpPr>
          <p:nvPr/>
        </p:nvSpPr>
        <p:spPr bwMode="auto">
          <a:xfrm rot="5400000">
            <a:off x="5035150" y="3601666"/>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0" name="Line 17"/>
          <p:cNvSpPr>
            <a:spLocks noChangeShapeType="1"/>
          </p:cNvSpPr>
          <p:nvPr/>
        </p:nvSpPr>
        <p:spPr bwMode="auto">
          <a:xfrm rot="5400000">
            <a:off x="4820838" y="3542928"/>
            <a:ext cx="4254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2" name="テキスト ボックス 51"/>
          <p:cNvSpPr txBox="1"/>
          <p:nvPr/>
        </p:nvSpPr>
        <p:spPr>
          <a:xfrm>
            <a:off x="4609577" y="3755653"/>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53" name="テキスト ボックス 52"/>
          <p:cNvSpPr txBox="1"/>
          <p:nvPr/>
        </p:nvSpPr>
        <p:spPr>
          <a:xfrm>
            <a:off x="4623977" y="3403747"/>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cxnSp>
        <p:nvCxnSpPr>
          <p:cNvPr id="57" name="直線コネクタ 56"/>
          <p:cNvCxnSpPr/>
          <p:nvPr/>
        </p:nvCxnSpPr>
        <p:spPr>
          <a:xfrm>
            <a:off x="7164288"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フリーフォーム 57"/>
          <p:cNvSpPr/>
          <p:nvPr/>
        </p:nvSpPr>
        <p:spPr>
          <a:xfrm>
            <a:off x="7275860" y="2874712"/>
            <a:ext cx="742950" cy="1220665"/>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rot="10800000">
            <a:off x="8028385"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641117"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1" name="直線コネクタ 60"/>
          <p:cNvCxnSpPr/>
          <p:nvPr/>
        </p:nvCxnSpPr>
        <p:spPr>
          <a:xfrm>
            <a:off x="7164288"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64288"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7164288" y="2874712"/>
            <a:ext cx="1020697" cy="95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flipH="1">
            <a:off x="7346513" y="3849972"/>
            <a:ext cx="603398"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a:off x="7164288" y="3845990"/>
            <a:ext cx="1822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516216" y="3615407"/>
            <a:ext cx="811203" cy="461665"/>
          </a:xfrm>
          <a:prstGeom prst="rect">
            <a:avLst/>
          </a:prstGeom>
          <a:noFill/>
        </p:spPr>
        <p:txBody>
          <a:bodyPr wrap="square" rtlCol="0">
            <a:spAutoFit/>
          </a:bodyPr>
          <a:lstStyle/>
          <a:p>
            <a:r>
              <a:rPr lang="en-US" altLang="ja-JP" sz="2400" dirty="0" smtClean="0"/>
              <a:t>0.7V</a:t>
            </a:r>
            <a:endParaRPr lang="ja-JP" altLang="ja-JP" sz="2400" dirty="0"/>
          </a:p>
        </p:txBody>
      </p:sp>
      <p:sp>
        <p:nvSpPr>
          <p:cNvPr id="67" name="テキスト ボックス 66"/>
          <p:cNvSpPr txBox="1"/>
          <p:nvPr/>
        </p:nvSpPr>
        <p:spPr>
          <a:xfrm>
            <a:off x="6606373"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68" name="テキスト ボックス 67"/>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逆方向電圧</a:t>
            </a:r>
            <a:r>
              <a:rPr lang="ja-JP" altLang="en-US" sz="2400" dirty="0" smtClean="0"/>
              <a:t>が加わっているのでダイオードは</a:t>
            </a:r>
            <a:r>
              <a:rPr lang="en-US" altLang="ja-JP" sz="2400" dirty="0">
                <a:solidFill>
                  <a:srgbClr val="FF0000"/>
                </a:solidFill>
              </a:rPr>
              <a:t>ON</a:t>
            </a:r>
            <a:r>
              <a:rPr lang="ja-JP" altLang="en-US" sz="2400" dirty="0" smtClean="0"/>
              <a:t>と考える</a:t>
            </a:r>
            <a:r>
              <a:rPr lang="ja-JP" altLang="en-US" sz="2400" dirty="0"/>
              <a:t>こ</a:t>
            </a:r>
            <a:r>
              <a:rPr lang="ja-JP" altLang="en-US" sz="2400" dirty="0" smtClean="0"/>
              <a:t>とができる。</a:t>
            </a:r>
            <a:endParaRPr lang="ja-JP" altLang="ja-JP" sz="2400" dirty="0"/>
          </a:p>
        </p:txBody>
      </p:sp>
      <p:grpSp>
        <p:nvGrpSpPr>
          <p:cNvPr id="71" name="Group 6"/>
          <p:cNvGrpSpPr>
            <a:grpSpLocks/>
          </p:cNvGrpSpPr>
          <p:nvPr/>
        </p:nvGrpSpPr>
        <p:grpSpPr bwMode="auto">
          <a:xfrm rot="16200000">
            <a:off x="4367305" y="4306344"/>
            <a:ext cx="1136650" cy="271462"/>
            <a:chOff x="2556" y="10196"/>
            <a:chExt cx="1790" cy="427"/>
          </a:xfrm>
        </p:grpSpPr>
        <p:sp>
          <p:nvSpPr>
            <p:cNvPr id="72" name="Line 7"/>
            <p:cNvSpPr>
              <a:spLocks noChangeShapeType="1"/>
            </p:cNvSpPr>
            <p:nvPr/>
          </p:nvSpPr>
          <p:spPr bwMode="auto">
            <a:xfrm flipV="1">
              <a:off x="3151" y="10196"/>
              <a:ext cx="598" cy="37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3" name="Line 8"/>
            <p:cNvSpPr>
              <a:spLocks noChangeShapeType="1"/>
            </p:cNvSpPr>
            <p:nvPr/>
          </p:nvSpPr>
          <p:spPr bwMode="auto">
            <a:xfrm>
              <a:off x="3754"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4" name="Line 9"/>
            <p:cNvSpPr>
              <a:spLocks noChangeShapeType="1"/>
            </p:cNvSpPr>
            <p:nvPr/>
          </p:nvSpPr>
          <p:spPr bwMode="auto">
            <a:xfrm>
              <a:off x="2556"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5" name="Oval 10"/>
            <p:cNvSpPr>
              <a:spLocks noChangeArrowheads="1"/>
            </p:cNvSpPr>
            <p:nvPr/>
          </p:nvSpPr>
          <p:spPr bwMode="auto">
            <a:xfrm>
              <a:off x="312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6" name="Oval 11"/>
            <p:cNvSpPr>
              <a:spLocks noChangeArrowheads="1"/>
            </p:cNvSpPr>
            <p:nvPr/>
          </p:nvSpPr>
          <p:spPr bwMode="auto">
            <a:xfrm>
              <a:off x="373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77" name="雲形吹き出し 76"/>
          <p:cNvSpPr/>
          <p:nvPr/>
        </p:nvSpPr>
        <p:spPr>
          <a:xfrm>
            <a:off x="2503254" y="72058"/>
            <a:ext cx="6537034" cy="2376264"/>
          </a:xfrm>
          <a:prstGeom prst="cloudCallout">
            <a:avLst>
              <a:gd name="adj1" fmla="val -1888"/>
              <a:gd name="adj2" fmla="val 6604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3146454" y="660025"/>
            <a:ext cx="4994780" cy="1200329"/>
          </a:xfrm>
          <a:prstGeom prst="rect">
            <a:avLst/>
          </a:prstGeom>
          <a:noFill/>
        </p:spPr>
        <p:txBody>
          <a:bodyPr wrap="square" rtlCol="0">
            <a:spAutoFit/>
          </a:bodyPr>
          <a:lstStyle/>
          <a:p>
            <a:r>
              <a:rPr lang="ja-JP" altLang="en-US" sz="2400" dirty="0" smtClean="0"/>
              <a:t>回路に電流が流れない。よって、抵抗</a:t>
            </a:r>
            <a:r>
              <a:rPr lang="ja-JP" altLang="en-US" sz="2400" dirty="0"/>
              <a:t>に</a:t>
            </a:r>
            <a:r>
              <a:rPr lang="ja-JP" altLang="en-US" sz="2400" dirty="0" smtClean="0"/>
              <a:t>よる電圧降下は</a:t>
            </a:r>
            <a:r>
              <a:rPr lang="en-US" altLang="ja-JP" sz="2400" dirty="0" smtClean="0"/>
              <a:t>0</a:t>
            </a:r>
            <a:r>
              <a:rPr lang="ja-JP" altLang="en-US" sz="2400" dirty="0" smtClean="0"/>
              <a:t>となり、入力電圧は全てダイオードに加わる。</a:t>
            </a:r>
            <a:endParaRPr lang="en-US" altLang="ja-JP" sz="2400" dirty="0" smtClean="0"/>
          </a:p>
        </p:txBody>
      </p:sp>
    </p:spTree>
    <p:extLst>
      <p:ext uri="{BB962C8B-B14F-4D97-AF65-F5344CB8AC3E}">
        <p14:creationId xmlns:p14="http://schemas.microsoft.com/office/powerpoint/2010/main" val="2693182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79" y="274638"/>
            <a:ext cx="8229600" cy="1143000"/>
          </a:xfrm>
        </p:spPr>
        <p:txBody>
          <a:bodyPr/>
          <a:lstStyle/>
          <a:p>
            <a:r>
              <a:rPr kumimoji="1" lang="ja-JP" altLang="en-US" dirty="0" smtClean="0"/>
              <a:t>スイッチング作用（クリップ回路４）</a:t>
            </a:r>
            <a:endParaRPr kumimoji="1" lang="ja-JP" altLang="en-US" dirty="0"/>
          </a:p>
        </p:txBody>
      </p:sp>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62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05114" y="1268760"/>
            <a:ext cx="8568952" cy="830997"/>
          </a:xfrm>
          <a:prstGeom prst="rect">
            <a:avLst/>
          </a:prstGeom>
          <a:noFill/>
        </p:spPr>
        <p:txBody>
          <a:bodyPr wrap="square" rtlCol="0">
            <a:spAutoFit/>
          </a:bodyPr>
          <a:lstStyle/>
          <a:p>
            <a:r>
              <a:rPr lang="ja-JP" altLang="en-US" sz="2400" dirty="0" smtClean="0"/>
              <a:t>次の回路の出力</a:t>
            </a:r>
            <a:r>
              <a:rPr lang="en-US" altLang="ja-JP" sz="2400" dirty="0" err="1" smtClean="0"/>
              <a:t>Vout</a:t>
            </a:r>
            <a:r>
              <a:rPr lang="ja-JP" altLang="en-US" sz="2400" dirty="0" smtClean="0"/>
              <a:t>を求めて</a:t>
            </a:r>
            <a:r>
              <a:rPr lang="ja-JP" altLang="en-US" sz="2400" dirty="0"/>
              <a:t>みよう。スイッチと電源のモデルで考えてみる</a:t>
            </a:r>
            <a:r>
              <a:rPr lang="ja-JP" altLang="en-US" sz="2400" dirty="0" smtClean="0"/>
              <a:t>。</a:t>
            </a:r>
            <a:endParaRPr lang="ja-JP" altLang="ja-JP" sz="2400" dirty="0">
              <a:solidFill>
                <a:srgbClr val="FF0000"/>
              </a:solidFill>
            </a:endParaRPr>
          </a:p>
        </p:txBody>
      </p:sp>
    </p:spTree>
    <p:extLst>
      <p:ext uri="{BB962C8B-B14F-4D97-AF65-F5344CB8AC3E}">
        <p14:creationId xmlns:p14="http://schemas.microsoft.com/office/powerpoint/2010/main" val="1792257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62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164288"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フリーフォーム 57"/>
          <p:cNvSpPr/>
          <p:nvPr/>
        </p:nvSpPr>
        <p:spPr>
          <a:xfrm>
            <a:off x="7275860" y="2780928"/>
            <a:ext cx="742950" cy="1314449"/>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641117"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1" name="直線コネクタ 60"/>
          <p:cNvCxnSpPr/>
          <p:nvPr/>
        </p:nvCxnSpPr>
        <p:spPr>
          <a:xfrm>
            <a:off x="7164288"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64288"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606373"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68" name="テキスト ボックス 67"/>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順方向電圧</a:t>
            </a:r>
            <a:r>
              <a:rPr lang="ja-JP" altLang="en-US" sz="2400" dirty="0" smtClean="0"/>
              <a:t>が加わっているのでダイオードは</a:t>
            </a:r>
            <a:r>
              <a:rPr lang="en-US" altLang="ja-JP" sz="2400" dirty="0" smtClean="0">
                <a:solidFill>
                  <a:srgbClr val="FF0000"/>
                </a:solidFill>
              </a:rPr>
              <a:t>OFF</a:t>
            </a:r>
            <a:r>
              <a:rPr lang="ja-JP" altLang="en-US" sz="2400" dirty="0" smtClean="0"/>
              <a:t>と考える</a:t>
            </a:r>
            <a:r>
              <a:rPr lang="ja-JP" altLang="en-US" sz="2400" dirty="0"/>
              <a:t>こ</a:t>
            </a:r>
            <a:r>
              <a:rPr lang="ja-JP" altLang="en-US" sz="2400" dirty="0" smtClean="0"/>
              <a:t>とができる。</a:t>
            </a:r>
            <a:endParaRPr lang="ja-JP" altLang="ja-JP" sz="2400" dirty="0"/>
          </a:p>
        </p:txBody>
      </p:sp>
      <p:sp>
        <p:nvSpPr>
          <p:cNvPr id="71" name="テキスト ボックス 70"/>
          <p:cNvSpPr txBox="1"/>
          <p:nvPr/>
        </p:nvSpPr>
        <p:spPr>
          <a:xfrm>
            <a:off x="4220941" y="4029573"/>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sp>
        <p:nvSpPr>
          <p:cNvPr id="75" name="Line 15"/>
          <p:cNvSpPr>
            <a:spLocks noChangeShapeType="1"/>
          </p:cNvSpPr>
          <p:nvPr/>
        </p:nvSpPr>
        <p:spPr bwMode="auto">
          <a:xfrm rot="5400000">
            <a:off x="5035150" y="3661407"/>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6" name="Line 16"/>
          <p:cNvSpPr>
            <a:spLocks noChangeShapeType="1"/>
          </p:cNvSpPr>
          <p:nvPr/>
        </p:nvSpPr>
        <p:spPr bwMode="auto">
          <a:xfrm rot="5400000">
            <a:off x="5035150" y="3699123"/>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7" name="Line 17"/>
          <p:cNvSpPr>
            <a:spLocks noChangeShapeType="1"/>
          </p:cNvSpPr>
          <p:nvPr/>
        </p:nvSpPr>
        <p:spPr bwMode="auto">
          <a:xfrm rot="5400000">
            <a:off x="4820838" y="3542928"/>
            <a:ext cx="4254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78" name="テキスト ボックス 77"/>
          <p:cNvSpPr txBox="1"/>
          <p:nvPr/>
        </p:nvSpPr>
        <p:spPr>
          <a:xfrm>
            <a:off x="4644008" y="3429000"/>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79" name="テキスト ボックス 78"/>
          <p:cNvSpPr txBox="1"/>
          <p:nvPr/>
        </p:nvSpPr>
        <p:spPr>
          <a:xfrm>
            <a:off x="4644008" y="3740782"/>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grpSp>
        <p:nvGrpSpPr>
          <p:cNvPr id="80" name="Group 6"/>
          <p:cNvGrpSpPr>
            <a:grpSpLocks/>
          </p:cNvGrpSpPr>
          <p:nvPr/>
        </p:nvGrpSpPr>
        <p:grpSpPr bwMode="auto">
          <a:xfrm rot="16200000">
            <a:off x="4367305" y="4306344"/>
            <a:ext cx="1136650" cy="271462"/>
            <a:chOff x="2556" y="10196"/>
            <a:chExt cx="1790" cy="427"/>
          </a:xfrm>
        </p:grpSpPr>
        <p:sp>
          <p:nvSpPr>
            <p:cNvPr id="81" name="Line 7"/>
            <p:cNvSpPr>
              <a:spLocks noChangeShapeType="1"/>
            </p:cNvSpPr>
            <p:nvPr/>
          </p:nvSpPr>
          <p:spPr bwMode="auto">
            <a:xfrm flipV="1">
              <a:off x="3151" y="10196"/>
              <a:ext cx="598" cy="37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2" name="Line 8"/>
            <p:cNvSpPr>
              <a:spLocks noChangeShapeType="1"/>
            </p:cNvSpPr>
            <p:nvPr/>
          </p:nvSpPr>
          <p:spPr bwMode="auto">
            <a:xfrm>
              <a:off x="3754"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3" name="Line 9"/>
            <p:cNvSpPr>
              <a:spLocks noChangeShapeType="1"/>
            </p:cNvSpPr>
            <p:nvPr/>
          </p:nvSpPr>
          <p:spPr bwMode="auto">
            <a:xfrm>
              <a:off x="2556" y="10574"/>
              <a:ext cx="5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4" name="Oval 10"/>
            <p:cNvSpPr>
              <a:spLocks noChangeArrowheads="1"/>
            </p:cNvSpPr>
            <p:nvPr/>
          </p:nvSpPr>
          <p:spPr bwMode="auto">
            <a:xfrm>
              <a:off x="312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5" name="Oval 11"/>
            <p:cNvSpPr>
              <a:spLocks noChangeArrowheads="1"/>
            </p:cNvSpPr>
            <p:nvPr/>
          </p:nvSpPr>
          <p:spPr bwMode="auto">
            <a:xfrm>
              <a:off x="3730" y="10520"/>
              <a:ext cx="93" cy="103"/>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86" name="正方形/長方形 85"/>
          <p:cNvSpPr/>
          <p:nvPr/>
        </p:nvSpPr>
        <p:spPr>
          <a:xfrm>
            <a:off x="7808166" y="4350639"/>
            <a:ext cx="1020697" cy="95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雲形吹き出し 87"/>
          <p:cNvSpPr/>
          <p:nvPr/>
        </p:nvSpPr>
        <p:spPr>
          <a:xfrm>
            <a:off x="2503254" y="72058"/>
            <a:ext cx="6537034" cy="2376264"/>
          </a:xfrm>
          <a:prstGeom prst="cloudCallout">
            <a:avLst>
              <a:gd name="adj1" fmla="val -1888"/>
              <a:gd name="adj2" fmla="val 6604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3146454" y="660025"/>
            <a:ext cx="4994780" cy="1200329"/>
          </a:xfrm>
          <a:prstGeom prst="rect">
            <a:avLst/>
          </a:prstGeom>
          <a:noFill/>
        </p:spPr>
        <p:txBody>
          <a:bodyPr wrap="square" rtlCol="0">
            <a:spAutoFit/>
          </a:bodyPr>
          <a:lstStyle/>
          <a:p>
            <a:r>
              <a:rPr lang="ja-JP" altLang="en-US" sz="2400" dirty="0" smtClean="0"/>
              <a:t>回路に電流が流れない。よって、抵抗</a:t>
            </a:r>
            <a:r>
              <a:rPr lang="ja-JP" altLang="en-US" sz="2400" dirty="0"/>
              <a:t>に</a:t>
            </a:r>
            <a:r>
              <a:rPr lang="ja-JP" altLang="en-US" sz="2400" dirty="0" smtClean="0"/>
              <a:t>よる電圧降下は</a:t>
            </a:r>
            <a:r>
              <a:rPr lang="en-US" altLang="ja-JP" sz="2400" dirty="0" smtClean="0"/>
              <a:t>0</a:t>
            </a:r>
            <a:r>
              <a:rPr lang="ja-JP" altLang="en-US" sz="2400" dirty="0" smtClean="0"/>
              <a:t>となり、入力電圧は全てダイオードに加わる。</a:t>
            </a:r>
            <a:endParaRPr lang="en-US" altLang="ja-JP" sz="2400" dirty="0" smtClean="0"/>
          </a:p>
        </p:txBody>
      </p:sp>
    </p:spTree>
    <p:extLst>
      <p:ext uri="{BB962C8B-B14F-4D97-AF65-F5344CB8AC3E}">
        <p14:creationId xmlns:p14="http://schemas.microsoft.com/office/powerpoint/2010/main" val="2206642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519625" y="3832660"/>
            <a:ext cx="576064" cy="568135"/>
          </a:xfrm>
          <a:prstGeom prst="ellipse">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Freeform 3"/>
          <p:cNvSpPr>
            <a:spLocks/>
          </p:cNvSpPr>
          <p:nvPr/>
        </p:nvSpPr>
        <p:spPr bwMode="auto">
          <a:xfrm>
            <a:off x="2590197" y="3987599"/>
            <a:ext cx="422839" cy="25835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9" name="直線コネクタ 8"/>
          <p:cNvCxnSpPr/>
          <p:nvPr/>
        </p:nvCxnSpPr>
        <p:spPr>
          <a:xfrm>
            <a:off x="2807657" y="3024573"/>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直線コネクタ 11"/>
          <p:cNvCxnSpPr>
            <a:stCxn id="32" idx="1"/>
          </p:cNvCxnSpPr>
          <p:nvPr/>
        </p:nvCxnSpPr>
        <p:spPr>
          <a:xfrm flipH="1" flipV="1">
            <a:off x="2801902" y="3024526"/>
            <a:ext cx="1050018" cy="595"/>
          </a:xfrm>
          <a:prstGeom prst="line">
            <a:avLst/>
          </a:prstGeom>
          <a:ln w="25400"/>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rot="16200000">
            <a:off x="5394216" y="3602160"/>
            <a:ext cx="499256" cy="602190"/>
            <a:chOff x="3693155" y="1363627"/>
            <a:chExt cx="1519428" cy="1832696"/>
          </a:xfrm>
        </p:grpSpPr>
        <p:sp>
          <p:nvSpPr>
            <p:cNvPr id="13" name="二等辺三角形 12"/>
            <p:cNvSpPr/>
            <p:nvPr/>
          </p:nvSpPr>
          <p:spPr>
            <a:xfrm rot="5400000">
              <a:off x="3532891" y="1523891"/>
              <a:ext cx="1832696" cy="1512168"/>
            </a:xfrm>
            <a:prstGeom prst="triangle">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5212583" y="1363627"/>
              <a:ext cx="0" cy="1832696"/>
            </a:xfrm>
            <a:prstGeom prst="line">
              <a:avLst/>
            </a:prstGeom>
            <a:ln w="25400"/>
          </p:spPr>
          <p:style>
            <a:lnRef idx="2">
              <a:schemeClr val="dk1"/>
            </a:lnRef>
            <a:fillRef idx="1">
              <a:schemeClr val="lt1"/>
            </a:fillRef>
            <a:effectRef idx="0">
              <a:schemeClr val="dk1"/>
            </a:effectRef>
            <a:fontRef idx="minor">
              <a:schemeClr val="dk1"/>
            </a:fontRef>
          </p:style>
        </p:cxnSp>
      </p:grpSp>
      <p:cxnSp>
        <p:nvCxnSpPr>
          <p:cNvPr id="17" name="直線コネクタ 16"/>
          <p:cNvCxnSpPr/>
          <p:nvPr/>
        </p:nvCxnSpPr>
        <p:spPr>
          <a:xfrm flipH="1">
            <a:off x="4757621" y="3006477"/>
            <a:ext cx="851396" cy="1"/>
          </a:xfrm>
          <a:prstGeom prst="line">
            <a:avLst/>
          </a:prstGeom>
          <a:ln w="25400"/>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rot="16200000">
            <a:off x="4151760" y="2574874"/>
            <a:ext cx="299722" cy="899401"/>
            <a:chOff x="5571279" y="3633485"/>
            <a:chExt cx="299722" cy="899401"/>
          </a:xfrm>
        </p:grpSpPr>
        <p:sp>
          <p:nvSpPr>
            <p:cNvPr id="26" name="Line 34"/>
            <p:cNvSpPr>
              <a:spLocks noChangeShapeType="1"/>
            </p:cNvSpPr>
            <p:nvPr/>
          </p:nvSpPr>
          <p:spPr bwMode="auto">
            <a:xfrm rot="16200000" flipV="1">
              <a:off x="5609193" y="4420389"/>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35"/>
            <p:cNvSpPr>
              <a:spLocks noChangeShapeType="1"/>
            </p:cNvSpPr>
            <p:nvPr/>
          </p:nvSpPr>
          <p:spPr bwMode="auto">
            <a:xfrm rot="16200000">
              <a:off x="5646556" y="423385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36"/>
            <p:cNvSpPr>
              <a:spLocks noChangeShapeType="1"/>
            </p:cNvSpPr>
            <p:nvPr/>
          </p:nvSpPr>
          <p:spPr bwMode="auto">
            <a:xfrm rot="16200000" flipV="1">
              <a:off x="5646007" y="408304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37"/>
            <p:cNvSpPr>
              <a:spLocks noChangeShapeType="1"/>
            </p:cNvSpPr>
            <p:nvPr/>
          </p:nvSpPr>
          <p:spPr bwMode="auto">
            <a:xfrm rot="16200000">
              <a:off x="5646556" y="393442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38"/>
            <p:cNvSpPr>
              <a:spLocks noChangeShapeType="1"/>
            </p:cNvSpPr>
            <p:nvPr/>
          </p:nvSpPr>
          <p:spPr bwMode="auto">
            <a:xfrm rot="16200000" flipV="1">
              <a:off x="5646007" y="3783607"/>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39"/>
            <p:cNvSpPr>
              <a:spLocks noChangeShapeType="1"/>
            </p:cNvSpPr>
            <p:nvPr/>
          </p:nvSpPr>
          <p:spPr bwMode="auto">
            <a:xfrm rot="16200000">
              <a:off x="5646556" y="3634986"/>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0"/>
            <p:cNvSpPr>
              <a:spLocks noChangeShapeType="1"/>
            </p:cNvSpPr>
            <p:nvPr/>
          </p:nvSpPr>
          <p:spPr bwMode="auto">
            <a:xfrm rot="16200000" flipV="1">
              <a:off x="5757408" y="3596670"/>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Line 41"/>
          <p:cNvSpPr>
            <a:spLocks noChangeShapeType="1"/>
          </p:cNvSpPr>
          <p:nvPr/>
        </p:nvSpPr>
        <p:spPr bwMode="auto">
          <a:xfrm rot="16200000" flipH="1" flipV="1">
            <a:off x="5118604" y="4681398"/>
            <a:ext cx="1057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2"/>
          <p:cNvSpPr>
            <a:spLocks noChangeShapeType="1"/>
          </p:cNvSpPr>
          <p:nvPr/>
        </p:nvSpPr>
        <p:spPr bwMode="auto">
          <a:xfrm rot="16200000">
            <a:off x="5304012" y="3329576"/>
            <a:ext cx="6100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 name="直線コネクタ 37"/>
          <p:cNvCxnSpPr/>
          <p:nvPr/>
        </p:nvCxnSpPr>
        <p:spPr>
          <a:xfrm>
            <a:off x="2807657" y="4401820"/>
            <a:ext cx="0" cy="808087"/>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直線コネクタ 38"/>
          <p:cNvCxnSpPr>
            <a:stCxn id="33" idx="1"/>
          </p:cNvCxnSpPr>
          <p:nvPr/>
        </p:nvCxnSpPr>
        <p:spPr>
          <a:xfrm flipH="1" flipV="1">
            <a:off x="2845759" y="5209907"/>
            <a:ext cx="2801357" cy="4"/>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22800"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634372" y="278092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10800000">
            <a:off x="1386897" y="4095378"/>
            <a:ext cx="742950" cy="1314450"/>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Line 41"/>
          <p:cNvSpPr>
            <a:spLocks noChangeShapeType="1"/>
          </p:cNvSpPr>
          <p:nvPr/>
        </p:nvSpPr>
        <p:spPr bwMode="auto">
          <a:xfrm rot="16200000" flipH="1" flipV="1">
            <a:off x="5087796" y="4109693"/>
            <a:ext cx="2170235" cy="0"/>
          </a:xfrm>
          <a:prstGeom prst="line">
            <a:avLst/>
          </a:prstGeom>
          <a:noFill/>
          <a:ln w="25400">
            <a:solidFill>
              <a:srgbClr val="000000"/>
            </a:solidFill>
            <a:round/>
            <a:headEnd type="arrow"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48" name="直線コネクタ 47"/>
          <p:cNvCxnSpPr/>
          <p:nvPr/>
        </p:nvCxnSpPr>
        <p:spPr>
          <a:xfrm>
            <a:off x="5603719" y="5215449"/>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72592" y="3922051"/>
            <a:ext cx="792088" cy="461665"/>
          </a:xfrm>
          <a:prstGeom prst="rect">
            <a:avLst/>
          </a:prstGeom>
          <a:solidFill>
            <a:schemeClr val="bg1"/>
          </a:solidFill>
        </p:spPr>
        <p:txBody>
          <a:bodyPr wrap="square" rtlCol="0">
            <a:spAutoFit/>
          </a:bodyPr>
          <a:lstStyle/>
          <a:p>
            <a:r>
              <a:rPr lang="en-US" altLang="ja-JP" sz="2400" dirty="0" err="1" smtClean="0"/>
              <a:t>Vout</a:t>
            </a:r>
            <a:endParaRPr lang="ja-JP" altLang="ja-JP" sz="2400" dirty="0"/>
          </a:p>
        </p:txBody>
      </p:sp>
      <p:sp>
        <p:nvSpPr>
          <p:cNvPr id="51" name="テキスト ボックス 50"/>
          <p:cNvSpPr txBox="1"/>
          <p:nvPr/>
        </p:nvSpPr>
        <p:spPr>
          <a:xfrm>
            <a:off x="-371"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54" name="直線コネクタ 53"/>
          <p:cNvCxnSpPr/>
          <p:nvPr/>
        </p:nvCxnSpPr>
        <p:spPr>
          <a:xfrm>
            <a:off x="522800"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22800"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9421"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64" name="直線コネクタ 63"/>
          <p:cNvCxnSpPr/>
          <p:nvPr/>
        </p:nvCxnSpPr>
        <p:spPr>
          <a:xfrm>
            <a:off x="5603719" y="3024575"/>
            <a:ext cx="79134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324164" y="5563635"/>
            <a:ext cx="8568952" cy="1200329"/>
          </a:xfrm>
          <a:prstGeom prst="rect">
            <a:avLst/>
          </a:prstGeom>
          <a:noFill/>
        </p:spPr>
        <p:txBody>
          <a:bodyPr wrap="square" rtlCol="0">
            <a:spAutoFit/>
          </a:bodyPr>
          <a:lstStyle/>
          <a:p>
            <a:r>
              <a:rPr lang="ja-JP" altLang="en-US" sz="2400" dirty="0"/>
              <a:t>赤</a:t>
            </a:r>
            <a:r>
              <a:rPr lang="ja-JP" altLang="en-US" sz="2400" dirty="0" smtClean="0"/>
              <a:t>で</a:t>
            </a:r>
            <a:r>
              <a:rPr lang="ja-JP" altLang="en-US" sz="2400" dirty="0"/>
              <a:t>示して</a:t>
            </a:r>
            <a:r>
              <a:rPr lang="ja-JP" altLang="en-US" sz="2400" dirty="0" smtClean="0"/>
              <a:t>いる電圧の部分のみについて考えてみる。このとき、ダイオードに</a:t>
            </a:r>
            <a:r>
              <a:rPr lang="ja-JP" altLang="en-US" sz="2400" dirty="0" smtClean="0">
                <a:solidFill>
                  <a:srgbClr val="FF0000"/>
                </a:solidFill>
              </a:rPr>
              <a:t>逆方向電圧</a:t>
            </a:r>
            <a:r>
              <a:rPr lang="ja-JP" altLang="en-US" sz="2400" dirty="0" smtClean="0"/>
              <a:t>が加わっているのでダイオードは</a:t>
            </a:r>
            <a:r>
              <a:rPr lang="en-US" altLang="ja-JP" sz="2400" dirty="0">
                <a:solidFill>
                  <a:srgbClr val="FF0000"/>
                </a:solidFill>
              </a:rPr>
              <a:t>ON</a:t>
            </a:r>
            <a:r>
              <a:rPr lang="ja-JP" altLang="en-US" sz="2400" dirty="0" smtClean="0"/>
              <a:t>と考える</a:t>
            </a:r>
            <a:r>
              <a:rPr lang="ja-JP" altLang="en-US" sz="2400" dirty="0"/>
              <a:t>こ</a:t>
            </a:r>
            <a:r>
              <a:rPr lang="ja-JP" altLang="en-US" sz="2400" dirty="0" smtClean="0"/>
              <a:t>とができる。</a:t>
            </a:r>
            <a:endParaRPr lang="ja-JP" altLang="ja-JP" sz="2400" dirty="0"/>
          </a:p>
        </p:txBody>
      </p:sp>
      <p:sp>
        <p:nvSpPr>
          <p:cNvPr id="69" name="テキスト ボックス 68"/>
          <p:cNvSpPr txBox="1"/>
          <p:nvPr/>
        </p:nvSpPr>
        <p:spPr>
          <a:xfrm>
            <a:off x="4220941" y="4029573"/>
            <a:ext cx="629923" cy="461665"/>
          </a:xfrm>
          <a:prstGeom prst="rect">
            <a:avLst/>
          </a:prstGeom>
          <a:noFill/>
        </p:spPr>
        <p:txBody>
          <a:bodyPr wrap="square" rtlCol="0">
            <a:spAutoFit/>
          </a:bodyPr>
          <a:lstStyle/>
          <a:p>
            <a:r>
              <a:rPr lang="en-US" altLang="ja-JP" sz="2400" dirty="0" smtClean="0">
                <a:solidFill>
                  <a:srgbClr val="FF0000"/>
                </a:solidFill>
              </a:rPr>
              <a:t>ON</a:t>
            </a:r>
            <a:endParaRPr lang="ja-JP" altLang="ja-JP" sz="2400" dirty="0">
              <a:solidFill>
                <a:srgbClr val="FF0000"/>
              </a:solidFill>
            </a:endParaRPr>
          </a:p>
        </p:txBody>
      </p:sp>
      <p:sp>
        <p:nvSpPr>
          <p:cNvPr id="79" name="Line 12"/>
          <p:cNvSpPr>
            <a:spLocks noChangeShapeType="1"/>
          </p:cNvSpPr>
          <p:nvPr/>
        </p:nvSpPr>
        <p:spPr bwMode="auto">
          <a:xfrm rot="5400000">
            <a:off x="4598588" y="4312866"/>
            <a:ext cx="8794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0" name="Oval 13"/>
          <p:cNvSpPr>
            <a:spLocks noChangeArrowheads="1"/>
          </p:cNvSpPr>
          <p:nvPr/>
        </p:nvSpPr>
        <p:spPr bwMode="auto">
          <a:xfrm rot="5400000">
            <a:off x="5011338" y="3971554"/>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1" name="Oval 14"/>
          <p:cNvSpPr>
            <a:spLocks noChangeArrowheads="1"/>
          </p:cNvSpPr>
          <p:nvPr/>
        </p:nvSpPr>
        <p:spPr bwMode="auto">
          <a:xfrm rot="5400000">
            <a:off x="5011338" y="4358904"/>
            <a:ext cx="58738" cy="65087"/>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2" name="Line 15"/>
          <p:cNvSpPr>
            <a:spLocks noChangeShapeType="1"/>
          </p:cNvSpPr>
          <p:nvPr/>
        </p:nvSpPr>
        <p:spPr bwMode="auto">
          <a:xfrm rot="5400000">
            <a:off x="5035150" y="3661407"/>
            <a:ext cx="0" cy="158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3" name="Line 16"/>
          <p:cNvSpPr>
            <a:spLocks noChangeShapeType="1"/>
          </p:cNvSpPr>
          <p:nvPr/>
        </p:nvSpPr>
        <p:spPr bwMode="auto">
          <a:xfrm rot="5400000">
            <a:off x="5035150" y="3699123"/>
            <a:ext cx="0"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4" name="Line 17"/>
          <p:cNvSpPr>
            <a:spLocks noChangeShapeType="1"/>
          </p:cNvSpPr>
          <p:nvPr/>
        </p:nvSpPr>
        <p:spPr bwMode="auto">
          <a:xfrm rot="5400000">
            <a:off x="4820838" y="3542928"/>
            <a:ext cx="4254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85" name="テキスト ボックス 84"/>
          <p:cNvSpPr txBox="1"/>
          <p:nvPr/>
        </p:nvSpPr>
        <p:spPr>
          <a:xfrm>
            <a:off x="4644008" y="3429000"/>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86" name="テキスト ボックス 85"/>
          <p:cNvSpPr txBox="1"/>
          <p:nvPr/>
        </p:nvSpPr>
        <p:spPr>
          <a:xfrm>
            <a:off x="4644008" y="3740782"/>
            <a:ext cx="629923" cy="461665"/>
          </a:xfrm>
          <a:prstGeom prst="rect">
            <a:avLst/>
          </a:prstGeom>
          <a:noFill/>
        </p:spPr>
        <p:txBody>
          <a:bodyPr wrap="square" rtlCol="0">
            <a:spAutoFit/>
          </a:bodyPr>
          <a:lstStyle/>
          <a:p>
            <a:r>
              <a:rPr lang="en-US" altLang="ja-JP" sz="2400" dirty="0">
                <a:solidFill>
                  <a:srgbClr val="FF0000"/>
                </a:solidFill>
                <a:latin typeface="+mj-ea"/>
                <a:ea typeface="+mj-ea"/>
              </a:rPr>
              <a:t>+</a:t>
            </a:r>
            <a:endParaRPr lang="ja-JP" altLang="ja-JP" sz="2400" dirty="0">
              <a:solidFill>
                <a:srgbClr val="FF0000"/>
              </a:solidFill>
              <a:latin typeface="+mj-ea"/>
              <a:ea typeface="+mj-ea"/>
            </a:endParaRPr>
          </a:p>
        </p:txBody>
      </p:sp>
      <p:sp>
        <p:nvSpPr>
          <p:cNvPr id="88" name="雲形吹き出し 87"/>
          <p:cNvSpPr/>
          <p:nvPr/>
        </p:nvSpPr>
        <p:spPr>
          <a:xfrm>
            <a:off x="4676847" y="227878"/>
            <a:ext cx="4742474" cy="2276177"/>
          </a:xfrm>
          <a:prstGeom prst="cloudCallout">
            <a:avLst>
              <a:gd name="adj1" fmla="val -29104"/>
              <a:gd name="adj2" fmla="val 6501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5223919" y="602346"/>
            <a:ext cx="3783368" cy="1569660"/>
          </a:xfrm>
          <a:prstGeom prst="rect">
            <a:avLst/>
          </a:prstGeom>
          <a:noFill/>
        </p:spPr>
        <p:txBody>
          <a:bodyPr wrap="square" rtlCol="0">
            <a:spAutoFit/>
          </a:bodyPr>
          <a:lstStyle/>
          <a:p>
            <a:r>
              <a:rPr lang="en-US" altLang="ja-JP" sz="2400" dirty="0"/>
              <a:t>ON</a:t>
            </a:r>
            <a:r>
              <a:rPr lang="ja-JP" altLang="en-US" sz="2400" dirty="0"/>
              <a:t>状態のとき、ダイオードの順方向</a:t>
            </a:r>
            <a:r>
              <a:rPr lang="ja-JP" altLang="en-US" sz="2400" dirty="0" smtClean="0"/>
              <a:t>電圧分カソードに比べ</a:t>
            </a:r>
            <a:r>
              <a:rPr lang="ja-JP" altLang="en-US" sz="2400" dirty="0"/>
              <a:t>アノード</a:t>
            </a:r>
            <a:r>
              <a:rPr lang="ja-JP" altLang="en-US" sz="2400" dirty="0" smtClean="0"/>
              <a:t>の電圧が高い</a:t>
            </a:r>
            <a:endParaRPr lang="en-US" altLang="ja-JP" sz="2400" dirty="0"/>
          </a:p>
          <a:p>
            <a:endParaRPr lang="en-US" altLang="ja-JP" sz="2400" dirty="0" smtClean="0"/>
          </a:p>
        </p:txBody>
      </p:sp>
      <p:cxnSp>
        <p:nvCxnSpPr>
          <p:cNvPr id="90" name="直線コネクタ 89"/>
          <p:cNvCxnSpPr/>
          <p:nvPr/>
        </p:nvCxnSpPr>
        <p:spPr>
          <a:xfrm>
            <a:off x="7164288" y="4089952"/>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1" name="フリーフォーム 90"/>
          <p:cNvSpPr/>
          <p:nvPr/>
        </p:nvSpPr>
        <p:spPr>
          <a:xfrm>
            <a:off x="7275860" y="2780928"/>
            <a:ext cx="742950" cy="1314449"/>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rot="10800000">
            <a:off x="8028385" y="4095378"/>
            <a:ext cx="742950" cy="1120071"/>
          </a:xfrm>
          <a:custGeom>
            <a:avLst/>
            <a:gdLst>
              <a:gd name="connsiteX0" fmla="*/ 0 w 742950"/>
              <a:gd name="connsiteY0" fmla="*/ 1314450 h 1314450"/>
              <a:gd name="connsiteX1" fmla="*/ 361950 w 742950"/>
              <a:gd name="connsiteY1" fmla="*/ 0 h 1314450"/>
              <a:gd name="connsiteX2" fmla="*/ 742950 w 742950"/>
              <a:gd name="connsiteY2" fmla="*/ 1314450 h 1314450"/>
            </a:gdLst>
            <a:ahLst/>
            <a:cxnLst>
              <a:cxn ang="0">
                <a:pos x="connsiteX0" y="connsiteY0"/>
              </a:cxn>
              <a:cxn ang="0">
                <a:pos x="connsiteX1" y="connsiteY1"/>
              </a:cxn>
              <a:cxn ang="0">
                <a:pos x="connsiteX2" y="connsiteY2"/>
              </a:cxn>
            </a:cxnLst>
            <a:rect l="l" t="t" r="r" b="b"/>
            <a:pathLst>
              <a:path w="742950" h="1314450">
                <a:moveTo>
                  <a:pt x="0" y="1314450"/>
                </a:moveTo>
                <a:cubicBezTo>
                  <a:pt x="119062" y="657225"/>
                  <a:pt x="238125" y="0"/>
                  <a:pt x="361950" y="0"/>
                </a:cubicBezTo>
                <a:cubicBezTo>
                  <a:pt x="485775" y="0"/>
                  <a:pt x="614362" y="657225"/>
                  <a:pt x="74295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6641117" y="2555735"/>
            <a:ext cx="629923" cy="461665"/>
          </a:xfrm>
          <a:prstGeom prst="rect">
            <a:avLst/>
          </a:prstGeom>
          <a:noFill/>
        </p:spPr>
        <p:txBody>
          <a:bodyPr wrap="square" rtlCol="0">
            <a:spAutoFit/>
          </a:bodyPr>
          <a:lstStyle/>
          <a:p>
            <a:r>
              <a:rPr lang="en-US" altLang="ja-JP" sz="2400" dirty="0" smtClean="0"/>
              <a:t>5V</a:t>
            </a:r>
            <a:endParaRPr lang="ja-JP" altLang="ja-JP" sz="2400" dirty="0"/>
          </a:p>
        </p:txBody>
      </p:sp>
      <p:cxnSp>
        <p:nvCxnSpPr>
          <p:cNvPr id="94" name="直線コネクタ 93"/>
          <p:cNvCxnSpPr/>
          <p:nvPr/>
        </p:nvCxnSpPr>
        <p:spPr>
          <a:xfrm>
            <a:off x="7164288" y="27809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7164288" y="5409828"/>
            <a:ext cx="17281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8098161" y="4326889"/>
            <a:ext cx="603398"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97" name="直線コネクタ 96"/>
          <p:cNvCxnSpPr/>
          <p:nvPr/>
        </p:nvCxnSpPr>
        <p:spPr>
          <a:xfrm flipV="1">
            <a:off x="7452320" y="4326889"/>
            <a:ext cx="576065" cy="118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6660232" y="4101993"/>
            <a:ext cx="936104" cy="461665"/>
          </a:xfrm>
          <a:prstGeom prst="rect">
            <a:avLst/>
          </a:prstGeom>
          <a:noFill/>
        </p:spPr>
        <p:txBody>
          <a:bodyPr wrap="square" rtlCol="0">
            <a:spAutoFit/>
          </a:bodyPr>
          <a:lstStyle/>
          <a:p>
            <a:r>
              <a:rPr lang="en-US" altLang="ja-JP" sz="2400" dirty="0" smtClean="0"/>
              <a:t>-0.7V</a:t>
            </a:r>
            <a:endParaRPr lang="ja-JP" altLang="ja-JP" sz="2400" dirty="0"/>
          </a:p>
        </p:txBody>
      </p:sp>
      <p:sp>
        <p:nvSpPr>
          <p:cNvPr id="99" name="テキスト ボックス 98"/>
          <p:cNvSpPr txBox="1"/>
          <p:nvPr/>
        </p:nvSpPr>
        <p:spPr>
          <a:xfrm>
            <a:off x="6606373" y="5208323"/>
            <a:ext cx="629923" cy="461665"/>
          </a:xfrm>
          <a:prstGeom prst="rect">
            <a:avLst/>
          </a:prstGeom>
          <a:noFill/>
        </p:spPr>
        <p:txBody>
          <a:bodyPr wrap="square" rtlCol="0">
            <a:spAutoFit/>
          </a:bodyPr>
          <a:lstStyle/>
          <a:p>
            <a:r>
              <a:rPr lang="en-US" altLang="ja-JP" sz="2400" dirty="0" smtClean="0"/>
              <a:t>-5V</a:t>
            </a:r>
            <a:endParaRPr lang="ja-JP" altLang="ja-JP" sz="2400" dirty="0"/>
          </a:p>
        </p:txBody>
      </p:sp>
      <p:sp>
        <p:nvSpPr>
          <p:cNvPr id="100" name="正方形/長方形 99"/>
          <p:cNvSpPr/>
          <p:nvPr/>
        </p:nvSpPr>
        <p:spPr>
          <a:xfrm>
            <a:off x="7808166" y="4350639"/>
            <a:ext cx="1020697" cy="95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6749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トランジスタ</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バイポーラトランジスタ</a:t>
            </a:r>
            <a:endParaRPr kumimoji="1" lang="ja-JP" altLang="en-US" dirty="0"/>
          </a:p>
        </p:txBody>
      </p:sp>
    </p:spTree>
    <p:extLst>
      <p:ext uri="{BB962C8B-B14F-4D97-AF65-F5344CB8AC3E}">
        <p14:creationId xmlns:p14="http://schemas.microsoft.com/office/powerpoint/2010/main" val="2952356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rot="5400000">
            <a:off x="3296831" y="1672628"/>
            <a:ext cx="461667" cy="16476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2748364" y="1526901"/>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sp>
        <p:nvSpPr>
          <p:cNvPr id="29" name="テキスト ボックス 28"/>
          <p:cNvSpPr txBox="1"/>
          <p:nvPr/>
        </p:nvSpPr>
        <p:spPr>
          <a:xfrm>
            <a:off x="2732144" y="2265610"/>
            <a:ext cx="1586900" cy="461665"/>
          </a:xfrm>
          <a:prstGeom prst="rect">
            <a:avLst/>
          </a:prstGeom>
          <a:noFill/>
        </p:spPr>
        <p:txBody>
          <a:bodyPr wrap="square" rtlCol="0">
            <a:spAutoFit/>
          </a:bodyPr>
          <a:lstStyle/>
          <a:p>
            <a:r>
              <a:rPr lang="ja-JP" altLang="en-US" sz="2400" dirty="0" err="1" smtClean="0"/>
              <a:t>ｐ</a:t>
            </a:r>
            <a:r>
              <a:rPr lang="ja-JP" altLang="ja-JP" sz="2400" dirty="0" smtClean="0"/>
              <a:t>形</a:t>
            </a:r>
            <a:r>
              <a:rPr lang="ja-JP" altLang="en-US" sz="2400" dirty="0" smtClean="0"/>
              <a:t>半導体</a:t>
            </a:r>
            <a:endParaRPr lang="ja-JP" altLang="ja-JP" sz="2400" dirty="0"/>
          </a:p>
        </p:txBody>
      </p:sp>
      <p:sp>
        <p:nvSpPr>
          <p:cNvPr id="30" name="正方形/長方形 29"/>
          <p:cNvSpPr/>
          <p:nvPr/>
        </p:nvSpPr>
        <p:spPr>
          <a:xfrm rot="5400000">
            <a:off x="3000197" y="2426643"/>
            <a:ext cx="1054931" cy="16476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2" name="直線コネクタ 51"/>
          <p:cNvCxnSpPr/>
          <p:nvPr/>
        </p:nvCxnSpPr>
        <p:spPr>
          <a:xfrm rot="5400000">
            <a:off x="2524910" y="2341766"/>
            <a:ext cx="0" cy="322928"/>
          </a:xfrm>
          <a:prstGeom prst="line">
            <a:avLst/>
          </a:prstGeom>
        </p:spPr>
        <p:style>
          <a:lnRef idx="2">
            <a:schemeClr val="dk1"/>
          </a:lnRef>
          <a:fillRef idx="1">
            <a:schemeClr val="lt1"/>
          </a:fillRef>
          <a:effectRef idx="0">
            <a:schemeClr val="dk1"/>
          </a:effectRef>
          <a:fontRef idx="minor">
            <a:schemeClr val="dk1"/>
          </a:fontRef>
        </p:style>
      </p:cxnSp>
      <p:sp>
        <p:nvSpPr>
          <p:cNvPr id="53" name="正方形/長方形 52"/>
          <p:cNvSpPr/>
          <p:nvPr/>
        </p:nvSpPr>
        <p:spPr>
          <a:xfrm rot="5400000">
            <a:off x="3020401" y="933920"/>
            <a:ext cx="1014525" cy="16476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6" name="直線コネクタ 55"/>
          <p:cNvCxnSpPr/>
          <p:nvPr/>
        </p:nvCxnSpPr>
        <p:spPr>
          <a:xfrm>
            <a:off x="3458237" y="3785768"/>
            <a:ext cx="0" cy="261751"/>
          </a:xfrm>
          <a:prstGeom prst="line">
            <a:avLst/>
          </a:prstGeom>
        </p:spPr>
        <p:style>
          <a:lnRef idx="2">
            <a:schemeClr val="dk1"/>
          </a:lnRef>
          <a:fillRef idx="1">
            <a:schemeClr val="lt1"/>
          </a:fillRef>
          <a:effectRef idx="0">
            <a:schemeClr val="dk1"/>
          </a:effectRef>
          <a:fontRef idx="minor">
            <a:schemeClr val="dk1"/>
          </a:fontRef>
        </p:style>
      </p:cxnSp>
      <p:sp>
        <p:nvSpPr>
          <p:cNvPr id="78" name="テキスト ボックス 77"/>
          <p:cNvSpPr txBox="1"/>
          <p:nvPr/>
        </p:nvSpPr>
        <p:spPr>
          <a:xfrm>
            <a:off x="2703847" y="2946823"/>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cxnSp>
        <p:nvCxnSpPr>
          <p:cNvPr id="80" name="直線コネクタ 79"/>
          <p:cNvCxnSpPr/>
          <p:nvPr/>
        </p:nvCxnSpPr>
        <p:spPr>
          <a:xfrm>
            <a:off x="3458237" y="1015961"/>
            <a:ext cx="0" cy="227533"/>
          </a:xfrm>
          <a:prstGeom prst="line">
            <a:avLst/>
          </a:prstGeom>
        </p:spPr>
        <p:style>
          <a:lnRef idx="2">
            <a:schemeClr val="dk1"/>
          </a:lnRef>
          <a:fillRef idx="1">
            <a:schemeClr val="lt1"/>
          </a:fillRef>
          <a:effectRef idx="0">
            <a:schemeClr val="dk1"/>
          </a:effectRef>
          <a:fontRef idx="minor">
            <a:schemeClr val="dk1"/>
          </a:fontRef>
        </p:style>
      </p:cxnSp>
      <p:sp>
        <p:nvSpPr>
          <p:cNvPr id="83" name="Line 4"/>
          <p:cNvSpPr>
            <a:spLocks noChangeShapeType="1"/>
          </p:cNvSpPr>
          <p:nvPr/>
        </p:nvSpPr>
        <p:spPr bwMode="auto">
          <a:xfrm>
            <a:off x="3484442" y="6129947"/>
            <a:ext cx="0" cy="26636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5"/>
          <p:cNvSpPr>
            <a:spLocks noChangeShapeType="1"/>
          </p:cNvSpPr>
          <p:nvPr/>
        </p:nvSpPr>
        <p:spPr bwMode="auto">
          <a:xfrm>
            <a:off x="3124920" y="527717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6"/>
          <p:cNvSpPr>
            <a:spLocks noChangeShapeType="1"/>
          </p:cNvSpPr>
          <p:nvPr/>
        </p:nvSpPr>
        <p:spPr bwMode="auto">
          <a:xfrm>
            <a:off x="3124921" y="583209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7"/>
          <p:cNvSpPr>
            <a:spLocks noChangeShapeType="1"/>
          </p:cNvSpPr>
          <p:nvPr/>
        </p:nvSpPr>
        <p:spPr bwMode="auto">
          <a:xfrm flipH="1">
            <a:off x="2774416" y="5659659"/>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8"/>
          <p:cNvSpPr>
            <a:spLocks noChangeShapeType="1"/>
          </p:cNvSpPr>
          <p:nvPr/>
        </p:nvSpPr>
        <p:spPr bwMode="auto">
          <a:xfrm flipV="1">
            <a:off x="3122017" y="5193433"/>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正方形/長方形 87"/>
          <p:cNvSpPr/>
          <p:nvPr/>
        </p:nvSpPr>
        <p:spPr>
          <a:xfrm rot="5400000">
            <a:off x="7442477" y="1672629"/>
            <a:ext cx="461668" cy="16476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テキスト ボックス 88"/>
          <p:cNvSpPr txBox="1"/>
          <p:nvPr/>
        </p:nvSpPr>
        <p:spPr>
          <a:xfrm>
            <a:off x="6894675" y="1550371"/>
            <a:ext cx="1709773" cy="461665"/>
          </a:xfrm>
          <a:prstGeom prst="rect">
            <a:avLst/>
          </a:prstGeom>
          <a:noFill/>
        </p:spPr>
        <p:txBody>
          <a:bodyPr wrap="square" rtlCol="0">
            <a:spAutoFit/>
          </a:bodyPr>
          <a:lstStyle/>
          <a:p>
            <a:r>
              <a:rPr lang="ja-JP" altLang="en-US" sz="2400" dirty="0" err="1"/>
              <a:t>ｐ</a:t>
            </a:r>
            <a:r>
              <a:rPr lang="ja-JP" altLang="ja-JP" sz="2400" dirty="0" smtClean="0"/>
              <a:t>形</a:t>
            </a:r>
            <a:r>
              <a:rPr lang="ja-JP" altLang="en-US" sz="2400" dirty="0" smtClean="0"/>
              <a:t>半導体</a:t>
            </a:r>
            <a:endParaRPr lang="ja-JP" altLang="ja-JP" sz="2400" dirty="0"/>
          </a:p>
        </p:txBody>
      </p:sp>
      <p:sp>
        <p:nvSpPr>
          <p:cNvPr id="90" name="テキスト ボックス 89"/>
          <p:cNvSpPr txBox="1"/>
          <p:nvPr/>
        </p:nvSpPr>
        <p:spPr>
          <a:xfrm>
            <a:off x="6877790" y="2265611"/>
            <a:ext cx="1726658" cy="461665"/>
          </a:xfrm>
          <a:prstGeom prst="rect">
            <a:avLst/>
          </a:prstGeom>
          <a:noFill/>
        </p:spPr>
        <p:txBody>
          <a:bodyPr wrap="square" rtlCol="0">
            <a:spAutoFit/>
          </a:bodyPr>
          <a:lstStyle/>
          <a:p>
            <a:r>
              <a:rPr lang="ja-JP" altLang="en-US" sz="2400" dirty="0"/>
              <a:t>ｎ</a:t>
            </a:r>
            <a:r>
              <a:rPr lang="ja-JP" altLang="ja-JP" sz="2400" dirty="0" smtClean="0"/>
              <a:t>形</a:t>
            </a:r>
            <a:r>
              <a:rPr lang="ja-JP" altLang="en-US" sz="2400" dirty="0" smtClean="0"/>
              <a:t>半導体</a:t>
            </a:r>
            <a:endParaRPr lang="ja-JP" altLang="ja-JP" sz="2400" dirty="0"/>
          </a:p>
        </p:txBody>
      </p:sp>
      <p:sp>
        <p:nvSpPr>
          <p:cNvPr id="91" name="正方形/長方形 90"/>
          <p:cNvSpPr/>
          <p:nvPr/>
        </p:nvSpPr>
        <p:spPr>
          <a:xfrm rot="5400000">
            <a:off x="7145842" y="2426645"/>
            <a:ext cx="1054933" cy="16476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2" name="直線コネクタ 91"/>
          <p:cNvCxnSpPr/>
          <p:nvPr/>
        </p:nvCxnSpPr>
        <p:spPr>
          <a:xfrm rot="5400000">
            <a:off x="6670556" y="2341767"/>
            <a:ext cx="0" cy="322928"/>
          </a:xfrm>
          <a:prstGeom prst="line">
            <a:avLst/>
          </a:prstGeom>
        </p:spPr>
        <p:style>
          <a:lnRef idx="2">
            <a:schemeClr val="dk1"/>
          </a:lnRef>
          <a:fillRef idx="1">
            <a:schemeClr val="lt1"/>
          </a:fillRef>
          <a:effectRef idx="0">
            <a:schemeClr val="dk1"/>
          </a:effectRef>
          <a:fontRef idx="minor">
            <a:schemeClr val="dk1"/>
          </a:fontRef>
        </p:style>
      </p:cxnSp>
      <p:sp>
        <p:nvSpPr>
          <p:cNvPr id="93" name="正方形/長方形 92"/>
          <p:cNvSpPr/>
          <p:nvPr/>
        </p:nvSpPr>
        <p:spPr>
          <a:xfrm rot="5400000">
            <a:off x="7166047" y="938817"/>
            <a:ext cx="1014526" cy="16476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5" name="テキスト ボックス 94"/>
          <p:cNvSpPr txBox="1"/>
          <p:nvPr/>
        </p:nvSpPr>
        <p:spPr>
          <a:xfrm>
            <a:off x="6859362" y="2946822"/>
            <a:ext cx="1709773" cy="461665"/>
          </a:xfrm>
          <a:prstGeom prst="rect">
            <a:avLst/>
          </a:prstGeom>
          <a:noFill/>
        </p:spPr>
        <p:txBody>
          <a:bodyPr wrap="square" rtlCol="0">
            <a:spAutoFit/>
          </a:bodyPr>
          <a:lstStyle/>
          <a:p>
            <a:r>
              <a:rPr lang="ja-JP" altLang="en-US" sz="2400" dirty="0" err="1"/>
              <a:t>ｐ</a:t>
            </a:r>
            <a:r>
              <a:rPr lang="ja-JP" altLang="ja-JP" sz="2400" dirty="0" smtClean="0"/>
              <a:t>形</a:t>
            </a:r>
            <a:r>
              <a:rPr lang="ja-JP" altLang="en-US" sz="2400" dirty="0" smtClean="0"/>
              <a:t>半導体</a:t>
            </a:r>
            <a:endParaRPr lang="ja-JP" altLang="ja-JP" sz="2400" dirty="0"/>
          </a:p>
        </p:txBody>
      </p:sp>
      <p:sp>
        <p:nvSpPr>
          <p:cNvPr id="98" name="Line 4"/>
          <p:cNvSpPr>
            <a:spLocks noChangeShapeType="1"/>
          </p:cNvSpPr>
          <p:nvPr/>
        </p:nvSpPr>
        <p:spPr bwMode="auto">
          <a:xfrm>
            <a:off x="3484442" y="5013175"/>
            <a:ext cx="0" cy="18025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4"/>
          <p:cNvSpPr>
            <a:spLocks noChangeShapeType="1"/>
          </p:cNvSpPr>
          <p:nvPr/>
        </p:nvSpPr>
        <p:spPr bwMode="auto">
          <a:xfrm>
            <a:off x="7618828" y="6144931"/>
            <a:ext cx="0" cy="2513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5"/>
          <p:cNvSpPr>
            <a:spLocks noChangeShapeType="1"/>
          </p:cNvSpPr>
          <p:nvPr/>
        </p:nvSpPr>
        <p:spPr bwMode="auto">
          <a:xfrm>
            <a:off x="7259306" y="529215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Line 6"/>
          <p:cNvSpPr>
            <a:spLocks noChangeShapeType="1"/>
          </p:cNvSpPr>
          <p:nvPr/>
        </p:nvSpPr>
        <p:spPr bwMode="auto">
          <a:xfrm rot="10800000">
            <a:off x="7259307" y="5847076"/>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7"/>
          <p:cNvSpPr>
            <a:spLocks noChangeShapeType="1"/>
          </p:cNvSpPr>
          <p:nvPr/>
        </p:nvSpPr>
        <p:spPr bwMode="auto">
          <a:xfrm flipH="1">
            <a:off x="6908802" y="5674643"/>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Line 8"/>
          <p:cNvSpPr>
            <a:spLocks noChangeShapeType="1"/>
          </p:cNvSpPr>
          <p:nvPr/>
        </p:nvSpPr>
        <p:spPr bwMode="auto">
          <a:xfrm flipV="1">
            <a:off x="7256403" y="5208417"/>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4"/>
          <p:cNvSpPr>
            <a:spLocks noChangeShapeType="1"/>
          </p:cNvSpPr>
          <p:nvPr/>
        </p:nvSpPr>
        <p:spPr bwMode="auto">
          <a:xfrm>
            <a:off x="7618828" y="5013175"/>
            <a:ext cx="0" cy="19524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テキスト ボックス 104"/>
          <p:cNvSpPr txBox="1"/>
          <p:nvPr/>
        </p:nvSpPr>
        <p:spPr>
          <a:xfrm>
            <a:off x="1043608" y="2265609"/>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106" name="テキスト ボックス 105"/>
          <p:cNvSpPr txBox="1"/>
          <p:nvPr/>
        </p:nvSpPr>
        <p:spPr>
          <a:xfrm>
            <a:off x="2713716" y="3975447"/>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107" name="テキスト ボックス 106"/>
          <p:cNvSpPr txBox="1"/>
          <p:nvPr/>
        </p:nvSpPr>
        <p:spPr>
          <a:xfrm>
            <a:off x="2713716" y="637813"/>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126" name="テキスト ボックス 125"/>
          <p:cNvSpPr txBox="1"/>
          <p:nvPr/>
        </p:nvSpPr>
        <p:spPr>
          <a:xfrm>
            <a:off x="5189254" y="2265609"/>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127" name="テキスト ボックス 126"/>
          <p:cNvSpPr txBox="1"/>
          <p:nvPr/>
        </p:nvSpPr>
        <p:spPr>
          <a:xfrm>
            <a:off x="6859362" y="3975447"/>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128" name="テキスト ボックス 127"/>
          <p:cNvSpPr txBox="1"/>
          <p:nvPr/>
        </p:nvSpPr>
        <p:spPr>
          <a:xfrm>
            <a:off x="6859362" y="649688"/>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cxnSp>
        <p:nvCxnSpPr>
          <p:cNvPr id="131" name="直線コネクタ 130"/>
          <p:cNvCxnSpPr/>
          <p:nvPr/>
        </p:nvCxnSpPr>
        <p:spPr>
          <a:xfrm>
            <a:off x="7636831" y="3785768"/>
            <a:ext cx="0" cy="261751"/>
          </a:xfrm>
          <a:prstGeom prst="line">
            <a:avLst/>
          </a:prstGeom>
        </p:spPr>
        <p:style>
          <a:lnRef idx="2">
            <a:schemeClr val="dk1"/>
          </a:lnRef>
          <a:fillRef idx="1">
            <a:schemeClr val="lt1"/>
          </a:fillRef>
          <a:effectRef idx="0">
            <a:schemeClr val="dk1"/>
          </a:effectRef>
          <a:fontRef idx="minor">
            <a:schemeClr val="dk1"/>
          </a:fontRef>
        </p:style>
      </p:cxnSp>
      <p:cxnSp>
        <p:nvCxnSpPr>
          <p:cNvPr id="132" name="直線コネクタ 131"/>
          <p:cNvCxnSpPr/>
          <p:nvPr/>
        </p:nvCxnSpPr>
        <p:spPr>
          <a:xfrm>
            <a:off x="7636831" y="1027836"/>
            <a:ext cx="0" cy="227533"/>
          </a:xfrm>
          <a:prstGeom prst="line">
            <a:avLst/>
          </a:prstGeom>
        </p:spPr>
        <p:style>
          <a:lnRef idx="2">
            <a:schemeClr val="dk1"/>
          </a:lnRef>
          <a:fillRef idx="1">
            <a:schemeClr val="lt1"/>
          </a:fillRef>
          <a:effectRef idx="0">
            <a:schemeClr val="dk1"/>
          </a:effectRef>
          <a:fontRef idx="minor">
            <a:schemeClr val="dk1"/>
          </a:fontRef>
        </p:style>
      </p:cxnSp>
      <p:sp>
        <p:nvSpPr>
          <p:cNvPr id="133" name="テキスト ボックス 132"/>
          <p:cNvSpPr txBox="1"/>
          <p:nvPr/>
        </p:nvSpPr>
        <p:spPr>
          <a:xfrm>
            <a:off x="2697636" y="6351711"/>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134" name="テキスト ボックス 133"/>
          <p:cNvSpPr txBox="1"/>
          <p:nvPr/>
        </p:nvSpPr>
        <p:spPr>
          <a:xfrm>
            <a:off x="6843282" y="6351711"/>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135" name="テキスト ボックス 134"/>
          <p:cNvSpPr txBox="1"/>
          <p:nvPr/>
        </p:nvSpPr>
        <p:spPr>
          <a:xfrm>
            <a:off x="1457105" y="5443810"/>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136" name="テキスト ボックス 135"/>
          <p:cNvSpPr txBox="1"/>
          <p:nvPr/>
        </p:nvSpPr>
        <p:spPr>
          <a:xfrm>
            <a:off x="5602751" y="5443810"/>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137" name="テキスト ボックス 136"/>
          <p:cNvSpPr txBox="1"/>
          <p:nvPr/>
        </p:nvSpPr>
        <p:spPr>
          <a:xfrm>
            <a:off x="2713716" y="4551511"/>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138" name="テキスト ボックス 137"/>
          <p:cNvSpPr txBox="1"/>
          <p:nvPr/>
        </p:nvSpPr>
        <p:spPr>
          <a:xfrm>
            <a:off x="6859362" y="4551511"/>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141" name="テキスト ボックス 140"/>
          <p:cNvSpPr txBox="1"/>
          <p:nvPr/>
        </p:nvSpPr>
        <p:spPr>
          <a:xfrm>
            <a:off x="2123728" y="5201"/>
            <a:ext cx="1709773" cy="646331"/>
          </a:xfrm>
          <a:prstGeom prst="rect">
            <a:avLst/>
          </a:prstGeom>
          <a:noFill/>
        </p:spPr>
        <p:txBody>
          <a:bodyPr wrap="square" rtlCol="0">
            <a:spAutoFit/>
          </a:bodyPr>
          <a:lstStyle/>
          <a:p>
            <a:r>
              <a:rPr lang="ja-JP" altLang="en-US" sz="3600" dirty="0" smtClean="0"/>
              <a:t>ｎｐｎ形</a:t>
            </a:r>
            <a:endParaRPr lang="ja-JP" altLang="ja-JP" sz="3600" dirty="0"/>
          </a:p>
        </p:txBody>
      </p:sp>
      <p:sp>
        <p:nvSpPr>
          <p:cNvPr id="142" name="テキスト ボックス 141"/>
          <p:cNvSpPr txBox="1"/>
          <p:nvPr/>
        </p:nvSpPr>
        <p:spPr>
          <a:xfrm>
            <a:off x="6156176" y="5201"/>
            <a:ext cx="1709773" cy="646331"/>
          </a:xfrm>
          <a:prstGeom prst="rect">
            <a:avLst/>
          </a:prstGeom>
          <a:noFill/>
        </p:spPr>
        <p:txBody>
          <a:bodyPr wrap="square" rtlCol="0">
            <a:spAutoFit/>
          </a:bodyPr>
          <a:lstStyle/>
          <a:p>
            <a:r>
              <a:rPr lang="ja-JP" altLang="en-US" sz="3600" dirty="0"/>
              <a:t>ｐｎｐ</a:t>
            </a:r>
            <a:r>
              <a:rPr lang="ja-JP" altLang="en-US" sz="3600" dirty="0" smtClean="0"/>
              <a:t>形</a:t>
            </a:r>
            <a:endParaRPr lang="ja-JP" altLang="ja-JP" sz="3600" dirty="0"/>
          </a:p>
        </p:txBody>
      </p:sp>
      <p:cxnSp>
        <p:nvCxnSpPr>
          <p:cNvPr id="144" name="直線コネクタ 143"/>
          <p:cNvCxnSpPr/>
          <p:nvPr/>
        </p:nvCxnSpPr>
        <p:spPr>
          <a:xfrm>
            <a:off x="0" y="4538025"/>
            <a:ext cx="914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108520" y="629434"/>
            <a:ext cx="925252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4860032" y="0"/>
            <a:ext cx="0" cy="6858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827584" y="0"/>
            <a:ext cx="0" cy="6858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35496" y="1484784"/>
            <a:ext cx="738664" cy="1938992"/>
          </a:xfrm>
          <a:prstGeom prst="rect">
            <a:avLst/>
          </a:prstGeom>
          <a:noFill/>
        </p:spPr>
        <p:txBody>
          <a:bodyPr vert="eaVert" wrap="none" rtlCol="0">
            <a:spAutoFit/>
          </a:bodyPr>
          <a:lstStyle/>
          <a:p>
            <a:r>
              <a:rPr kumimoji="1" lang="ja-JP" altLang="en-US" sz="3600" dirty="0" smtClean="0"/>
              <a:t>内部構造</a:t>
            </a:r>
            <a:endParaRPr kumimoji="1" lang="ja-JP" altLang="en-US" sz="3600" dirty="0"/>
          </a:p>
        </p:txBody>
      </p:sp>
      <p:sp>
        <p:nvSpPr>
          <p:cNvPr id="158" name="テキスト ボックス 157"/>
          <p:cNvSpPr txBox="1"/>
          <p:nvPr/>
        </p:nvSpPr>
        <p:spPr>
          <a:xfrm>
            <a:off x="35496" y="4725144"/>
            <a:ext cx="738664" cy="1938992"/>
          </a:xfrm>
          <a:prstGeom prst="rect">
            <a:avLst/>
          </a:prstGeom>
          <a:noFill/>
        </p:spPr>
        <p:txBody>
          <a:bodyPr vert="eaVert" wrap="none" rtlCol="0">
            <a:spAutoFit/>
          </a:bodyPr>
          <a:lstStyle/>
          <a:p>
            <a:r>
              <a:rPr lang="ja-JP" altLang="en-US" sz="3600" dirty="0" smtClean="0"/>
              <a:t>回路</a:t>
            </a:r>
            <a:r>
              <a:rPr lang="ja-JP" altLang="en-US" sz="3600" dirty="0"/>
              <a:t>記号</a:t>
            </a:r>
            <a:endParaRPr kumimoji="1" lang="ja-JP" altLang="en-US" sz="3600" dirty="0"/>
          </a:p>
        </p:txBody>
      </p:sp>
    </p:spTree>
    <p:extLst>
      <p:ext uri="{BB962C8B-B14F-4D97-AF65-F5344CB8AC3E}">
        <p14:creationId xmlns:p14="http://schemas.microsoft.com/office/powerpoint/2010/main" val="1906252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ｎｐｎトランジスタ</a:t>
            </a:r>
            <a:endParaRPr kumimoji="1" lang="ja-JP" altLang="en-US" dirty="0"/>
          </a:p>
        </p:txBody>
      </p:sp>
      <p:sp>
        <p:nvSpPr>
          <p:cNvPr id="4" name="正方形/長方形 3"/>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5417065"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 name="円/楕円 5"/>
          <p:cNvSpPr/>
          <p:nvPr/>
        </p:nvSpPr>
        <p:spPr>
          <a:xfrm>
            <a:off x="5417065"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7" name="円/楕円 6"/>
          <p:cNvSpPr/>
          <p:nvPr/>
        </p:nvSpPr>
        <p:spPr>
          <a:xfrm>
            <a:off x="5417065"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 name="円/楕円 7"/>
          <p:cNvSpPr/>
          <p:nvPr/>
        </p:nvSpPr>
        <p:spPr>
          <a:xfrm>
            <a:off x="5417065"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 name="円/楕円 8"/>
          <p:cNvSpPr/>
          <p:nvPr/>
        </p:nvSpPr>
        <p:spPr>
          <a:xfrm>
            <a:off x="5417065"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 name="円/楕円 9"/>
          <p:cNvSpPr/>
          <p:nvPr/>
        </p:nvSpPr>
        <p:spPr>
          <a:xfrm>
            <a:off x="6001018"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 name="円/楕円 10"/>
          <p:cNvSpPr/>
          <p:nvPr/>
        </p:nvSpPr>
        <p:spPr>
          <a:xfrm>
            <a:off x="6001018"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 name="円/楕円 11"/>
          <p:cNvSpPr/>
          <p:nvPr/>
        </p:nvSpPr>
        <p:spPr>
          <a:xfrm>
            <a:off x="6001018"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 name="円/楕円 12"/>
          <p:cNvSpPr/>
          <p:nvPr/>
        </p:nvSpPr>
        <p:spPr>
          <a:xfrm>
            <a:off x="6001018"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4" name="円/楕円 13"/>
          <p:cNvSpPr/>
          <p:nvPr/>
        </p:nvSpPr>
        <p:spPr>
          <a:xfrm>
            <a:off x="6569193"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5" name="円/楕円 14"/>
          <p:cNvSpPr/>
          <p:nvPr/>
        </p:nvSpPr>
        <p:spPr>
          <a:xfrm>
            <a:off x="6569193"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 name="円/楕円 15"/>
          <p:cNvSpPr/>
          <p:nvPr/>
        </p:nvSpPr>
        <p:spPr>
          <a:xfrm>
            <a:off x="6569193"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 name="円/楕円 16"/>
          <p:cNvSpPr/>
          <p:nvPr/>
        </p:nvSpPr>
        <p:spPr>
          <a:xfrm>
            <a:off x="6569193"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 name="円/楕円 17"/>
          <p:cNvSpPr/>
          <p:nvPr/>
        </p:nvSpPr>
        <p:spPr>
          <a:xfrm>
            <a:off x="6569193"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 name="正方形/長方形 18"/>
          <p:cNvSpPr/>
          <p:nvPr/>
        </p:nvSpPr>
        <p:spPr>
          <a:xfrm>
            <a:off x="4332318" y="2210656"/>
            <a:ext cx="794401" cy="288798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4600327" y="265035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1" name="円/楕円 20"/>
          <p:cNvSpPr/>
          <p:nvPr/>
        </p:nvSpPr>
        <p:spPr>
          <a:xfrm>
            <a:off x="4585578" y="317390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2" name="円/楕円 21"/>
          <p:cNvSpPr/>
          <p:nvPr/>
        </p:nvSpPr>
        <p:spPr>
          <a:xfrm>
            <a:off x="4577626" y="378904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3" name="円/楕円 22"/>
          <p:cNvSpPr/>
          <p:nvPr/>
        </p:nvSpPr>
        <p:spPr>
          <a:xfrm>
            <a:off x="4585578" y="443711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7140630"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5" name="円/楕円 34"/>
          <p:cNvSpPr/>
          <p:nvPr/>
        </p:nvSpPr>
        <p:spPr>
          <a:xfrm>
            <a:off x="7140630"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6" name="円/楕円 35"/>
          <p:cNvSpPr/>
          <p:nvPr/>
        </p:nvSpPr>
        <p:spPr>
          <a:xfrm>
            <a:off x="7140630"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7" name="円/楕円 36"/>
          <p:cNvSpPr/>
          <p:nvPr/>
        </p:nvSpPr>
        <p:spPr>
          <a:xfrm>
            <a:off x="7140630"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2" name="テキスト ボックス 41"/>
          <p:cNvSpPr txBox="1"/>
          <p:nvPr/>
        </p:nvSpPr>
        <p:spPr>
          <a:xfrm>
            <a:off x="2759683"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sp>
        <p:nvSpPr>
          <p:cNvPr id="43" name="テキスト ボックス 42"/>
          <p:cNvSpPr txBox="1"/>
          <p:nvPr/>
        </p:nvSpPr>
        <p:spPr>
          <a:xfrm>
            <a:off x="4403890" y="1756657"/>
            <a:ext cx="722829" cy="461665"/>
          </a:xfrm>
          <a:prstGeom prst="rect">
            <a:avLst/>
          </a:prstGeom>
          <a:noFill/>
        </p:spPr>
        <p:txBody>
          <a:bodyPr wrap="square" rtlCol="0">
            <a:spAutoFit/>
          </a:bodyPr>
          <a:lstStyle/>
          <a:p>
            <a:r>
              <a:rPr lang="ja-JP" altLang="en-US" sz="2400" dirty="0" err="1" smtClean="0"/>
              <a:t>ｐ</a:t>
            </a:r>
            <a:r>
              <a:rPr lang="ja-JP" altLang="ja-JP" sz="2400" dirty="0" smtClean="0"/>
              <a:t>形</a:t>
            </a:r>
            <a:endParaRPr lang="ja-JP" altLang="ja-JP" sz="2400" dirty="0"/>
          </a:p>
        </p:txBody>
      </p:sp>
      <p:sp>
        <p:nvSpPr>
          <p:cNvPr id="44" name="正方形/長方形 43"/>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円/楕円 44"/>
          <p:cNvSpPr/>
          <p:nvPr/>
        </p:nvSpPr>
        <p:spPr>
          <a:xfrm>
            <a:off x="2686164"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6" name="円/楕円 45"/>
          <p:cNvSpPr/>
          <p:nvPr/>
        </p:nvSpPr>
        <p:spPr>
          <a:xfrm>
            <a:off x="2686164"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7" name="円/楕円 46"/>
          <p:cNvSpPr/>
          <p:nvPr/>
        </p:nvSpPr>
        <p:spPr>
          <a:xfrm>
            <a:off x="2686164"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8" name="円/楕円 47"/>
          <p:cNvSpPr/>
          <p:nvPr/>
        </p:nvSpPr>
        <p:spPr>
          <a:xfrm>
            <a:off x="2686164"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9" name="円/楕円 48"/>
          <p:cNvSpPr/>
          <p:nvPr/>
        </p:nvSpPr>
        <p:spPr>
          <a:xfrm>
            <a:off x="2686164"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0" name="円/楕円 49"/>
          <p:cNvSpPr/>
          <p:nvPr/>
        </p:nvSpPr>
        <p:spPr>
          <a:xfrm>
            <a:off x="3270117"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1" name="円/楕円 50"/>
          <p:cNvSpPr/>
          <p:nvPr/>
        </p:nvSpPr>
        <p:spPr>
          <a:xfrm>
            <a:off x="3270117"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2" name="円/楕円 51"/>
          <p:cNvSpPr/>
          <p:nvPr/>
        </p:nvSpPr>
        <p:spPr>
          <a:xfrm>
            <a:off x="3270117"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3" name="円/楕円 52"/>
          <p:cNvSpPr/>
          <p:nvPr/>
        </p:nvSpPr>
        <p:spPr>
          <a:xfrm>
            <a:off x="3270117"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4" name="円/楕円 53"/>
          <p:cNvSpPr/>
          <p:nvPr/>
        </p:nvSpPr>
        <p:spPr>
          <a:xfrm>
            <a:off x="3838292"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5" name="円/楕円 54"/>
          <p:cNvSpPr/>
          <p:nvPr/>
        </p:nvSpPr>
        <p:spPr>
          <a:xfrm>
            <a:off x="3838292"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6" name="円/楕円 55"/>
          <p:cNvSpPr/>
          <p:nvPr/>
        </p:nvSpPr>
        <p:spPr>
          <a:xfrm>
            <a:off x="3838292"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7" name="円/楕円 56"/>
          <p:cNvSpPr/>
          <p:nvPr/>
        </p:nvSpPr>
        <p:spPr>
          <a:xfrm>
            <a:off x="3838292"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8" name="円/楕円 57"/>
          <p:cNvSpPr/>
          <p:nvPr/>
        </p:nvSpPr>
        <p:spPr>
          <a:xfrm>
            <a:off x="3838292"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9" name="円/楕円 58"/>
          <p:cNvSpPr/>
          <p:nvPr/>
        </p:nvSpPr>
        <p:spPr>
          <a:xfrm>
            <a:off x="2123728" y="268907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0" name="円/楕円 59"/>
          <p:cNvSpPr/>
          <p:nvPr/>
        </p:nvSpPr>
        <p:spPr>
          <a:xfrm>
            <a:off x="2123728" y="322615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1" name="円/楕円 60"/>
          <p:cNvSpPr/>
          <p:nvPr/>
        </p:nvSpPr>
        <p:spPr>
          <a:xfrm>
            <a:off x="2123728" y="37691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2" name="円/楕円 61"/>
          <p:cNvSpPr/>
          <p:nvPr/>
        </p:nvSpPr>
        <p:spPr>
          <a:xfrm>
            <a:off x="2123728" y="427325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3" name="テキスト ボックス 62"/>
          <p:cNvSpPr txBox="1"/>
          <p:nvPr/>
        </p:nvSpPr>
        <p:spPr>
          <a:xfrm>
            <a:off x="5932516"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cxnSp>
        <p:nvCxnSpPr>
          <p:cNvPr id="64" name="直線コネクタ 63"/>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67" name="直線コネクタ 66"/>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75" name="直線コネクタ 74"/>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971601" y="5962738"/>
            <a:ext cx="1755182"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a:off x="2974196"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a:off x="2962548"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2726783"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5" name="直線コネクタ 84"/>
          <p:cNvCxnSpPr/>
          <p:nvPr/>
        </p:nvCxnSpPr>
        <p:spPr>
          <a:xfrm>
            <a:off x="6857225"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6" name="直線コネクタ 85"/>
          <p:cNvCxnSpPr/>
          <p:nvPr/>
        </p:nvCxnSpPr>
        <p:spPr>
          <a:xfrm>
            <a:off x="6621460"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88" name="直線コネクタ 87"/>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94" name="テキスト ボックス 93"/>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95" name="テキスト ボックス 94"/>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96" name="テキスト ボックス 95"/>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97" name="テキスト ボックス 96"/>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98" name="テキスト ボックス 97"/>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Tree>
    <p:extLst>
      <p:ext uri="{BB962C8B-B14F-4D97-AF65-F5344CB8AC3E}">
        <p14:creationId xmlns:p14="http://schemas.microsoft.com/office/powerpoint/2010/main" val="3236972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5508104"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 name="円/楕円 5"/>
          <p:cNvSpPr/>
          <p:nvPr/>
        </p:nvSpPr>
        <p:spPr>
          <a:xfrm>
            <a:off x="5508104"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7" name="円/楕円 6"/>
          <p:cNvSpPr/>
          <p:nvPr/>
        </p:nvSpPr>
        <p:spPr>
          <a:xfrm>
            <a:off x="5508104"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 name="円/楕円 7"/>
          <p:cNvSpPr/>
          <p:nvPr/>
        </p:nvSpPr>
        <p:spPr>
          <a:xfrm>
            <a:off x="5508104"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 name="円/楕円 8"/>
          <p:cNvSpPr/>
          <p:nvPr/>
        </p:nvSpPr>
        <p:spPr>
          <a:xfrm>
            <a:off x="5508104"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 name="円/楕円 9"/>
          <p:cNvSpPr/>
          <p:nvPr/>
        </p:nvSpPr>
        <p:spPr>
          <a:xfrm>
            <a:off x="6001018"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 name="円/楕円 10"/>
          <p:cNvSpPr/>
          <p:nvPr/>
        </p:nvSpPr>
        <p:spPr>
          <a:xfrm>
            <a:off x="6001018"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 name="円/楕円 11"/>
          <p:cNvSpPr/>
          <p:nvPr/>
        </p:nvSpPr>
        <p:spPr>
          <a:xfrm>
            <a:off x="6001018"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 name="円/楕円 12"/>
          <p:cNvSpPr/>
          <p:nvPr/>
        </p:nvSpPr>
        <p:spPr>
          <a:xfrm>
            <a:off x="6001018"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4" name="円/楕円 13"/>
          <p:cNvSpPr/>
          <p:nvPr/>
        </p:nvSpPr>
        <p:spPr>
          <a:xfrm>
            <a:off x="6569193"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5" name="円/楕円 14"/>
          <p:cNvSpPr/>
          <p:nvPr/>
        </p:nvSpPr>
        <p:spPr>
          <a:xfrm>
            <a:off x="6569193"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 name="円/楕円 15"/>
          <p:cNvSpPr/>
          <p:nvPr/>
        </p:nvSpPr>
        <p:spPr>
          <a:xfrm>
            <a:off x="6569193"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 name="円/楕円 16"/>
          <p:cNvSpPr/>
          <p:nvPr/>
        </p:nvSpPr>
        <p:spPr>
          <a:xfrm>
            <a:off x="6569193"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 name="円/楕円 17"/>
          <p:cNvSpPr/>
          <p:nvPr/>
        </p:nvSpPr>
        <p:spPr>
          <a:xfrm>
            <a:off x="6569193"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 name="正方形/長方形 18"/>
          <p:cNvSpPr/>
          <p:nvPr/>
        </p:nvSpPr>
        <p:spPr>
          <a:xfrm>
            <a:off x="4332318" y="2218322"/>
            <a:ext cx="794401"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4522693" y="265035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1" name="円/楕円 20"/>
          <p:cNvSpPr/>
          <p:nvPr/>
        </p:nvSpPr>
        <p:spPr>
          <a:xfrm>
            <a:off x="4507944" y="317390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2" name="円/楕円 21"/>
          <p:cNvSpPr/>
          <p:nvPr/>
        </p:nvSpPr>
        <p:spPr>
          <a:xfrm>
            <a:off x="4499992" y="378904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7140630"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5" name="円/楕円 34"/>
          <p:cNvSpPr/>
          <p:nvPr/>
        </p:nvSpPr>
        <p:spPr>
          <a:xfrm>
            <a:off x="7140630"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6" name="円/楕円 35"/>
          <p:cNvSpPr/>
          <p:nvPr/>
        </p:nvSpPr>
        <p:spPr>
          <a:xfrm>
            <a:off x="7140630"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7" name="円/楕円 36"/>
          <p:cNvSpPr/>
          <p:nvPr/>
        </p:nvSpPr>
        <p:spPr>
          <a:xfrm>
            <a:off x="7140630"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2" name="テキスト ボックス 41"/>
          <p:cNvSpPr txBox="1"/>
          <p:nvPr/>
        </p:nvSpPr>
        <p:spPr>
          <a:xfrm>
            <a:off x="2759683"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sp>
        <p:nvSpPr>
          <p:cNvPr id="43" name="テキスト ボックス 42"/>
          <p:cNvSpPr txBox="1"/>
          <p:nvPr/>
        </p:nvSpPr>
        <p:spPr>
          <a:xfrm>
            <a:off x="4403890" y="1756657"/>
            <a:ext cx="722829" cy="461665"/>
          </a:xfrm>
          <a:prstGeom prst="rect">
            <a:avLst/>
          </a:prstGeom>
          <a:noFill/>
        </p:spPr>
        <p:txBody>
          <a:bodyPr wrap="square" rtlCol="0">
            <a:spAutoFit/>
          </a:bodyPr>
          <a:lstStyle/>
          <a:p>
            <a:r>
              <a:rPr lang="ja-JP" altLang="en-US" sz="2400" dirty="0" err="1" smtClean="0"/>
              <a:t>ｐ</a:t>
            </a:r>
            <a:r>
              <a:rPr lang="ja-JP" altLang="ja-JP" sz="2400" dirty="0" smtClean="0"/>
              <a:t>形</a:t>
            </a:r>
            <a:endParaRPr lang="ja-JP" altLang="ja-JP" sz="2400" dirty="0"/>
          </a:p>
        </p:txBody>
      </p:sp>
      <p:sp>
        <p:nvSpPr>
          <p:cNvPr id="44" name="正方形/長方形 43"/>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円/楕円 44"/>
          <p:cNvSpPr/>
          <p:nvPr/>
        </p:nvSpPr>
        <p:spPr>
          <a:xfrm>
            <a:off x="2686164"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6" name="円/楕円 45"/>
          <p:cNvSpPr/>
          <p:nvPr/>
        </p:nvSpPr>
        <p:spPr>
          <a:xfrm>
            <a:off x="2686164"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7" name="円/楕円 46"/>
          <p:cNvSpPr/>
          <p:nvPr/>
        </p:nvSpPr>
        <p:spPr>
          <a:xfrm>
            <a:off x="2686164"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8" name="円/楕円 47"/>
          <p:cNvSpPr/>
          <p:nvPr/>
        </p:nvSpPr>
        <p:spPr>
          <a:xfrm>
            <a:off x="2686164"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9" name="円/楕円 48"/>
          <p:cNvSpPr/>
          <p:nvPr/>
        </p:nvSpPr>
        <p:spPr>
          <a:xfrm>
            <a:off x="2686164"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0" name="円/楕円 49"/>
          <p:cNvSpPr/>
          <p:nvPr/>
        </p:nvSpPr>
        <p:spPr>
          <a:xfrm>
            <a:off x="3270117"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1" name="円/楕円 50"/>
          <p:cNvSpPr/>
          <p:nvPr/>
        </p:nvSpPr>
        <p:spPr>
          <a:xfrm>
            <a:off x="3270117"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2" name="円/楕円 51"/>
          <p:cNvSpPr/>
          <p:nvPr/>
        </p:nvSpPr>
        <p:spPr>
          <a:xfrm>
            <a:off x="3270117"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3" name="円/楕円 52"/>
          <p:cNvSpPr/>
          <p:nvPr/>
        </p:nvSpPr>
        <p:spPr>
          <a:xfrm>
            <a:off x="3270117"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4" name="円/楕円 53"/>
          <p:cNvSpPr/>
          <p:nvPr/>
        </p:nvSpPr>
        <p:spPr>
          <a:xfrm>
            <a:off x="3838292"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5" name="円/楕円 54"/>
          <p:cNvSpPr/>
          <p:nvPr/>
        </p:nvSpPr>
        <p:spPr>
          <a:xfrm>
            <a:off x="3838292"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6" name="円/楕円 55"/>
          <p:cNvSpPr/>
          <p:nvPr/>
        </p:nvSpPr>
        <p:spPr>
          <a:xfrm>
            <a:off x="3838292"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7" name="円/楕円 56"/>
          <p:cNvSpPr/>
          <p:nvPr/>
        </p:nvSpPr>
        <p:spPr>
          <a:xfrm>
            <a:off x="3838292"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8" name="円/楕円 57"/>
          <p:cNvSpPr/>
          <p:nvPr/>
        </p:nvSpPr>
        <p:spPr>
          <a:xfrm>
            <a:off x="3838292"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9" name="円/楕円 58"/>
          <p:cNvSpPr/>
          <p:nvPr/>
        </p:nvSpPr>
        <p:spPr>
          <a:xfrm>
            <a:off x="2123728" y="268907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0" name="円/楕円 59"/>
          <p:cNvSpPr/>
          <p:nvPr/>
        </p:nvSpPr>
        <p:spPr>
          <a:xfrm>
            <a:off x="2123728" y="322615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1" name="円/楕円 60"/>
          <p:cNvSpPr/>
          <p:nvPr/>
        </p:nvSpPr>
        <p:spPr>
          <a:xfrm>
            <a:off x="2123728" y="37691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2" name="円/楕円 61"/>
          <p:cNvSpPr/>
          <p:nvPr/>
        </p:nvSpPr>
        <p:spPr>
          <a:xfrm>
            <a:off x="2123728" y="427325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3" name="テキスト ボックス 62"/>
          <p:cNvSpPr txBox="1"/>
          <p:nvPr/>
        </p:nvSpPr>
        <p:spPr>
          <a:xfrm>
            <a:off x="5932516"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cxnSp>
        <p:nvCxnSpPr>
          <p:cNvPr id="64" name="直線コネクタ 63"/>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67" name="直線コネクタ 66"/>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75" name="直線コネクタ 74"/>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a:off x="2962548" y="5962738"/>
            <a:ext cx="1824836" cy="0"/>
          </a:xfrm>
          <a:prstGeom prst="line">
            <a:avLst/>
          </a:prstGeom>
        </p:spPr>
        <p:style>
          <a:lnRef idx="2">
            <a:schemeClr val="dk1"/>
          </a:lnRef>
          <a:fillRef idx="1">
            <a:schemeClr val="lt1"/>
          </a:fillRef>
          <a:effectRef idx="0">
            <a:schemeClr val="dk1"/>
          </a:effectRef>
          <a:fontRef idx="minor">
            <a:schemeClr val="dk1"/>
          </a:fontRef>
        </p:style>
      </p:cxnSp>
      <p:cxnSp>
        <p:nvCxnSpPr>
          <p:cNvPr id="85" name="直線コネクタ 84"/>
          <p:cNvCxnSpPr/>
          <p:nvPr/>
        </p:nvCxnSpPr>
        <p:spPr>
          <a:xfrm>
            <a:off x="6857225"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6" name="直線コネクタ 85"/>
          <p:cNvCxnSpPr/>
          <p:nvPr/>
        </p:nvCxnSpPr>
        <p:spPr>
          <a:xfrm>
            <a:off x="6621460"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88" name="直線コネクタ 87"/>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94" name="テキスト ボックス 93"/>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95" name="テキスト ボックス 94"/>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96" name="テキスト ボックス 95"/>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97" name="テキスト ボックス 96"/>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98" name="テキスト ボックス 97"/>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3" name="正方形/長方形 2"/>
          <p:cNvSpPr/>
          <p:nvPr/>
        </p:nvSpPr>
        <p:spPr>
          <a:xfrm>
            <a:off x="4888359" y="2218322"/>
            <a:ext cx="528706" cy="28803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4888359" y="2965364"/>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sp>
        <p:nvSpPr>
          <p:cNvPr id="143" name="テキスト ボックス 142"/>
          <p:cNvSpPr txBox="1"/>
          <p:nvPr/>
        </p:nvSpPr>
        <p:spPr>
          <a:xfrm>
            <a:off x="4788024" y="1815876"/>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44" name="テキスト ボックス 143"/>
          <p:cNvSpPr txBox="1"/>
          <p:nvPr/>
        </p:nvSpPr>
        <p:spPr>
          <a:xfrm>
            <a:off x="5091822" y="1786259"/>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61" name="テキスト ボックス 160"/>
          <p:cNvSpPr txBox="1"/>
          <p:nvPr/>
        </p:nvSpPr>
        <p:spPr>
          <a:xfrm>
            <a:off x="939" y="-27384"/>
            <a:ext cx="9143061" cy="1077218"/>
          </a:xfrm>
          <a:prstGeom prst="rect">
            <a:avLst/>
          </a:prstGeom>
          <a:noFill/>
        </p:spPr>
        <p:txBody>
          <a:bodyPr wrap="square" rtlCol="0">
            <a:spAutoFit/>
          </a:bodyPr>
          <a:lstStyle/>
          <a:p>
            <a:r>
              <a:rPr lang="ja-JP" altLang="en-US" sz="2000" dirty="0"/>
              <a:t>コレクタ・ベース間に逆方向</a:t>
            </a:r>
            <a:r>
              <a:rPr lang="ja-JP" altLang="en-US" sz="2000" dirty="0" smtClean="0"/>
              <a:t>電圧を印加しているので、コレクタ・ベース間に空乏層が</a:t>
            </a:r>
            <a:r>
              <a:rPr lang="ja-JP" altLang="en-US" sz="2000" dirty="0"/>
              <a:t>できる</a:t>
            </a:r>
            <a:r>
              <a:rPr lang="ja-JP" altLang="en-US" sz="2000" dirty="0" smtClean="0"/>
              <a:t>。このままだと、空乏層があるためコレクタ</a:t>
            </a:r>
            <a:r>
              <a:rPr lang="ja-JP" altLang="en-US" sz="2000" dirty="0"/>
              <a:t>電流</a:t>
            </a:r>
            <a:r>
              <a:rPr lang="en-US" altLang="ja-JP" sz="2000" dirty="0"/>
              <a:t>I</a:t>
            </a:r>
            <a:r>
              <a:rPr lang="en-US" altLang="ja-JP" sz="1600" dirty="0"/>
              <a:t>C</a:t>
            </a:r>
            <a:r>
              <a:rPr lang="ja-JP" altLang="en-US" sz="2000" dirty="0"/>
              <a:t>は</a:t>
            </a:r>
            <a:r>
              <a:rPr lang="ja-JP" altLang="en-US" sz="2000" dirty="0" smtClean="0"/>
              <a:t>流れない。また、このときコレクタ</a:t>
            </a:r>
            <a:r>
              <a:rPr lang="ja-JP" altLang="en-US" sz="2000" dirty="0"/>
              <a:t>・</a:t>
            </a:r>
            <a:r>
              <a:rPr lang="ja-JP" altLang="en-US" sz="2000" dirty="0" smtClean="0"/>
              <a:t>ベース間に印可した電圧</a:t>
            </a:r>
            <a:r>
              <a:rPr lang="ja-JP" altLang="en-US" sz="2000" dirty="0"/>
              <a:t>は</a:t>
            </a:r>
            <a:r>
              <a:rPr lang="ja-JP" altLang="en-US" sz="2000" dirty="0" smtClean="0"/>
              <a:t>、全て空乏層に加わる</a:t>
            </a:r>
            <a:r>
              <a:rPr lang="ja-JP" altLang="en-US" sz="2400" dirty="0" smtClean="0"/>
              <a:t>。</a:t>
            </a:r>
            <a:endParaRPr kumimoji="1" lang="ja-JP" altLang="en-US" sz="2400" dirty="0"/>
          </a:p>
        </p:txBody>
      </p:sp>
      <p:cxnSp>
        <p:nvCxnSpPr>
          <p:cNvPr id="163" name="直線コネクタ 162"/>
          <p:cNvCxnSpPr/>
          <p:nvPr/>
        </p:nvCxnSpPr>
        <p:spPr>
          <a:xfrm>
            <a:off x="2962548" y="5530675"/>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164" name="直線コネクタ 163"/>
          <p:cNvCxnSpPr/>
          <p:nvPr/>
        </p:nvCxnSpPr>
        <p:spPr>
          <a:xfrm>
            <a:off x="2726783" y="5746684"/>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167" name="直線コネクタ 166"/>
          <p:cNvCxnSpPr/>
          <p:nvPr/>
        </p:nvCxnSpPr>
        <p:spPr>
          <a:xfrm>
            <a:off x="969314" y="5962738"/>
            <a:ext cx="1757469" cy="0"/>
          </a:xfrm>
          <a:prstGeom prst="line">
            <a:avLst/>
          </a:prstGeom>
        </p:spPr>
        <p:style>
          <a:lnRef idx="2">
            <a:schemeClr val="dk1"/>
          </a:lnRef>
          <a:fillRef idx="1">
            <a:schemeClr val="lt1"/>
          </a:fillRef>
          <a:effectRef idx="0">
            <a:schemeClr val="dk1"/>
          </a:effectRef>
          <a:fontRef idx="minor">
            <a:schemeClr val="dk1"/>
          </a:fontRef>
        </p:style>
      </p:cxnSp>
      <p:sp>
        <p:nvSpPr>
          <p:cNvPr id="170" name="テキスト ボックス 169"/>
          <p:cNvSpPr txBox="1"/>
          <p:nvPr/>
        </p:nvSpPr>
        <p:spPr>
          <a:xfrm>
            <a:off x="7672330"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171" name="Line 6"/>
          <p:cNvSpPr>
            <a:spLocks noChangeShapeType="1"/>
          </p:cNvSpPr>
          <p:nvPr/>
        </p:nvSpPr>
        <p:spPr bwMode="auto">
          <a:xfrm rot="10800000">
            <a:off x="7672329"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円/楕円 171"/>
          <p:cNvSpPr/>
          <p:nvPr/>
        </p:nvSpPr>
        <p:spPr>
          <a:xfrm>
            <a:off x="4507944" y="45054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Tree>
    <p:extLst>
      <p:ext uri="{BB962C8B-B14F-4D97-AF65-F5344CB8AC3E}">
        <p14:creationId xmlns:p14="http://schemas.microsoft.com/office/powerpoint/2010/main" val="1506370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5508104"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 name="円/楕円 5"/>
          <p:cNvSpPr/>
          <p:nvPr/>
        </p:nvSpPr>
        <p:spPr>
          <a:xfrm>
            <a:off x="5508104"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7" name="円/楕円 6"/>
          <p:cNvSpPr/>
          <p:nvPr/>
        </p:nvSpPr>
        <p:spPr>
          <a:xfrm>
            <a:off x="5508104"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 name="円/楕円 7"/>
          <p:cNvSpPr/>
          <p:nvPr/>
        </p:nvSpPr>
        <p:spPr>
          <a:xfrm>
            <a:off x="5508104"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 name="円/楕円 8"/>
          <p:cNvSpPr/>
          <p:nvPr/>
        </p:nvSpPr>
        <p:spPr>
          <a:xfrm>
            <a:off x="5508104"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 name="円/楕円 9"/>
          <p:cNvSpPr/>
          <p:nvPr/>
        </p:nvSpPr>
        <p:spPr>
          <a:xfrm>
            <a:off x="6001018"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 name="円/楕円 10"/>
          <p:cNvSpPr/>
          <p:nvPr/>
        </p:nvSpPr>
        <p:spPr>
          <a:xfrm>
            <a:off x="6001018"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 name="円/楕円 11"/>
          <p:cNvSpPr/>
          <p:nvPr/>
        </p:nvSpPr>
        <p:spPr>
          <a:xfrm>
            <a:off x="6001018"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 name="円/楕円 12"/>
          <p:cNvSpPr/>
          <p:nvPr/>
        </p:nvSpPr>
        <p:spPr>
          <a:xfrm>
            <a:off x="6001018"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4" name="円/楕円 13"/>
          <p:cNvSpPr/>
          <p:nvPr/>
        </p:nvSpPr>
        <p:spPr>
          <a:xfrm>
            <a:off x="6569193"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5" name="円/楕円 14"/>
          <p:cNvSpPr/>
          <p:nvPr/>
        </p:nvSpPr>
        <p:spPr>
          <a:xfrm>
            <a:off x="6569193"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 name="円/楕円 15"/>
          <p:cNvSpPr/>
          <p:nvPr/>
        </p:nvSpPr>
        <p:spPr>
          <a:xfrm>
            <a:off x="6569193"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 name="円/楕円 16"/>
          <p:cNvSpPr/>
          <p:nvPr/>
        </p:nvSpPr>
        <p:spPr>
          <a:xfrm>
            <a:off x="6569193"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 name="円/楕円 17"/>
          <p:cNvSpPr/>
          <p:nvPr/>
        </p:nvSpPr>
        <p:spPr>
          <a:xfrm>
            <a:off x="6569193"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 name="正方形/長方形 18"/>
          <p:cNvSpPr/>
          <p:nvPr/>
        </p:nvSpPr>
        <p:spPr>
          <a:xfrm>
            <a:off x="4332318" y="2218322"/>
            <a:ext cx="794401"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4522693" y="265035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1" name="円/楕円 20"/>
          <p:cNvSpPr/>
          <p:nvPr/>
        </p:nvSpPr>
        <p:spPr>
          <a:xfrm>
            <a:off x="4507944" y="317390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2" name="円/楕円 21"/>
          <p:cNvSpPr/>
          <p:nvPr/>
        </p:nvSpPr>
        <p:spPr>
          <a:xfrm>
            <a:off x="4499992" y="378904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3" name="円/楕円 22"/>
          <p:cNvSpPr/>
          <p:nvPr/>
        </p:nvSpPr>
        <p:spPr>
          <a:xfrm>
            <a:off x="4507944" y="45054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7140630"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5" name="円/楕円 34"/>
          <p:cNvSpPr/>
          <p:nvPr/>
        </p:nvSpPr>
        <p:spPr>
          <a:xfrm>
            <a:off x="7140630"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6" name="円/楕円 35"/>
          <p:cNvSpPr/>
          <p:nvPr/>
        </p:nvSpPr>
        <p:spPr>
          <a:xfrm>
            <a:off x="7140630"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7" name="円/楕円 36"/>
          <p:cNvSpPr/>
          <p:nvPr/>
        </p:nvSpPr>
        <p:spPr>
          <a:xfrm>
            <a:off x="7140630"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2" name="テキスト ボックス 41"/>
          <p:cNvSpPr txBox="1"/>
          <p:nvPr/>
        </p:nvSpPr>
        <p:spPr>
          <a:xfrm>
            <a:off x="2759683"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sp>
        <p:nvSpPr>
          <p:cNvPr id="43" name="テキスト ボックス 42"/>
          <p:cNvSpPr txBox="1"/>
          <p:nvPr/>
        </p:nvSpPr>
        <p:spPr>
          <a:xfrm>
            <a:off x="4403890" y="1756657"/>
            <a:ext cx="722829" cy="461665"/>
          </a:xfrm>
          <a:prstGeom prst="rect">
            <a:avLst/>
          </a:prstGeom>
          <a:noFill/>
        </p:spPr>
        <p:txBody>
          <a:bodyPr wrap="square" rtlCol="0">
            <a:spAutoFit/>
          </a:bodyPr>
          <a:lstStyle/>
          <a:p>
            <a:r>
              <a:rPr lang="ja-JP" altLang="en-US" sz="2400" dirty="0" err="1" smtClean="0"/>
              <a:t>ｐ</a:t>
            </a:r>
            <a:r>
              <a:rPr lang="ja-JP" altLang="ja-JP" sz="2400" dirty="0" smtClean="0"/>
              <a:t>形</a:t>
            </a:r>
            <a:endParaRPr lang="ja-JP" altLang="ja-JP" sz="2400" dirty="0"/>
          </a:p>
        </p:txBody>
      </p:sp>
      <p:sp>
        <p:nvSpPr>
          <p:cNvPr id="44" name="正方形/長方形 43"/>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円/楕円 44"/>
          <p:cNvSpPr/>
          <p:nvPr/>
        </p:nvSpPr>
        <p:spPr>
          <a:xfrm>
            <a:off x="2686164"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6" name="円/楕円 45"/>
          <p:cNvSpPr/>
          <p:nvPr/>
        </p:nvSpPr>
        <p:spPr>
          <a:xfrm>
            <a:off x="2686164"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7" name="円/楕円 46"/>
          <p:cNvSpPr/>
          <p:nvPr/>
        </p:nvSpPr>
        <p:spPr>
          <a:xfrm>
            <a:off x="2686164"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8" name="円/楕円 47"/>
          <p:cNvSpPr/>
          <p:nvPr/>
        </p:nvSpPr>
        <p:spPr>
          <a:xfrm>
            <a:off x="2686164"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9" name="円/楕円 48"/>
          <p:cNvSpPr/>
          <p:nvPr/>
        </p:nvSpPr>
        <p:spPr>
          <a:xfrm>
            <a:off x="2686164"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0" name="円/楕円 49"/>
          <p:cNvSpPr/>
          <p:nvPr/>
        </p:nvSpPr>
        <p:spPr>
          <a:xfrm>
            <a:off x="3270117"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1" name="円/楕円 50"/>
          <p:cNvSpPr/>
          <p:nvPr/>
        </p:nvSpPr>
        <p:spPr>
          <a:xfrm>
            <a:off x="3270117"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2" name="円/楕円 51"/>
          <p:cNvSpPr/>
          <p:nvPr/>
        </p:nvSpPr>
        <p:spPr>
          <a:xfrm>
            <a:off x="3270117"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3" name="円/楕円 52"/>
          <p:cNvSpPr/>
          <p:nvPr/>
        </p:nvSpPr>
        <p:spPr>
          <a:xfrm>
            <a:off x="3270117"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4" name="円/楕円 53"/>
          <p:cNvSpPr/>
          <p:nvPr/>
        </p:nvSpPr>
        <p:spPr>
          <a:xfrm>
            <a:off x="3838292"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5" name="円/楕円 54"/>
          <p:cNvSpPr/>
          <p:nvPr/>
        </p:nvSpPr>
        <p:spPr>
          <a:xfrm>
            <a:off x="3838292"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6" name="円/楕円 55"/>
          <p:cNvSpPr/>
          <p:nvPr/>
        </p:nvSpPr>
        <p:spPr>
          <a:xfrm>
            <a:off x="3838292"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7" name="円/楕円 56"/>
          <p:cNvSpPr/>
          <p:nvPr/>
        </p:nvSpPr>
        <p:spPr>
          <a:xfrm>
            <a:off x="3838292"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8" name="円/楕円 57"/>
          <p:cNvSpPr/>
          <p:nvPr/>
        </p:nvSpPr>
        <p:spPr>
          <a:xfrm>
            <a:off x="3838292"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9" name="円/楕円 58"/>
          <p:cNvSpPr/>
          <p:nvPr/>
        </p:nvSpPr>
        <p:spPr>
          <a:xfrm>
            <a:off x="2123728" y="268907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0" name="円/楕円 59"/>
          <p:cNvSpPr/>
          <p:nvPr/>
        </p:nvSpPr>
        <p:spPr>
          <a:xfrm>
            <a:off x="2123728" y="322615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1" name="円/楕円 60"/>
          <p:cNvSpPr/>
          <p:nvPr/>
        </p:nvSpPr>
        <p:spPr>
          <a:xfrm>
            <a:off x="2123728" y="37691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2" name="円/楕円 61"/>
          <p:cNvSpPr/>
          <p:nvPr/>
        </p:nvSpPr>
        <p:spPr>
          <a:xfrm>
            <a:off x="2123728" y="427325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3" name="テキスト ボックス 62"/>
          <p:cNvSpPr txBox="1"/>
          <p:nvPr/>
        </p:nvSpPr>
        <p:spPr>
          <a:xfrm>
            <a:off x="5932516"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cxnSp>
        <p:nvCxnSpPr>
          <p:cNvPr id="64" name="直線コネクタ 63"/>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67" name="直線コネクタ 66"/>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75" name="直線コネクタ 74"/>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971601" y="5962738"/>
            <a:ext cx="1755182"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a:off x="2974196"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a:off x="2962548"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2726783"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5" name="直線コネクタ 84"/>
          <p:cNvCxnSpPr/>
          <p:nvPr/>
        </p:nvCxnSpPr>
        <p:spPr>
          <a:xfrm>
            <a:off x="6857225"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6" name="直線コネクタ 85"/>
          <p:cNvCxnSpPr/>
          <p:nvPr/>
        </p:nvCxnSpPr>
        <p:spPr>
          <a:xfrm>
            <a:off x="6621460"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88" name="直線コネクタ 87"/>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94" name="テキスト ボックス 93"/>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95" name="テキスト ボックス 94"/>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96" name="テキスト ボックス 95"/>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97" name="テキスト ボックス 96"/>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98" name="テキスト ボックス 97"/>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3" name="正方形/長方形 2"/>
          <p:cNvSpPr/>
          <p:nvPr/>
        </p:nvSpPr>
        <p:spPr>
          <a:xfrm>
            <a:off x="4888359" y="2218322"/>
            <a:ext cx="528706" cy="28803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4888359" y="2965364"/>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cxnSp>
        <p:nvCxnSpPr>
          <p:cNvPr id="124" name="直線矢印コネクタ 123"/>
          <p:cNvCxnSpPr/>
          <p:nvPr/>
        </p:nvCxnSpPr>
        <p:spPr>
          <a:xfrm>
            <a:off x="4165273"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6" name="直線矢印コネクタ 125"/>
          <p:cNvCxnSpPr/>
          <p:nvPr/>
        </p:nvCxnSpPr>
        <p:spPr>
          <a:xfrm>
            <a:off x="4165273"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7" name="直線矢印コネクタ 126"/>
          <p:cNvCxnSpPr/>
          <p:nvPr/>
        </p:nvCxnSpPr>
        <p:spPr>
          <a:xfrm>
            <a:off x="4165273"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8" name="直線矢印コネクタ 127"/>
          <p:cNvCxnSpPr/>
          <p:nvPr/>
        </p:nvCxnSpPr>
        <p:spPr>
          <a:xfrm>
            <a:off x="4165273"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9" name="直線矢印コネクタ 128"/>
          <p:cNvCxnSpPr/>
          <p:nvPr/>
        </p:nvCxnSpPr>
        <p:spPr>
          <a:xfrm>
            <a:off x="4165273" y="4666593"/>
            <a:ext cx="50143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0" name="直線矢印コネクタ 129"/>
          <p:cNvCxnSpPr/>
          <p:nvPr/>
        </p:nvCxnSpPr>
        <p:spPr>
          <a:xfrm>
            <a:off x="3617032" y="283545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1" name="直線矢印コネクタ 130"/>
          <p:cNvCxnSpPr/>
          <p:nvPr/>
        </p:nvCxnSpPr>
        <p:spPr>
          <a:xfrm>
            <a:off x="3617032" y="33801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2" name="直線矢印コネクタ 131"/>
          <p:cNvCxnSpPr/>
          <p:nvPr/>
        </p:nvCxnSpPr>
        <p:spPr>
          <a:xfrm>
            <a:off x="3617032" y="3900842"/>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3" name="直線矢印コネクタ 132"/>
          <p:cNvCxnSpPr/>
          <p:nvPr/>
        </p:nvCxnSpPr>
        <p:spPr>
          <a:xfrm>
            <a:off x="3617032" y="446025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4" name="直線矢印コネクタ 133"/>
          <p:cNvCxnSpPr/>
          <p:nvPr/>
        </p:nvCxnSpPr>
        <p:spPr>
          <a:xfrm>
            <a:off x="3007406"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5" name="直線矢印コネクタ 134"/>
          <p:cNvCxnSpPr/>
          <p:nvPr/>
        </p:nvCxnSpPr>
        <p:spPr>
          <a:xfrm>
            <a:off x="3007406"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6" name="直線矢印コネクタ 135"/>
          <p:cNvCxnSpPr/>
          <p:nvPr/>
        </p:nvCxnSpPr>
        <p:spPr>
          <a:xfrm>
            <a:off x="3007406"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7" name="直線矢印コネクタ 136"/>
          <p:cNvCxnSpPr/>
          <p:nvPr/>
        </p:nvCxnSpPr>
        <p:spPr>
          <a:xfrm>
            <a:off x="3007406"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8" name="直線矢印コネクタ 137"/>
          <p:cNvCxnSpPr/>
          <p:nvPr/>
        </p:nvCxnSpPr>
        <p:spPr>
          <a:xfrm>
            <a:off x="3007406" y="4666593"/>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9" name="直線矢印コネクタ 138"/>
          <p:cNvCxnSpPr/>
          <p:nvPr/>
        </p:nvCxnSpPr>
        <p:spPr>
          <a:xfrm>
            <a:off x="2451101" y="2825326"/>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0" name="直線矢印コネクタ 139"/>
          <p:cNvCxnSpPr/>
          <p:nvPr/>
        </p:nvCxnSpPr>
        <p:spPr>
          <a:xfrm>
            <a:off x="2451101" y="337000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1" name="直線矢印コネクタ 140"/>
          <p:cNvCxnSpPr/>
          <p:nvPr/>
        </p:nvCxnSpPr>
        <p:spPr>
          <a:xfrm>
            <a:off x="2451101" y="389070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2" name="直線矢印コネクタ 141"/>
          <p:cNvCxnSpPr/>
          <p:nvPr/>
        </p:nvCxnSpPr>
        <p:spPr>
          <a:xfrm>
            <a:off x="2451101" y="445012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3" name="テキスト ボックス 142"/>
          <p:cNvSpPr txBox="1"/>
          <p:nvPr/>
        </p:nvSpPr>
        <p:spPr>
          <a:xfrm>
            <a:off x="4788024" y="1815876"/>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44" name="テキスト ボックス 143"/>
          <p:cNvSpPr txBox="1"/>
          <p:nvPr/>
        </p:nvSpPr>
        <p:spPr>
          <a:xfrm>
            <a:off x="5091822" y="1786259"/>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cxnSp>
        <p:nvCxnSpPr>
          <p:cNvPr id="145" name="直線矢印コネクタ 144"/>
          <p:cNvCxnSpPr/>
          <p:nvPr/>
        </p:nvCxnSpPr>
        <p:spPr>
          <a:xfrm>
            <a:off x="4947817" y="2537738"/>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6" name="直線矢印コネクタ 145"/>
          <p:cNvCxnSpPr>
            <a:endCxn id="6" idx="2"/>
          </p:cNvCxnSpPr>
          <p:nvPr/>
        </p:nvCxnSpPr>
        <p:spPr>
          <a:xfrm>
            <a:off x="4947817" y="3082417"/>
            <a:ext cx="560287"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7" name="直線矢印コネクタ 146"/>
          <p:cNvCxnSpPr/>
          <p:nvPr/>
        </p:nvCxnSpPr>
        <p:spPr>
          <a:xfrm flipV="1">
            <a:off x="4947817" y="3601002"/>
            <a:ext cx="458966" cy="211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8" name="直線矢印コネクタ 147"/>
          <p:cNvCxnSpPr/>
          <p:nvPr/>
        </p:nvCxnSpPr>
        <p:spPr>
          <a:xfrm>
            <a:off x="4947817" y="4162537"/>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9" name="テキスト ボックス 98"/>
          <p:cNvSpPr txBox="1"/>
          <p:nvPr/>
        </p:nvSpPr>
        <p:spPr>
          <a:xfrm>
            <a:off x="939" y="-1255"/>
            <a:ext cx="9143061" cy="2000548"/>
          </a:xfrm>
          <a:prstGeom prst="rect">
            <a:avLst/>
          </a:prstGeom>
          <a:noFill/>
        </p:spPr>
        <p:txBody>
          <a:bodyPr wrap="square" rtlCol="0">
            <a:spAutoFit/>
          </a:bodyPr>
          <a:lstStyle/>
          <a:p>
            <a:r>
              <a:rPr lang="ja-JP" altLang="en-US" sz="2000" dirty="0"/>
              <a:t>ベース</a:t>
            </a:r>
            <a:r>
              <a:rPr lang="ja-JP" altLang="en-US" sz="2000" dirty="0" smtClean="0"/>
              <a:t>・エミッタ間に順方向電圧を印加すると、大量の自由電子がエミッタ領域からベース領域に流れ込んでくる。</a:t>
            </a:r>
            <a:r>
              <a:rPr lang="ja-JP" altLang="ja-JP" sz="2000" dirty="0" smtClean="0"/>
              <a:t>ベース</a:t>
            </a:r>
            <a:r>
              <a:rPr lang="ja-JP" altLang="ja-JP" sz="2000" dirty="0"/>
              <a:t>領域が薄く作られている</a:t>
            </a:r>
            <a:r>
              <a:rPr lang="ja-JP" altLang="ja-JP" sz="2000" dirty="0" smtClean="0"/>
              <a:t>ため</a:t>
            </a:r>
            <a:r>
              <a:rPr lang="ja-JP" altLang="en-US" sz="2000" dirty="0" smtClean="0"/>
              <a:t>、流れ込んできた自由電子は</a:t>
            </a:r>
            <a:r>
              <a:rPr lang="ja-JP" altLang="ja-JP" sz="2000" dirty="0" smtClean="0"/>
              <a:t>ベース</a:t>
            </a:r>
            <a:r>
              <a:rPr lang="ja-JP" altLang="ja-JP" sz="2000" dirty="0"/>
              <a:t>領域で</a:t>
            </a:r>
            <a:r>
              <a:rPr lang="ja-JP" altLang="ja-JP" sz="2000" dirty="0" smtClean="0">
                <a:solidFill>
                  <a:srgbClr val="FF0000"/>
                </a:solidFill>
              </a:rPr>
              <a:t>再結合</a:t>
            </a:r>
            <a:r>
              <a:rPr lang="ja-JP" altLang="en-US" sz="2000" dirty="0" smtClean="0">
                <a:solidFill>
                  <a:srgbClr val="FF0000"/>
                </a:solidFill>
              </a:rPr>
              <a:t>（ホールと結合）</a:t>
            </a:r>
            <a:r>
              <a:rPr lang="ja-JP" altLang="ja-JP" sz="2000" dirty="0" smtClean="0"/>
              <a:t>せず</a:t>
            </a:r>
            <a:r>
              <a:rPr lang="ja-JP" altLang="ja-JP" sz="2000" dirty="0"/>
              <a:t>に空乏層に</a:t>
            </a:r>
            <a:r>
              <a:rPr lang="ja-JP" altLang="ja-JP" sz="2000" dirty="0" smtClean="0"/>
              <a:t>入り込</a:t>
            </a:r>
            <a:r>
              <a:rPr lang="ja-JP" altLang="en-US" sz="2000" dirty="0" smtClean="0"/>
              <a:t>む。</a:t>
            </a:r>
            <a:r>
              <a:rPr lang="ja-JP" altLang="ja-JP" sz="2000" dirty="0"/>
              <a:t>空乏層に</a:t>
            </a:r>
            <a:r>
              <a:rPr lang="ja-JP" altLang="ja-JP" sz="2000" dirty="0" smtClean="0"/>
              <a:t>入った</a:t>
            </a:r>
            <a:r>
              <a:rPr lang="ja-JP" altLang="en-US" sz="2000" dirty="0"/>
              <a:t>自由電子</a:t>
            </a:r>
            <a:r>
              <a:rPr lang="ja-JP" altLang="ja-JP" sz="2000" dirty="0" smtClean="0"/>
              <a:t>は</a:t>
            </a:r>
            <a:r>
              <a:rPr lang="ja-JP" altLang="ja-JP" sz="2000" dirty="0"/>
              <a:t>空乏層にかかっている電界に</a:t>
            </a:r>
            <a:r>
              <a:rPr lang="ja-JP" altLang="ja-JP" sz="2000" dirty="0">
                <a:latin typeface="+mn-ea"/>
              </a:rPr>
              <a:t>引っ張られコレクタ領域に達し</a:t>
            </a:r>
            <a:r>
              <a:rPr lang="ja-JP" altLang="ja-JP" sz="2000" dirty="0">
                <a:solidFill>
                  <a:srgbClr val="FF0000"/>
                </a:solidFill>
                <a:latin typeface="+mn-ea"/>
              </a:rPr>
              <a:t>コレクタ電流</a:t>
            </a:r>
            <a:r>
              <a:rPr lang="en-US" altLang="ja-JP" sz="2000" dirty="0" smtClean="0">
                <a:solidFill>
                  <a:srgbClr val="FF0000"/>
                </a:solidFill>
                <a:latin typeface="+mn-ea"/>
              </a:rPr>
              <a:t>I</a:t>
            </a:r>
            <a:r>
              <a:rPr lang="ja-JP" altLang="en-US" sz="2000" baseline="-25000" dirty="0" smtClean="0">
                <a:solidFill>
                  <a:srgbClr val="FF0000"/>
                </a:solidFill>
                <a:latin typeface="+mn-ea"/>
              </a:rPr>
              <a:t>Ｃ</a:t>
            </a:r>
            <a:r>
              <a:rPr lang="ja-JP" altLang="ja-JP" sz="2000" dirty="0" smtClean="0">
                <a:latin typeface="+mn-ea"/>
              </a:rPr>
              <a:t>にな</a:t>
            </a:r>
            <a:r>
              <a:rPr lang="ja-JP" altLang="en-US" sz="2000" dirty="0" smtClean="0">
                <a:latin typeface="+mn-ea"/>
              </a:rPr>
              <a:t>る。また、</a:t>
            </a:r>
            <a:r>
              <a:rPr lang="ja-JP" altLang="ja-JP" sz="2000" dirty="0" smtClean="0">
                <a:latin typeface="+mn-ea"/>
              </a:rPr>
              <a:t>ベース</a:t>
            </a:r>
            <a:r>
              <a:rPr lang="ja-JP" altLang="ja-JP" sz="2000" dirty="0">
                <a:latin typeface="+mn-ea"/>
              </a:rPr>
              <a:t>領域で</a:t>
            </a:r>
            <a:r>
              <a:rPr lang="ja-JP" altLang="ja-JP" sz="2000" dirty="0" smtClean="0">
                <a:latin typeface="+mn-ea"/>
              </a:rPr>
              <a:t>再結合</a:t>
            </a:r>
            <a:r>
              <a:rPr lang="ja-JP" altLang="en-US" sz="2000" dirty="0" smtClean="0">
                <a:latin typeface="+mn-ea"/>
              </a:rPr>
              <a:t>した自由電子が</a:t>
            </a:r>
            <a:r>
              <a:rPr lang="ja-JP" altLang="en-US" sz="2000" dirty="0" smtClean="0">
                <a:solidFill>
                  <a:srgbClr val="FF0000"/>
                </a:solidFill>
                <a:latin typeface="+mn-ea"/>
              </a:rPr>
              <a:t>ベース電流</a:t>
            </a:r>
            <a:r>
              <a:rPr lang="en-US" altLang="ja-JP" sz="2000" dirty="0" smtClean="0">
                <a:solidFill>
                  <a:srgbClr val="FF0000"/>
                </a:solidFill>
                <a:latin typeface="+mn-ea"/>
              </a:rPr>
              <a:t>I</a:t>
            </a:r>
            <a:r>
              <a:rPr lang="en-US" altLang="ja-JP" sz="1600" dirty="0" smtClean="0">
                <a:solidFill>
                  <a:srgbClr val="FF0000"/>
                </a:solidFill>
                <a:latin typeface="+mn-ea"/>
              </a:rPr>
              <a:t>B</a:t>
            </a:r>
            <a:r>
              <a:rPr lang="ja-JP" altLang="en-US" sz="2000" dirty="0" smtClean="0">
                <a:latin typeface="+mn-ea"/>
              </a:rPr>
              <a:t>なる。</a:t>
            </a:r>
            <a:endParaRPr lang="en-US" altLang="ja-JP" sz="2000" baseline="-25000" dirty="0" smtClean="0">
              <a:solidFill>
                <a:srgbClr val="FF0000"/>
              </a:solidFill>
              <a:latin typeface="+mn-ea"/>
            </a:endParaRPr>
          </a:p>
          <a:p>
            <a:endParaRPr kumimoji="1" lang="ja-JP" altLang="en-US" sz="2400" dirty="0"/>
          </a:p>
        </p:txBody>
      </p:sp>
      <p:sp>
        <p:nvSpPr>
          <p:cNvPr id="100" name="テキスト ボックス 99"/>
          <p:cNvSpPr txBox="1"/>
          <p:nvPr/>
        </p:nvSpPr>
        <p:spPr>
          <a:xfrm>
            <a:off x="7672330"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101" name="Line 6"/>
          <p:cNvSpPr>
            <a:spLocks noChangeShapeType="1"/>
          </p:cNvSpPr>
          <p:nvPr/>
        </p:nvSpPr>
        <p:spPr bwMode="auto">
          <a:xfrm rot="10800000">
            <a:off x="7672329"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テキスト ボックス 101"/>
          <p:cNvSpPr txBox="1"/>
          <p:nvPr/>
        </p:nvSpPr>
        <p:spPr>
          <a:xfrm>
            <a:off x="4901484" y="5517232"/>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03" name="Line 6"/>
          <p:cNvSpPr>
            <a:spLocks noChangeShapeType="1"/>
          </p:cNvSpPr>
          <p:nvPr/>
        </p:nvSpPr>
        <p:spPr bwMode="auto">
          <a:xfrm rot="16200000">
            <a:off x="4693996" y="5651736"/>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2994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500"/>
                                        <p:tgtEl>
                                          <p:spTgt spid="140"/>
                                        </p:tgtEl>
                                      </p:cBhvr>
                                    </p:animEffect>
                                  </p:childTnLst>
                                </p:cTn>
                              </p:par>
                              <p:par>
                                <p:cTn id="11" presetID="10"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500"/>
                                        <p:tgtEl>
                                          <p:spTgt spid="134"/>
                                        </p:tgtEl>
                                      </p:cBhvr>
                                    </p:animEffect>
                                  </p:childTnLst>
                                </p:cTn>
                              </p:par>
                              <p:par>
                                <p:cTn id="20" presetID="10" presetClass="entr" presetSubtype="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500"/>
                                        <p:tgtEl>
                                          <p:spTgt spid="135"/>
                                        </p:tgtEl>
                                      </p:cBhvr>
                                    </p:animEffect>
                                  </p:childTnLst>
                                </p:cTn>
                              </p:par>
                              <p:par>
                                <p:cTn id="23" presetID="10" presetClass="entr" presetSubtype="0" fill="hold"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nodeType="with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fade">
                                      <p:cBhvr>
                                        <p:cTn id="28" dur="500"/>
                                        <p:tgtEl>
                                          <p:spTgt spid="137"/>
                                        </p:tgtEl>
                                      </p:cBhvr>
                                    </p:animEffect>
                                  </p:childTnLst>
                                </p:cTn>
                              </p:par>
                              <p:par>
                                <p:cTn id="29" presetID="10"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500"/>
                                        <p:tgtEl>
                                          <p:spTgt spid="138"/>
                                        </p:tgtEl>
                                      </p:cBhvr>
                                    </p:animEffect>
                                  </p:childTnLst>
                                </p:cTn>
                              </p:par>
                              <p:par>
                                <p:cTn id="32" presetID="10"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par>
                                <p:cTn id="35" presetID="10" presetClass="entr" presetSubtype="0" fill="hold" nodeType="with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par>
                                <p:cTn id="41" presetID="10" presetClass="entr" presetSubtype="0" fill="hold"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fade">
                                      <p:cBhvr>
                                        <p:cTn id="43" dur="500"/>
                                        <p:tgtEl>
                                          <p:spTgt spid="133"/>
                                        </p:tgtEl>
                                      </p:cBhvr>
                                    </p:animEffect>
                                  </p:childTnLst>
                                </p:cTn>
                              </p:par>
                              <p:par>
                                <p:cTn id="44" presetID="10" presetClass="entr" presetSubtype="0" fill="hold" nodeType="withEffect">
                                  <p:stCondLst>
                                    <p:cond delay="0"/>
                                  </p:stCondLst>
                                  <p:childTnLst>
                                    <p:set>
                                      <p:cBhvr>
                                        <p:cTn id="45" dur="1" fill="hold">
                                          <p:stCondLst>
                                            <p:cond delay="0"/>
                                          </p:stCondLst>
                                        </p:cTn>
                                        <p:tgtEl>
                                          <p:spTgt spid="124"/>
                                        </p:tgtEl>
                                        <p:attrNameLst>
                                          <p:attrName>style.visibility</p:attrName>
                                        </p:attrNameLst>
                                      </p:cBhvr>
                                      <p:to>
                                        <p:strVal val="visible"/>
                                      </p:to>
                                    </p:set>
                                    <p:animEffect transition="in" filter="fade">
                                      <p:cBhvr>
                                        <p:cTn id="46" dur="500"/>
                                        <p:tgtEl>
                                          <p:spTgt spid="124"/>
                                        </p:tgtEl>
                                      </p:cBhvr>
                                    </p:animEffect>
                                  </p:childTnLst>
                                </p:cTn>
                              </p:par>
                              <p:par>
                                <p:cTn id="47" presetID="10" presetClass="entr" presetSubtype="0" fill="hold"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fade">
                                      <p:cBhvr>
                                        <p:cTn id="49" dur="500"/>
                                        <p:tgtEl>
                                          <p:spTgt spid="126"/>
                                        </p:tgtEl>
                                      </p:cBhvr>
                                    </p:animEffect>
                                  </p:childTnLst>
                                </p:cTn>
                              </p:par>
                              <p:par>
                                <p:cTn id="50" presetID="10" presetClass="entr" presetSubtype="0" fill="hold" nodeType="with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fade">
                                      <p:cBhvr>
                                        <p:cTn id="52" dur="500"/>
                                        <p:tgtEl>
                                          <p:spTgt spid="127"/>
                                        </p:tgtEl>
                                      </p:cBhvr>
                                    </p:animEffect>
                                  </p:childTnLst>
                                </p:cTn>
                              </p:par>
                              <p:par>
                                <p:cTn id="53" presetID="10" presetClass="entr" presetSubtype="0" fill="hold" nodeType="with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500"/>
                                        <p:tgtEl>
                                          <p:spTgt spid="128"/>
                                        </p:tgtEl>
                                      </p:cBhvr>
                                    </p:animEffect>
                                  </p:childTnLst>
                                </p:cTn>
                              </p:par>
                              <p:par>
                                <p:cTn id="56" presetID="10" presetClass="entr" presetSubtype="0" fill="hold" nodeType="withEffect">
                                  <p:stCondLst>
                                    <p:cond delay="0"/>
                                  </p:stCondLst>
                                  <p:childTnLst>
                                    <p:set>
                                      <p:cBhvr>
                                        <p:cTn id="57" dur="1" fill="hold">
                                          <p:stCondLst>
                                            <p:cond delay="0"/>
                                          </p:stCondLst>
                                        </p:cTn>
                                        <p:tgtEl>
                                          <p:spTgt spid="129"/>
                                        </p:tgtEl>
                                        <p:attrNameLst>
                                          <p:attrName>style.visibility</p:attrName>
                                        </p:attrNameLst>
                                      </p:cBhvr>
                                      <p:to>
                                        <p:strVal val="visible"/>
                                      </p:to>
                                    </p:set>
                                    <p:animEffect transition="in" filter="fade">
                                      <p:cBhvr>
                                        <p:cTn id="58" dur="500"/>
                                        <p:tgtEl>
                                          <p:spTgt spid="1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par>
                                <p:cTn id="64" presetID="10" presetClass="entr" presetSubtype="0" fill="hold" nodeType="withEffect">
                                  <p:stCondLst>
                                    <p:cond delay="0"/>
                                  </p:stCondLst>
                                  <p:childTnLst>
                                    <p:set>
                                      <p:cBhvr>
                                        <p:cTn id="65" dur="1" fill="hold">
                                          <p:stCondLst>
                                            <p:cond delay="0"/>
                                          </p:stCondLst>
                                        </p:cTn>
                                        <p:tgtEl>
                                          <p:spTgt spid="146"/>
                                        </p:tgtEl>
                                        <p:attrNameLst>
                                          <p:attrName>style.visibility</p:attrName>
                                        </p:attrNameLst>
                                      </p:cBhvr>
                                      <p:to>
                                        <p:strVal val="visible"/>
                                      </p:to>
                                    </p:set>
                                    <p:animEffect transition="in" filter="fade">
                                      <p:cBhvr>
                                        <p:cTn id="66" dur="500"/>
                                        <p:tgtEl>
                                          <p:spTgt spid="146"/>
                                        </p:tgtEl>
                                      </p:cBhvr>
                                    </p:animEffect>
                                  </p:childTnLst>
                                </p:cTn>
                              </p:par>
                              <p:par>
                                <p:cTn id="67" presetID="10" presetClass="entr" presetSubtype="0"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fade">
                                      <p:cBhvr>
                                        <p:cTn id="69" dur="500"/>
                                        <p:tgtEl>
                                          <p:spTgt spid="147"/>
                                        </p:tgtEl>
                                      </p:cBhvr>
                                    </p:animEffect>
                                  </p:childTnLst>
                                </p:cTn>
                              </p:par>
                              <p:par>
                                <p:cTn id="70" presetID="10" presetClass="entr" presetSubtype="0" fill="hold" nodeType="with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500"/>
                                        <p:tgtEl>
                                          <p:spTgt spid="1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fade">
                                      <p:cBhvr>
                                        <p:cTn id="8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Si</a:t>
            </a:r>
            <a:r>
              <a:rPr lang="ja-JP" altLang="en-US" dirty="0" smtClean="0"/>
              <a:t>（シリコン）の結晶</a:t>
            </a:r>
            <a:endParaRPr kumimoji="1" lang="ja-JP" altLang="en-US" dirty="0"/>
          </a:p>
        </p:txBody>
      </p:sp>
      <p:sp>
        <p:nvSpPr>
          <p:cNvPr id="4" name="Rectangle 2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円/楕円 25"/>
          <p:cNvSpPr/>
          <p:nvPr/>
        </p:nvSpPr>
        <p:spPr>
          <a:xfrm>
            <a:off x="2703938" y="357678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32" name="円/楕円 31"/>
          <p:cNvSpPr/>
          <p:nvPr/>
        </p:nvSpPr>
        <p:spPr>
          <a:xfrm>
            <a:off x="2847954"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33" name="直線コネクタ 32"/>
          <p:cNvCxnSpPr/>
          <p:nvPr/>
        </p:nvCxnSpPr>
        <p:spPr>
          <a:xfrm flipV="1">
            <a:off x="2991971" y="314474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39" name="直線コネクタ 38"/>
          <p:cNvCxnSpPr/>
          <p:nvPr/>
        </p:nvCxnSpPr>
        <p:spPr>
          <a:xfrm flipV="1">
            <a:off x="2991971" y="4152853"/>
            <a:ext cx="0" cy="432048"/>
          </a:xfrm>
          <a:prstGeom prst="line">
            <a:avLst/>
          </a:prstGeom>
        </p:spPr>
        <p:style>
          <a:lnRef idx="2">
            <a:schemeClr val="dk1"/>
          </a:lnRef>
          <a:fillRef idx="0">
            <a:schemeClr val="dk1"/>
          </a:fillRef>
          <a:effectRef idx="1">
            <a:schemeClr val="dk1"/>
          </a:effectRef>
          <a:fontRef idx="minor">
            <a:schemeClr val="tx1"/>
          </a:fontRef>
        </p:style>
      </p:cxnSp>
      <p:sp>
        <p:nvSpPr>
          <p:cNvPr id="40" name="円/楕円 39"/>
          <p:cNvSpPr/>
          <p:nvPr/>
        </p:nvSpPr>
        <p:spPr>
          <a:xfrm>
            <a:off x="2847954"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2" name="円/楕円 41"/>
          <p:cNvSpPr/>
          <p:nvPr/>
        </p:nvSpPr>
        <p:spPr>
          <a:xfrm>
            <a:off x="3135987"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3" name="円/楕円 42"/>
          <p:cNvSpPr/>
          <p:nvPr/>
        </p:nvSpPr>
        <p:spPr>
          <a:xfrm>
            <a:off x="2559923"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4" name="直線コネクタ 43"/>
          <p:cNvCxnSpPr/>
          <p:nvPr/>
        </p:nvCxnSpPr>
        <p:spPr>
          <a:xfrm flipV="1">
            <a:off x="3276357" y="24246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45" name="直線コネクタ 44"/>
          <p:cNvCxnSpPr/>
          <p:nvPr/>
        </p:nvCxnSpPr>
        <p:spPr>
          <a:xfrm rot="16200000" flipV="1">
            <a:off x="3496027" y="3636717"/>
            <a:ext cx="0" cy="432048"/>
          </a:xfrm>
          <a:prstGeom prst="line">
            <a:avLst/>
          </a:prstGeom>
        </p:spPr>
        <p:style>
          <a:lnRef idx="2">
            <a:schemeClr val="dk1"/>
          </a:lnRef>
          <a:fillRef idx="0">
            <a:schemeClr val="dk1"/>
          </a:fillRef>
          <a:effectRef idx="1">
            <a:schemeClr val="dk1"/>
          </a:effectRef>
          <a:fontRef idx="minor">
            <a:schemeClr val="tx1"/>
          </a:fontRef>
        </p:style>
      </p:cxnSp>
      <p:sp>
        <p:nvSpPr>
          <p:cNvPr id="47" name="円/楕円 46"/>
          <p:cNvSpPr/>
          <p:nvPr/>
        </p:nvSpPr>
        <p:spPr>
          <a:xfrm>
            <a:off x="3998850" y="30182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8" name="直線コネクタ 47"/>
          <p:cNvCxnSpPr/>
          <p:nvPr/>
        </p:nvCxnSpPr>
        <p:spPr>
          <a:xfrm rot="16200000" flipV="1">
            <a:off x="2487915" y="3648797"/>
            <a:ext cx="0" cy="432048"/>
          </a:xfrm>
          <a:prstGeom prst="line">
            <a:avLst/>
          </a:prstGeom>
        </p:spPr>
        <p:style>
          <a:lnRef idx="2">
            <a:schemeClr val="dk1"/>
          </a:lnRef>
          <a:fillRef idx="0">
            <a:schemeClr val="dk1"/>
          </a:fillRef>
          <a:effectRef idx="1">
            <a:schemeClr val="dk1"/>
          </a:effectRef>
          <a:fontRef idx="minor">
            <a:schemeClr val="tx1"/>
          </a:fontRef>
        </p:style>
      </p:cxnSp>
      <p:sp>
        <p:nvSpPr>
          <p:cNvPr id="49" name="円/楕円 48"/>
          <p:cNvSpPr/>
          <p:nvPr/>
        </p:nvSpPr>
        <p:spPr>
          <a:xfrm>
            <a:off x="1983858" y="373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0" name="円/楕円 49"/>
          <p:cNvSpPr/>
          <p:nvPr/>
        </p:nvSpPr>
        <p:spPr>
          <a:xfrm>
            <a:off x="1979715" y="34502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1" name="円/楕円 50"/>
          <p:cNvSpPr/>
          <p:nvPr/>
        </p:nvSpPr>
        <p:spPr>
          <a:xfrm>
            <a:off x="3712051" y="40088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52" name="直線コネクタ 51"/>
          <p:cNvCxnSpPr/>
          <p:nvPr/>
        </p:nvCxnSpPr>
        <p:spPr>
          <a:xfrm rot="16200000" flipV="1">
            <a:off x="4216107" y="393682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3" name="直線コネクタ 52"/>
          <p:cNvCxnSpPr/>
          <p:nvPr/>
        </p:nvCxnSpPr>
        <p:spPr>
          <a:xfrm rot="16200000" flipV="1">
            <a:off x="1763691"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flipV="1">
            <a:off x="2712993" y="4872933"/>
            <a:ext cx="0" cy="432048"/>
          </a:xfrm>
          <a:prstGeom prst="line">
            <a:avLst/>
          </a:prstGeom>
        </p:spPr>
        <p:style>
          <a:lnRef idx="2">
            <a:schemeClr val="dk1"/>
          </a:lnRef>
          <a:fillRef idx="0">
            <a:schemeClr val="dk1"/>
          </a:fillRef>
          <a:effectRef idx="1">
            <a:schemeClr val="dk1"/>
          </a:effectRef>
          <a:fontRef idx="minor">
            <a:schemeClr val="tx1"/>
          </a:fontRef>
        </p:style>
      </p:cxnSp>
      <p:sp>
        <p:nvSpPr>
          <p:cNvPr id="55" name="円/楕円 54"/>
          <p:cNvSpPr/>
          <p:nvPr/>
        </p:nvSpPr>
        <p:spPr>
          <a:xfrm>
            <a:off x="2415905" y="5295555"/>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6" name="円/楕円 55"/>
          <p:cNvSpPr/>
          <p:nvPr/>
        </p:nvSpPr>
        <p:spPr>
          <a:xfrm>
            <a:off x="2988324" y="184859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7" name="円/楕円 56"/>
          <p:cNvSpPr/>
          <p:nvPr/>
        </p:nvSpPr>
        <p:spPr>
          <a:xfrm>
            <a:off x="4432132" y="388233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78" name="円/楕円 77"/>
          <p:cNvSpPr/>
          <p:nvPr/>
        </p:nvSpPr>
        <p:spPr>
          <a:xfrm>
            <a:off x="971602" y="330626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79" name="直線コネクタ 78"/>
          <p:cNvCxnSpPr/>
          <p:nvPr/>
        </p:nvCxnSpPr>
        <p:spPr>
          <a:xfrm flipV="1">
            <a:off x="4719623" y="4458397"/>
            <a:ext cx="0" cy="432048"/>
          </a:xfrm>
          <a:prstGeom prst="line">
            <a:avLst/>
          </a:prstGeom>
        </p:spPr>
        <p:style>
          <a:lnRef idx="2">
            <a:schemeClr val="dk1"/>
          </a:lnRef>
          <a:fillRef idx="0">
            <a:schemeClr val="dk1"/>
          </a:fillRef>
          <a:effectRef idx="1">
            <a:schemeClr val="dk1"/>
          </a:effectRef>
          <a:fontRef idx="minor">
            <a:schemeClr val="tx1"/>
          </a:fontRef>
        </p:style>
      </p:cxnSp>
      <p:sp>
        <p:nvSpPr>
          <p:cNvPr id="80" name="円/楕円 79"/>
          <p:cNvSpPr/>
          <p:nvPr/>
        </p:nvSpPr>
        <p:spPr>
          <a:xfrm>
            <a:off x="4575606"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1" name="直線コネクタ 80"/>
          <p:cNvCxnSpPr/>
          <p:nvPr/>
        </p:nvCxnSpPr>
        <p:spPr>
          <a:xfrm flipV="1">
            <a:off x="1259634" y="3870285"/>
            <a:ext cx="0" cy="432048"/>
          </a:xfrm>
          <a:prstGeom prst="line">
            <a:avLst/>
          </a:prstGeom>
        </p:spPr>
        <p:style>
          <a:lnRef idx="2">
            <a:schemeClr val="dk1"/>
          </a:lnRef>
          <a:fillRef idx="0">
            <a:schemeClr val="dk1"/>
          </a:fillRef>
          <a:effectRef idx="1">
            <a:schemeClr val="dk1"/>
          </a:effectRef>
          <a:fontRef idx="minor">
            <a:schemeClr val="tx1"/>
          </a:fontRef>
        </p:style>
      </p:cxnSp>
      <p:sp>
        <p:nvSpPr>
          <p:cNvPr id="82" name="円/楕円 81"/>
          <p:cNvSpPr/>
          <p:nvPr/>
        </p:nvSpPr>
        <p:spPr>
          <a:xfrm>
            <a:off x="111561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3" name="円/楕円 82"/>
          <p:cNvSpPr/>
          <p:nvPr/>
        </p:nvSpPr>
        <p:spPr>
          <a:xfrm>
            <a:off x="4279061"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4" name="直線コネクタ 83"/>
          <p:cNvCxnSpPr/>
          <p:nvPr/>
        </p:nvCxnSpPr>
        <p:spPr>
          <a:xfrm flipV="1">
            <a:off x="4432131" y="5178477"/>
            <a:ext cx="0" cy="432048"/>
          </a:xfrm>
          <a:prstGeom prst="line">
            <a:avLst/>
          </a:prstGeom>
        </p:spPr>
        <p:style>
          <a:lnRef idx="2">
            <a:schemeClr val="dk1"/>
          </a:lnRef>
          <a:fillRef idx="0">
            <a:schemeClr val="dk1"/>
          </a:fillRef>
          <a:effectRef idx="1">
            <a:schemeClr val="dk1"/>
          </a:effectRef>
          <a:fontRef idx="minor">
            <a:schemeClr val="tx1"/>
          </a:fontRef>
        </p:style>
      </p:cxnSp>
      <p:sp>
        <p:nvSpPr>
          <p:cNvPr id="85" name="円/楕円 84"/>
          <p:cNvSpPr/>
          <p:nvPr/>
        </p:nvSpPr>
        <p:spPr>
          <a:xfrm>
            <a:off x="4135043" y="560109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86" name="円/楕円 85"/>
          <p:cNvSpPr/>
          <p:nvPr/>
        </p:nvSpPr>
        <p:spPr>
          <a:xfrm>
            <a:off x="82758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7" name="直線コネクタ 86"/>
          <p:cNvCxnSpPr/>
          <p:nvPr/>
        </p:nvCxnSpPr>
        <p:spPr>
          <a:xfrm flipV="1">
            <a:off x="980657" y="4590365"/>
            <a:ext cx="0" cy="432048"/>
          </a:xfrm>
          <a:prstGeom prst="line">
            <a:avLst/>
          </a:prstGeom>
        </p:spPr>
        <p:style>
          <a:lnRef idx="2">
            <a:schemeClr val="dk1"/>
          </a:lnRef>
          <a:fillRef idx="0">
            <a:schemeClr val="dk1"/>
          </a:fillRef>
          <a:effectRef idx="1">
            <a:schemeClr val="dk1"/>
          </a:effectRef>
          <a:fontRef idx="minor">
            <a:schemeClr val="tx1"/>
          </a:fontRef>
        </p:style>
      </p:cxnSp>
      <p:sp>
        <p:nvSpPr>
          <p:cNvPr id="88" name="円/楕円 87"/>
          <p:cNvSpPr/>
          <p:nvPr/>
        </p:nvSpPr>
        <p:spPr>
          <a:xfrm>
            <a:off x="683569" y="501298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89" name="直線コネクタ 88"/>
          <p:cNvCxnSpPr/>
          <p:nvPr/>
        </p:nvCxnSpPr>
        <p:spPr>
          <a:xfrm rot="16200000" flipV="1">
            <a:off x="2199881" y="5361912"/>
            <a:ext cx="0" cy="432048"/>
          </a:xfrm>
          <a:prstGeom prst="line">
            <a:avLst/>
          </a:prstGeom>
        </p:spPr>
        <p:style>
          <a:lnRef idx="2">
            <a:schemeClr val="dk1"/>
          </a:lnRef>
          <a:fillRef idx="0">
            <a:schemeClr val="dk1"/>
          </a:fillRef>
          <a:effectRef idx="1">
            <a:schemeClr val="dk1"/>
          </a:effectRef>
          <a:fontRef idx="minor">
            <a:schemeClr val="tx1"/>
          </a:fontRef>
        </p:style>
      </p:cxnSp>
      <p:sp>
        <p:nvSpPr>
          <p:cNvPr id="90" name="円/楕円 89"/>
          <p:cNvSpPr/>
          <p:nvPr/>
        </p:nvSpPr>
        <p:spPr>
          <a:xfrm>
            <a:off x="1695824" y="545143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1" name="円/楕円 90"/>
          <p:cNvSpPr/>
          <p:nvPr/>
        </p:nvSpPr>
        <p:spPr>
          <a:xfrm>
            <a:off x="1691681" y="516340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2" name="直線コネクタ 91"/>
          <p:cNvCxnSpPr/>
          <p:nvPr/>
        </p:nvCxnSpPr>
        <p:spPr>
          <a:xfrm rot="16200000" flipV="1">
            <a:off x="1475657" y="5091392"/>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93" name="直線コネクタ 92"/>
          <p:cNvCxnSpPr/>
          <p:nvPr/>
        </p:nvCxnSpPr>
        <p:spPr>
          <a:xfrm rot="16200000" flipV="1">
            <a:off x="3932219" y="5646403"/>
            <a:ext cx="0" cy="432048"/>
          </a:xfrm>
          <a:prstGeom prst="line">
            <a:avLst/>
          </a:prstGeom>
        </p:spPr>
        <p:style>
          <a:lnRef idx="2">
            <a:schemeClr val="dk1"/>
          </a:lnRef>
          <a:fillRef idx="0">
            <a:schemeClr val="dk1"/>
          </a:fillRef>
          <a:effectRef idx="1">
            <a:schemeClr val="dk1"/>
          </a:effectRef>
          <a:fontRef idx="minor">
            <a:schemeClr val="tx1"/>
          </a:fontRef>
        </p:style>
      </p:cxnSp>
      <p:sp>
        <p:nvSpPr>
          <p:cNvPr id="94" name="円/楕円 93"/>
          <p:cNvSpPr/>
          <p:nvPr/>
        </p:nvSpPr>
        <p:spPr>
          <a:xfrm>
            <a:off x="3428162" y="573592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5" name="円/楕円 94"/>
          <p:cNvSpPr/>
          <p:nvPr/>
        </p:nvSpPr>
        <p:spPr>
          <a:xfrm>
            <a:off x="3424019" y="54478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6" name="直線コネクタ 95"/>
          <p:cNvCxnSpPr/>
          <p:nvPr/>
        </p:nvCxnSpPr>
        <p:spPr>
          <a:xfrm rot="16200000" flipV="1">
            <a:off x="3207995" y="5375883"/>
            <a:ext cx="0" cy="432048"/>
          </a:xfrm>
          <a:prstGeom prst="line">
            <a:avLst/>
          </a:prstGeom>
        </p:spPr>
        <p:style>
          <a:lnRef idx="2">
            <a:schemeClr val="dk1"/>
          </a:lnRef>
          <a:fillRef idx="0">
            <a:schemeClr val="dk1"/>
          </a:fillRef>
          <a:effectRef idx="1">
            <a:schemeClr val="dk1"/>
          </a:effectRef>
          <a:fontRef idx="minor">
            <a:schemeClr val="tx1"/>
          </a:fontRef>
        </p:style>
      </p:cxnSp>
      <p:sp>
        <p:nvSpPr>
          <p:cNvPr id="97" name="円/楕円 96"/>
          <p:cNvSpPr/>
          <p:nvPr/>
        </p:nvSpPr>
        <p:spPr>
          <a:xfrm>
            <a:off x="4576147" y="316037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8" name="直線コネクタ 97"/>
          <p:cNvCxnSpPr/>
          <p:nvPr/>
        </p:nvCxnSpPr>
        <p:spPr>
          <a:xfrm flipV="1">
            <a:off x="4720164" y="3438237"/>
            <a:ext cx="0" cy="432048"/>
          </a:xfrm>
          <a:prstGeom prst="line">
            <a:avLst/>
          </a:prstGeom>
        </p:spPr>
        <p:style>
          <a:lnRef idx="2">
            <a:schemeClr val="dk1"/>
          </a:lnRef>
          <a:fillRef idx="0">
            <a:schemeClr val="dk1"/>
          </a:fillRef>
          <a:effectRef idx="1">
            <a:schemeClr val="dk1"/>
          </a:effectRef>
          <a:fontRef idx="minor">
            <a:schemeClr val="tx1"/>
          </a:fontRef>
        </p:style>
      </p:cxnSp>
      <p:sp>
        <p:nvSpPr>
          <p:cNvPr id="99" name="円/楕円 98"/>
          <p:cNvSpPr/>
          <p:nvPr/>
        </p:nvSpPr>
        <p:spPr>
          <a:xfrm>
            <a:off x="1116300" y="259635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0" name="直線コネクタ 99"/>
          <p:cNvCxnSpPr/>
          <p:nvPr/>
        </p:nvCxnSpPr>
        <p:spPr>
          <a:xfrm flipV="1">
            <a:off x="1260317" y="2874221"/>
            <a:ext cx="0" cy="432048"/>
          </a:xfrm>
          <a:prstGeom prst="line">
            <a:avLst/>
          </a:prstGeom>
        </p:spPr>
        <p:style>
          <a:lnRef idx="2">
            <a:schemeClr val="dk1"/>
          </a:lnRef>
          <a:fillRef idx="0">
            <a:schemeClr val="dk1"/>
          </a:fillRef>
          <a:effectRef idx="1">
            <a:schemeClr val="dk1"/>
          </a:effectRef>
          <a:fontRef idx="minor">
            <a:schemeClr val="tx1"/>
          </a:fontRef>
        </p:style>
      </p:cxnSp>
      <p:sp>
        <p:nvSpPr>
          <p:cNvPr id="101" name="円/楕円 100"/>
          <p:cNvSpPr/>
          <p:nvPr/>
        </p:nvSpPr>
        <p:spPr>
          <a:xfrm>
            <a:off x="4867827" y="31549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2" name="直線コネクタ 101"/>
          <p:cNvCxnSpPr/>
          <p:nvPr/>
        </p:nvCxnSpPr>
        <p:spPr>
          <a:xfrm flipV="1">
            <a:off x="5008197" y="271269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3" name="円/楕円 102"/>
          <p:cNvSpPr/>
          <p:nvPr/>
        </p:nvSpPr>
        <p:spPr>
          <a:xfrm>
            <a:off x="4720164" y="213662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104" name="円/楕円 103"/>
          <p:cNvSpPr/>
          <p:nvPr/>
        </p:nvSpPr>
        <p:spPr>
          <a:xfrm>
            <a:off x="1402382" y="2575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5" name="直線コネクタ 104"/>
          <p:cNvCxnSpPr/>
          <p:nvPr/>
        </p:nvCxnSpPr>
        <p:spPr>
          <a:xfrm flipV="1">
            <a:off x="1542752" y="2132856"/>
            <a:ext cx="0" cy="432048"/>
          </a:xfrm>
          <a:prstGeom prst="line">
            <a:avLst/>
          </a:prstGeom>
        </p:spPr>
        <p:style>
          <a:lnRef idx="2">
            <a:schemeClr val="dk1"/>
          </a:lnRef>
          <a:fillRef idx="0">
            <a:schemeClr val="dk1"/>
          </a:fillRef>
          <a:effectRef idx="1">
            <a:schemeClr val="dk1"/>
          </a:effectRef>
          <a:fontRef idx="minor">
            <a:schemeClr val="tx1"/>
          </a:fontRef>
        </p:style>
      </p:cxnSp>
      <p:sp>
        <p:nvSpPr>
          <p:cNvPr id="106" name="円/楕円 105"/>
          <p:cNvSpPr/>
          <p:nvPr/>
        </p:nvSpPr>
        <p:spPr>
          <a:xfrm>
            <a:off x="1254719" y="1556792"/>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107" name="直線コネクタ 106"/>
          <p:cNvCxnSpPr/>
          <p:nvPr/>
        </p:nvCxnSpPr>
        <p:spPr>
          <a:xfrm rot="16200000" flipV="1">
            <a:off x="4495451" y="219092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8" name="円/楕円 107"/>
          <p:cNvSpPr/>
          <p:nvPr/>
        </p:nvSpPr>
        <p:spPr>
          <a:xfrm>
            <a:off x="3991394" y="228044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9" name="円/楕円 108"/>
          <p:cNvSpPr/>
          <p:nvPr/>
        </p:nvSpPr>
        <p:spPr>
          <a:xfrm>
            <a:off x="3987251" y="19924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0" name="直線コネクタ 109"/>
          <p:cNvCxnSpPr/>
          <p:nvPr/>
        </p:nvCxnSpPr>
        <p:spPr>
          <a:xfrm rot="16200000" flipV="1">
            <a:off x="3771227" y="192040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1" name="直線コネクタ 110"/>
          <p:cNvCxnSpPr/>
          <p:nvPr/>
        </p:nvCxnSpPr>
        <p:spPr>
          <a:xfrm rot="16200000" flipV="1">
            <a:off x="2775945" y="1916833"/>
            <a:ext cx="0" cy="432048"/>
          </a:xfrm>
          <a:prstGeom prst="line">
            <a:avLst/>
          </a:prstGeom>
        </p:spPr>
        <p:style>
          <a:lnRef idx="2">
            <a:schemeClr val="dk1"/>
          </a:lnRef>
          <a:fillRef idx="0">
            <a:schemeClr val="dk1"/>
          </a:fillRef>
          <a:effectRef idx="1">
            <a:schemeClr val="dk1"/>
          </a:effectRef>
          <a:fontRef idx="minor">
            <a:schemeClr val="tx1"/>
          </a:fontRef>
        </p:style>
      </p:cxnSp>
      <p:sp>
        <p:nvSpPr>
          <p:cNvPr id="112" name="円/楕円 111"/>
          <p:cNvSpPr/>
          <p:nvPr/>
        </p:nvSpPr>
        <p:spPr>
          <a:xfrm>
            <a:off x="2271888" y="20063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3" name="円/楕円 112"/>
          <p:cNvSpPr/>
          <p:nvPr/>
        </p:nvSpPr>
        <p:spPr>
          <a:xfrm>
            <a:off x="2267745" y="17183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4" name="直線コネクタ 113"/>
          <p:cNvCxnSpPr/>
          <p:nvPr/>
        </p:nvCxnSpPr>
        <p:spPr>
          <a:xfrm rot="16200000" flipV="1">
            <a:off x="2051721" y="164631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5" name="直線コネクタ 114"/>
          <p:cNvCxnSpPr/>
          <p:nvPr/>
        </p:nvCxnSpPr>
        <p:spPr>
          <a:xfrm rot="16200000" flipV="1">
            <a:off x="1043608" y="163257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6" name="直線コネクタ 115"/>
          <p:cNvCxnSpPr/>
          <p:nvPr/>
        </p:nvCxnSpPr>
        <p:spPr>
          <a:xfrm rot="16200000" flipV="1">
            <a:off x="755577"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7" name="直線コネクタ 116"/>
          <p:cNvCxnSpPr/>
          <p:nvPr/>
        </p:nvCxnSpPr>
        <p:spPr>
          <a:xfrm flipH="1">
            <a:off x="467544" y="5307416"/>
            <a:ext cx="216025" cy="0"/>
          </a:xfrm>
          <a:prstGeom prst="line">
            <a:avLst/>
          </a:prstGeom>
        </p:spPr>
        <p:style>
          <a:lnRef idx="2">
            <a:schemeClr val="dk1"/>
          </a:lnRef>
          <a:fillRef idx="0">
            <a:schemeClr val="dk1"/>
          </a:fillRef>
          <a:effectRef idx="1">
            <a:schemeClr val="dk1"/>
          </a:effectRef>
          <a:fontRef idx="minor">
            <a:schemeClr val="tx1"/>
          </a:fontRef>
        </p:style>
      </p:cxnSp>
      <p:cxnSp>
        <p:nvCxnSpPr>
          <p:cNvPr id="118" name="直線コネクタ 117"/>
          <p:cNvCxnSpPr/>
          <p:nvPr/>
        </p:nvCxnSpPr>
        <p:spPr>
          <a:xfrm flipH="1">
            <a:off x="5296229" y="2406948"/>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119" name="直線コネクタ 118"/>
          <p:cNvCxnSpPr/>
          <p:nvPr/>
        </p:nvCxnSpPr>
        <p:spPr>
          <a:xfrm rot="16200000" flipV="1">
            <a:off x="5227867" y="396050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0" name="直線コネクタ 119"/>
          <p:cNvCxnSpPr/>
          <p:nvPr/>
        </p:nvCxnSpPr>
        <p:spPr>
          <a:xfrm rot="16200000" flipV="1">
            <a:off x="4927132" y="567310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3" name="直線コネクタ 122"/>
          <p:cNvCxnSpPr/>
          <p:nvPr/>
        </p:nvCxnSpPr>
        <p:spPr>
          <a:xfrm flipV="1">
            <a:off x="5011843" y="171832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4" name="直線コネクタ 123"/>
          <p:cNvCxnSpPr/>
          <p:nvPr/>
        </p:nvCxnSpPr>
        <p:spPr>
          <a:xfrm flipV="1">
            <a:off x="3280003" y="1430288"/>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5" name="直線コネクタ 124"/>
          <p:cNvCxnSpPr/>
          <p:nvPr/>
        </p:nvCxnSpPr>
        <p:spPr>
          <a:xfrm flipV="1">
            <a:off x="1555160" y="134076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7" name="直線コネクタ 126"/>
          <p:cNvCxnSpPr/>
          <p:nvPr/>
        </p:nvCxnSpPr>
        <p:spPr>
          <a:xfrm flipV="1">
            <a:off x="4432132" y="6177163"/>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8" name="直線コネクタ 127"/>
          <p:cNvCxnSpPr/>
          <p:nvPr/>
        </p:nvCxnSpPr>
        <p:spPr>
          <a:xfrm flipV="1">
            <a:off x="2712993" y="586353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9" name="直線コネクタ 128"/>
          <p:cNvCxnSpPr/>
          <p:nvPr/>
        </p:nvCxnSpPr>
        <p:spPr>
          <a:xfrm flipV="1">
            <a:off x="986952" y="5583587"/>
            <a:ext cx="0" cy="432048"/>
          </a:xfrm>
          <a:prstGeom prst="line">
            <a:avLst/>
          </a:prstGeom>
        </p:spPr>
        <p:style>
          <a:lnRef idx="2">
            <a:schemeClr val="dk1"/>
          </a:lnRef>
          <a:fillRef idx="0">
            <a:schemeClr val="dk1"/>
          </a:fillRef>
          <a:effectRef idx="1">
            <a:schemeClr val="dk1"/>
          </a:effectRef>
          <a:fontRef idx="minor">
            <a:schemeClr val="tx1"/>
          </a:fontRef>
        </p:style>
      </p:cxnSp>
      <p:sp>
        <p:nvSpPr>
          <p:cNvPr id="38" name="テキスト ボックス 37"/>
          <p:cNvSpPr txBox="1"/>
          <p:nvPr/>
        </p:nvSpPr>
        <p:spPr>
          <a:xfrm>
            <a:off x="5542800" y="1517970"/>
            <a:ext cx="3601199" cy="4154984"/>
          </a:xfrm>
          <a:prstGeom prst="rect">
            <a:avLst/>
          </a:prstGeom>
          <a:noFill/>
        </p:spPr>
        <p:txBody>
          <a:bodyPr wrap="square" rtlCol="0">
            <a:spAutoFit/>
          </a:bodyPr>
          <a:lstStyle/>
          <a:p>
            <a:r>
              <a:rPr lang="ja-JP" altLang="en-US" sz="2400" dirty="0" smtClean="0"/>
              <a:t>　</a:t>
            </a:r>
            <a:r>
              <a:rPr lang="ja-JP" altLang="ja-JP" sz="2400" dirty="0" smtClean="0"/>
              <a:t>最外</a:t>
            </a:r>
            <a:r>
              <a:rPr lang="ja-JP" altLang="en-US" sz="2400" dirty="0" smtClean="0"/>
              <a:t>殻</a:t>
            </a:r>
            <a:r>
              <a:rPr lang="ja-JP" altLang="ja-JP" sz="2400" dirty="0" smtClean="0"/>
              <a:t>電子</a:t>
            </a:r>
            <a:r>
              <a:rPr lang="ja-JP" altLang="ja-JP" sz="2400" dirty="0"/>
              <a:t>が抜けた</a:t>
            </a:r>
            <a:r>
              <a:rPr lang="ja-JP" altLang="ja-JP" sz="2400" dirty="0" smtClean="0"/>
              <a:t>孔の</a:t>
            </a:r>
            <a:r>
              <a:rPr lang="ja-JP" altLang="ja-JP" sz="2400" dirty="0"/>
              <a:t>こと</a:t>
            </a:r>
            <a:r>
              <a:rPr lang="ja-JP" altLang="ja-JP" sz="2400" dirty="0" smtClean="0"/>
              <a:t>を</a:t>
            </a:r>
            <a:r>
              <a:rPr lang="ja-JP" altLang="ja-JP" sz="2400" dirty="0" smtClean="0">
                <a:solidFill>
                  <a:srgbClr val="FF0000"/>
                </a:solidFill>
              </a:rPr>
              <a:t>正孔</a:t>
            </a:r>
            <a:r>
              <a:rPr lang="ja-JP" altLang="en-US" sz="2400" dirty="0"/>
              <a:t>（</a:t>
            </a:r>
            <a:r>
              <a:rPr lang="ja-JP" altLang="ja-JP" sz="2400" dirty="0" smtClean="0">
                <a:solidFill>
                  <a:srgbClr val="FF0000"/>
                </a:solidFill>
              </a:rPr>
              <a:t>ホール</a:t>
            </a:r>
            <a:r>
              <a:rPr lang="ja-JP" altLang="en-US" sz="2400" dirty="0" smtClean="0">
                <a:solidFill>
                  <a:srgbClr val="FF0000"/>
                </a:solidFill>
              </a:rPr>
              <a:t>）</a:t>
            </a:r>
            <a:r>
              <a:rPr lang="ja-JP" altLang="ja-JP" sz="2400" dirty="0" smtClean="0"/>
              <a:t>と</a:t>
            </a:r>
            <a:r>
              <a:rPr lang="ja-JP" altLang="en-US" sz="2400" dirty="0" smtClean="0"/>
              <a:t>いう</a:t>
            </a:r>
            <a:r>
              <a:rPr lang="ja-JP" altLang="ja-JP" sz="2400" dirty="0" smtClean="0"/>
              <a:t>。</a:t>
            </a:r>
            <a:endParaRPr lang="en-US" altLang="ja-JP" sz="2400" dirty="0" smtClean="0"/>
          </a:p>
          <a:p>
            <a:r>
              <a:rPr lang="ja-JP" altLang="en-US" sz="2400" dirty="0" smtClean="0"/>
              <a:t>　</a:t>
            </a:r>
            <a:r>
              <a:rPr lang="ja-JP" altLang="ja-JP" sz="2400" dirty="0" smtClean="0"/>
              <a:t>正孔</a:t>
            </a:r>
            <a:r>
              <a:rPr lang="ja-JP" altLang="ja-JP" sz="2400" dirty="0"/>
              <a:t>は、発生した場所に留まっておらず、「椅子取りゲーム」のように、順々に抜けた場所を移動すること</a:t>
            </a:r>
            <a:r>
              <a:rPr lang="ja-JP" altLang="ja-JP" sz="2400" dirty="0" smtClean="0"/>
              <a:t>で</a:t>
            </a:r>
            <a:r>
              <a:rPr lang="ja-JP" altLang="en-US" sz="2400" dirty="0"/>
              <a:t>電気</a:t>
            </a:r>
            <a:r>
              <a:rPr lang="ja-JP" altLang="ja-JP" sz="2400" dirty="0" smtClean="0"/>
              <a:t>を伝え</a:t>
            </a:r>
            <a:r>
              <a:rPr lang="ja-JP" altLang="en-US" sz="2400" dirty="0"/>
              <a:t>る</a:t>
            </a:r>
            <a:r>
              <a:rPr lang="ja-JP" altLang="en-US" sz="2400" dirty="0" smtClean="0"/>
              <a:t>。</a:t>
            </a:r>
            <a:endParaRPr lang="en-US" altLang="ja-JP" sz="2400" dirty="0" smtClean="0"/>
          </a:p>
          <a:p>
            <a:r>
              <a:rPr lang="ja-JP" altLang="en-US" sz="2400" dirty="0"/>
              <a:t>　</a:t>
            </a:r>
            <a:r>
              <a:rPr lang="ja-JP" altLang="ja-JP" sz="2400" dirty="0" smtClean="0">
                <a:solidFill>
                  <a:srgbClr val="FF0000"/>
                </a:solidFill>
              </a:rPr>
              <a:t>正孔</a:t>
            </a:r>
            <a:r>
              <a:rPr lang="ja-JP" altLang="en-US" sz="2400" dirty="0" smtClean="0"/>
              <a:t>は、</a:t>
            </a:r>
            <a:r>
              <a:rPr lang="ja-JP" altLang="ja-JP" sz="2400" dirty="0" smtClean="0"/>
              <a:t>正の電荷を</a:t>
            </a:r>
            <a:r>
              <a:rPr lang="ja-JP" altLang="en-US" sz="2400" dirty="0" smtClean="0"/>
              <a:t>持っているように見える。</a:t>
            </a:r>
            <a:endParaRPr lang="en-US" altLang="ja-JP" sz="2400" dirty="0" smtClean="0"/>
          </a:p>
          <a:p>
            <a:endParaRPr kumimoji="1" lang="ja-JP" altLang="en-US" sz="2400" dirty="0"/>
          </a:p>
        </p:txBody>
      </p:sp>
      <p:sp>
        <p:nvSpPr>
          <p:cNvPr id="3" name="テキスト ボックス 2"/>
          <p:cNvSpPr txBox="1"/>
          <p:nvPr/>
        </p:nvSpPr>
        <p:spPr>
          <a:xfrm>
            <a:off x="3428162" y="2628580"/>
            <a:ext cx="1588322" cy="461665"/>
          </a:xfrm>
          <a:prstGeom prst="rect">
            <a:avLst/>
          </a:prstGeom>
          <a:noFill/>
        </p:spPr>
        <p:txBody>
          <a:bodyPr wrap="square" rtlCol="0">
            <a:spAutoFit/>
          </a:bodyPr>
          <a:lstStyle/>
          <a:p>
            <a:r>
              <a:rPr kumimoji="1" lang="ja-JP" altLang="en-US" sz="2400" dirty="0" smtClean="0">
                <a:solidFill>
                  <a:srgbClr val="FF0000"/>
                </a:solidFill>
              </a:rPr>
              <a:t>自由電子</a:t>
            </a:r>
            <a:endParaRPr kumimoji="1" lang="ja-JP" altLang="en-US" sz="2400" dirty="0">
              <a:solidFill>
                <a:srgbClr val="FF0000"/>
              </a:solidFill>
            </a:endParaRPr>
          </a:p>
        </p:txBody>
      </p:sp>
      <p:sp>
        <p:nvSpPr>
          <p:cNvPr id="75" name="円/楕円 74"/>
          <p:cNvSpPr/>
          <p:nvPr/>
        </p:nvSpPr>
        <p:spPr>
          <a:xfrm>
            <a:off x="3712051" y="370872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kern="0" dirty="0">
              <a:latin typeface="+mj-ea"/>
              <a:ea typeface="+mj-ea"/>
            </a:endParaRPr>
          </a:p>
        </p:txBody>
      </p:sp>
      <p:sp>
        <p:nvSpPr>
          <p:cNvPr id="76" name="テキスト ボックス 75"/>
          <p:cNvSpPr txBox="1"/>
          <p:nvPr/>
        </p:nvSpPr>
        <p:spPr>
          <a:xfrm>
            <a:off x="3322423" y="3345956"/>
            <a:ext cx="1067288" cy="461665"/>
          </a:xfrm>
          <a:prstGeom prst="rect">
            <a:avLst/>
          </a:prstGeom>
          <a:noFill/>
        </p:spPr>
        <p:txBody>
          <a:bodyPr wrap="square" rtlCol="0">
            <a:spAutoFit/>
          </a:bodyPr>
          <a:lstStyle/>
          <a:p>
            <a:r>
              <a:rPr lang="ja-JP" altLang="en-US" sz="2400" dirty="0" smtClean="0">
                <a:solidFill>
                  <a:srgbClr val="FF0000"/>
                </a:solidFill>
              </a:rPr>
              <a:t>正</a:t>
            </a:r>
            <a:r>
              <a:rPr lang="ja-JP" altLang="en-US" sz="2400" dirty="0">
                <a:solidFill>
                  <a:srgbClr val="FF0000"/>
                </a:solidFill>
              </a:rPr>
              <a:t>孔</a:t>
            </a:r>
            <a:endParaRPr kumimoji="1" lang="ja-JP" altLang="en-US" sz="2400" dirty="0">
              <a:solidFill>
                <a:srgbClr val="FF0000"/>
              </a:solidFill>
            </a:endParaRPr>
          </a:p>
        </p:txBody>
      </p:sp>
    </p:spTree>
    <p:extLst>
      <p:ext uri="{BB962C8B-B14F-4D97-AF65-F5344CB8AC3E}">
        <p14:creationId xmlns:p14="http://schemas.microsoft.com/office/powerpoint/2010/main" val="32800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5508104"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 name="円/楕円 5"/>
          <p:cNvSpPr/>
          <p:nvPr/>
        </p:nvSpPr>
        <p:spPr>
          <a:xfrm>
            <a:off x="5508104"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7" name="円/楕円 6"/>
          <p:cNvSpPr/>
          <p:nvPr/>
        </p:nvSpPr>
        <p:spPr>
          <a:xfrm>
            <a:off x="5508104"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 name="円/楕円 7"/>
          <p:cNvSpPr/>
          <p:nvPr/>
        </p:nvSpPr>
        <p:spPr>
          <a:xfrm>
            <a:off x="5508104"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 name="円/楕円 8"/>
          <p:cNvSpPr/>
          <p:nvPr/>
        </p:nvSpPr>
        <p:spPr>
          <a:xfrm>
            <a:off x="5508104"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 name="円/楕円 9"/>
          <p:cNvSpPr/>
          <p:nvPr/>
        </p:nvSpPr>
        <p:spPr>
          <a:xfrm>
            <a:off x="6001018"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 name="円/楕円 10"/>
          <p:cNvSpPr/>
          <p:nvPr/>
        </p:nvSpPr>
        <p:spPr>
          <a:xfrm>
            <a:off x="6001018"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 name="円/楕円 11"/>
          <p:cNvSpPr/>
          <p:nvPr/>
        </p:nvSpPr>
        <p:spPr>
          <a:xfrm>
            <a:off x="6001018"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 name="円/楕円 12"/>
          <p:cNvSpPr/>
          <p:nvPr/>
        </p:nvSpPr>
        <p:spPr>
          <a:xfrm>
            <a:off x="6001018"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4" name="円/楕円 13"/>
          <p:cNvSpPr/>
          <p:nvPr/>
        </p:nvSpPr>
        <p:spPr>
          <a:xfrm>
            <a:off x="6569193"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5" name="円/楕円 14"/>
          <p:cNvSpPr/>
          <p:nvPr/>
        </p:nvSpPr>
        <p:spPr>
          <a:xfrm>
            <a:off x="6569193"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 name="円/楕円 15"/>
          <p:cNvSpPr/>
          <p:nvPr/>
        </p:nvSpPr>
        <p:spPr>
          <a:xfrm>
            <a:off x="6569193"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 name="円/楕円 16"/>
          <p:cNvSpPr/>
          <p:nvPr/>
        </p:nvSpPr>
        <p:spPr>
          <a:xfrm>
            <a:off x="6569193"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 name="円/楕円 17"/>
          <p:cNvSpPr/>
          <p:nvPr/>
        </p:nvSpPr>
        <p:spPr>
          <a:xfrm>
            <a:off x="6569193"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 name="正方形/長方形 18"/>
          <p:cNvSpPr/>
          <p:nvPr/>
        </p:nvSpPr>
        <p:spPr>
          <a:xfrm>
            <a:off x="4332318" y="2218322"/>
            <a:ext cx="794401"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4522693" y="2650355"/>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1" name="円/楕円 20"/>
          <p:cNvSpPr/>
          <p:nvPr/>
        </p:nvSpPr>
        <p:spPr>
          <a:xfrm>
            <a:off x="4507944" y="317390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22" name="円/楕円 21"/>
          <p:cNvSpPr/>
          <p:nvPr/>
        </p:nvSpPr>
        <p:spPr>
          <a:xfrm>
            <a:off x="4499992" y="378904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sp>
        <p:nvSpPr>
          <p:cNvPr id="34" name="円/楕円 33"/>
          <p:cNvSpPr/>
          <p:nvPr/>
        </p:nvSpPr>
        <p:spPr>
          <a:xfrm>
            <a:off x="7140630"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5" name="円/楕円 34"/>
          <p:cNvSpPr/>
          <p:nvPr/>
        </p:nvSpPr>
        <p:spPr>
          <a:xfrm>
            <a:off x="7140630"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6" name="円/楕円 35"/>
          <p:cNvSpPr/>
          <p:nvPr/>
        </p:nvSpPr>
        <p:spPr>
          <a:xfrm>
            <a:off x="7140630"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7" name="円/楕円 36"/>
          <p:cNvSpPr/>
          <p:nvPr/>
        </p:nvSpPr>
        <p:spPr>
          <a:xfrm>
            <a:off x="7140630"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2" name="テキスト ボックス 41"/>
          <p:cNvSpPr txBox="1"/>
          <p:nvPr/>
        </p:nvSpPr>
        <p:spPr>
          <a:xfrm>
            <a:off x="2759683"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sp>
        <p:nvSpPr>
          <p:cNvPr id="43" name="テキスト ボックス 42"/>
          <p:cNvSpPr txBox="1"/>
          <p:nvPr/>
        </p:nvSpPr>
        <p:spPr>
          <a:xfrm>
            <a:off x="4403890" y="1756657"/>
            <a:ext cx="722829" cy="461665"/>
          </a:xfrm>
          <a:prstGeom prst="rect">
            <a:avLst/>
          </a:prstGeom>
          <a:noFill/>
        </p:spPr>
        <p:txBody>
          <a:bodyPr wrap="square" rtlCol="0">
            <a:spAutoFit/>
          </a:bodyPr>
          <a:lstStyle/>
          <a:p>
            <a:r>
              <a:rPr lang="ja-JP" altLang="en-US" sz="2400" dirty="0" err="1" smtClean="0"/>
              <a:t>ｐ</a:t>
            </a:r>
            <a:r>
              <a:rPr lang="ja-JP" altLang="ja-JP" sz="2400" dirty="0" smtClean="0"/>
              <a:t>形</a:t>
            </a:r>
            <a:endParaRPr lang="ja-JP" altLang="ja-JP" sz="2400" dirty="0"/>
          </a:p>
        </p:txBody>
      </p:sp>
      <p:sp>
        <p:nvSpPr>
          <p:cNvPr id="44" name="正方形/長方形 43"/>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円/楕円 44"/>
          <p:cNvSpPr/>
          <p:nvPr/>
        </p:nvSpPr>
        <p:spPr>
          <a:xfrm>
            <a:off x="2686164"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6" name="円/楕円 45"/>
          <p:cNvSpPr/>
          <p:nvPr/>
        </p:nvSpPr>
        <p:spPr>
          <a:xfrm>
            <a:off x="2686164"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7" name="円/楕円 46"/>
          <p:cNvSpPr/>
          <p:nvPr/>
        </p:nvSpPr>
        <p:spPr>
          <a:xfrm>
            <a:off x="2686164"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8" name="円/楕円 47"/>
          <p:cNvSpPr/>
          <p:nvPr/>
        </p:nvSpPr>
        <p:spPr>
          <a:xfrm>
            <a:off x="2686164"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9" name="円/楕円 48"/>
          <p:cNvSpPr/>
          <p:nvPr/>
        </p:nvSpPr>
        <p:spPr>
          <a:xfrm>
            <a:off x="2686164"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0" name="円/楕円 49"/>
          <p:cNvSpPr/>
          <p:nvPr/>
        </p:nvSpPr>
        <p:spPr>
          <a:xfrm>
            <a:off x="3270117" y="27088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1" name="円/楕円 50"/>
          <p:cNvSpPr/>
          <p:nvPr/>
        </p:nvSpPr>
        <p:spPr>
          <a:xfrm>
            <a:off x="3270117" y="324592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2" name="円/楕円 51"/>
          <p:cNvSpPr/>
          <p:nvPr/>
        </p:nvSpPr>
        <p:spPr>
          <a:xfrm>
            <a:off x="3270117" y="37889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3" name="円/楕円 52"/>
          <p:cNvSpPr/>
          <p:nvPr/>
        </p:nvSpPr>
        <p:spPr>
          <a:xfrm>
            <a:off x="3270117" y="429302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4" name="円/楕円 53"/>
          <p:cNvSpPr/>
          <p:nvPr/>
        </p:nvSpPr>
        <p:spPr>
          <a:xfrm>
            <a:off x="3838292" y="241436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5" name="円/楕円 54"/>
          <p:cNvSpPr/>
          <p:nvPr/>
        </p:nvSpPr>
        <p:spPr>
          <a:xfrm>
            <a:off x="3838292" y="29384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6" name="円/楕円 55"/>
          <p:cNvSpPr/>
          <p:nvPr/>
        </p:nvSpPr>
        <p:spPr>
          <a:xfrm>
            <a:off x="3838292" y="34754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7" name="円/楕円 56"/>
          <p:cNvSpPr/>
          <p:nvPr/>
        </p:nvSpPr>
        <p:spPr>
          <a:xfrm>
            <a:off x="3838292" y="40185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8" name="円/楕円 57"/>
          <p:cNvSpPr/>
          <p:nvPr/>
        </p:nvSpPr>
        <p:spPr>
          <a:xfrm>
            <a:off x="3838292" y="452257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9" name="円/楕円 58"/>
          <p:cNvSpPr/>
          <p:nvPr/>
        </p:nvSpPr>
        <p:spPr>
          <a:xfrm>
            <a:off x="2123728" y="268907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0" name="円/楕円 59"/>
          <p:cNvSpPr/>
          <p:nvPr/>
        </p:nvSpPr>
        <p:spPr>
          <a:xfrm>
            <a:off x="2123728" y="322615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1" name="円/楕円 60"/>
          <p:cNvSpPr/>
          <p:nvPr/>
        </p:nvSpPr>
        <p:spPr>
          <a:xfrm>
            <a:off x="2123728" y="376919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2" name="円/楕円 61"/>
          <p:cNvSpPr/>
          <p:nvPr/>
        </p:nvSpPr>
        <p:spPr>
          <a:xfrm>
            <a:off x="2123728" y="427325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AR P丸ゴシック体M" panose="020B0600010101010101" pitchFamily="50" charset="-128"/>
                <a:ea typeface="AR P丸ゴシック体M" panose="020B0600010101010101" pitchFamily="50" charset="-128"/>
              </a:rPr>
              <a:t>ー</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3" name="テキスト ボックス 62"/>
          <p:cNvSpPr txBox="1"/>
          <p:nvPr/>
        </p:nvSpPr>
        <p:spPr>
          <a:xfrm>
            <a:off x="5932516" y="1726001"/>
            <a:ext cx="757571" cy="461665"/>
          </a:xfrm>
          <a:prstGeom prst="rect">
            <a:avLst/>
          </a:prstGeom>
          <a:noFill/>
        </p:spPr>
        <p:txBody>
          <a:bodyPr wrap="square" rtlCol="0">
            <a:spAutoFit/>
          </a:bodyPr>
          <a:lstStyle/>
          <a:p>
            <a:r>
              <a:rPr lang="ja-JP" altLang="ja-JP" sz="2400" dirty="0" smtClean="0"/>
              <a:t>ｎ形</a:t>
            </a:r>
            <a:endParaRPr lang="ja-JP" altLang="ja-JP" sz="2400" dirty="0"/>
          </a:p>
        </p:txBody>
      </p:sp>
      <p:cxnSp>
        <p:nvCxnSpPr>
          <p:cNvPr id="64" name="直線コネクタ 63"/>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67" name="直線コネクタ 66"/>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75" name="直線コネクタ 74"/>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971601" y="5962738"/>
            <a:ext cx="1755182"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a:off x="2974196"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a:off x="2962548"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2726783"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5" name="直線コネクタ 84"/>
          <p:cNvCxnSpPr/>
          <p:nvPr/>
        </p:nvCxnSpPr>
        <p:spPr>
          <a:xfrm>
            <a:off x="6857225"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6" name="直線コネクタ 85"/>
          <p:cNvCxnSpPr/>
          <p:nvPr/>
        </p:nvCxnSpPr>
        <p:spPr>
          <a:xfrm>
            <a:off x="6621460"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88" name="直線コネクタ 87"/>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94" name="テキスト ボックス 93"/>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95" name="テキスト ボックス 94"/>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96" name="テキスト ボックス 95"/>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97" name="テキスト ボックス 96"/>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98" name="テキスト ボックス 97"/>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3" name="正方形/長方形 2"/>
          <p:cNvSpPr/>
          <p:nvPr/>
        </p:nvSpPr>
        <p:spPr>
          <a:xfrm>
            <a:off x="4888359" y="2218322"/>
            <a:ext cx="528706" cy="28803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4888359" y="2965364"/>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cxnSp>
        <p:nvCxnSpPr>
          <p:cNvPr id="124" name="直線矢印コネクタ 123"/>
          <p:cNvCxnSpPr/>
          <p:nvPr/>
        </p:nvCxnSpPr>
        <p:spPr>
          <a:xfrm>
            <a:off x="4165273"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6" name="直線矢印コネクタ 125"/>
          <p:cNvCxnSpPr/>
          <p:nvPr/>
        </p:nvCxnSpPr>
        <p:spPr>
          <a:xfrm>
            <a:off x="4165273"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7" name="直線矢印コネクタ 126"/>
          <p:cNvCxnSpPr/>
          <p:nvPr/>
        </p:nvCxnSpPr>
        <p:spPr>
          <a:xfrm>
            <a:off x="4165273"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8" name="直線矢印コネクタ 127"/>
          <p:cNvCxnSpPr/>
          <p:nvPr/>
        </p:nvCxnSpPr>
        <p:spPr>
          <a:xfrm>
            <a:off x="4165273"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0" name="直線矢印コネクタ 129"/>
          <p:cNvCxnSpPr/>
          <p:nvPr/>
        </p:nvCxnSpPr>
        <p:spPr>
          <a:xfrm>
            <a:off x="3617032" y="283545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1" name="直線矢印コネクタ 130"/>
          <p:cNvCxnSpPr/>
          <p:nvPr/>
        </p:nvCxnSpPr>
        <p:spPr>
          <a:xfrm>
            <a:off x="3617032" y="33801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2" name="直線矢印コネクタ 131"/>
          <p:cNvCxnSpPr/>
          <p:nvPr/>
        </p:nvCxnSpPr>
        <p:spPr>
          <a:xfrm>
            <a:off x="3617032" y="3900842"/>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3" name="直線矢印コネクタ 132"/>
          <p:cNvCxnSpPr/>
          <p:nvPr/>
        </p:nvCxnSpPr>
        <p:spPr>
          <a:xfrm>
            <a:off x="3617032" y="446025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4" name="直線矢印コネクタ 133"/>
          <p:cNvCxnSpPr/>
          <p:nvPr/>
        </p:nvCxnSpPr>
        <p:spPr>
          <a:xfrm>
            <a:off x="3007406"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5" name="直線矢印コネクタ 134"/>
          <p:cNvCxnSpPr/>
          <p:nvPr/>
        </p:nvCxnSpPr>
        <p:spPr>
          <a:xfrm>
            <a:off x="3007406"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6" name="直線矢印コネクタ 135"/>
          <p:cNvCxnSpPr/>
          <p:nvPr/>
        </p:nvCxnSpPr>
        <p:spPr>
          <a:xfrm>
            <a:off x="3007406"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7" name="直線矢印コネクタ 136"/>
          <p:cNvCxnSpPr/>
          <p:nvPr/>
        </p:nvCxnSpPr>
        <p:spPr>
          <a:xfrm>
            <a:off x="3007406"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8" name="直線矢印コネクタ 137"/>
          <p:cNvCxnSpPr/>
          <p:nvPr/>
        </p:nvCxnSpPr>
        <p:spPr>
          <a:xfrm>
            <a:off x="3007406" y="4666593"/>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9" name="直線矢印コネクタ 138"/>
          <p:cNvCxnSpPr/>
          <p:nvPr/>
        </p:nvCxnSpPr>
        <p:spPr>
          <a:xfrm>
            <a:off x="2451101" y="2825326"/>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0" name="直線矢印コネクタ 139"/>
          <p:cNvCxnSpPr/>
          <p:nvPr/>
        </p:nvCxnSpPr>
        <p:spPr>
          <a:xfrm>
            <a:off x="2451101" y="337000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1" name="直線矢印コネクタ 140"/>
          <p:cNvCxnSpPr/>
          <p:nvPr/>
        </p:nvCxnSpPr>
        <p:spPr>
          <a:xfrm>
            <a:off x="2451101" y="389070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2" name="直線矢印コネクタ 141"/>
          <p:cNvCxnSpPr/>
          <p:nvPr/>
        </p:nvCxnSpPr>
        <p:spPr>
          <a:xfrm>
            <a:off x="2451101" y="445012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3" name="テキスト ボックス 142"/>
          <p:cNvSpPr txBox="1"/>
          <p:nvPr/>
        </p:nvSpPr>
        <p:spPr>
          <a:xfrm>
            <a:off x="4788024" y="1815876"/>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44" name="テキスト ボックス 143"/>
          <p:cNvSpPr txBox="1"/>
          <p:nvPr/>
        </p:nvSpPr>
        <p:spPr>
          <a:xfrm>
            <a:off x="5091822" y="1786259"/>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cxnSp>
        <p:nvCxnSpPr>
          <p:cNvPr id="145" name="直線矢印コネクタ 144"/>
          <p:cNvCxnSpPr/>
          <p:nvPr/>
        </p:nvCxnSpPr>
        <p:spPr>
          <a:xfrm>
            <a:off x="4947817" y="2537738"/>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6" name="直線矢印コネクタ 145"/>
          <p:cNvCxnSpPr>
            <a:endCxn id="6" idx="2"/>
          </p:cNvCxnSpPr>
          <p:nvPr/>
        </p:nvCxnSpPr>
        <p:spPr>
          <a:xfrm>
            <a:off x="4947817" y="3082417"/>
            <a:ext cx="560287"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7" name="直線矢印コネクタ 146"/>
          <p:cNvCxnSpPr/>
          <p:nvPr/>
        </p:nvCxnSpPr>
        <p:spPr>
          <a:xfrm flipV="1">
            <a:off x="4947817" y="3601002"/>
            <a:ext cx="458966" cy="211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8" name="直線矢印コネクタ 147"/>
          <p:cNvCxnSpPr/>
          <p:nvPr/>
        </p:nvCxnSpPr>
        <p:spPr>
          <a:xfrm>
            <a:off x="4947817" y="4162537"/>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0" name="テキスト ボックス 99"/>
          <p:cNvSpPr txBox="1"/>
          <p:nvPr/>
        </p:nvSpPr>
        <p:spPr>
          <a:xfrm>
            <a:off x="7672330"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101" name="Line 6"/>
          <p:cNvSpPr>
            <a:spLocks noChangeShapeType="1"/>
          </p:cNvSpPr>
          <p:nvPr/>
        </p:nvSpPr>
        <p:spPr bwMode="auto">
          <a:xfrm rot="10800000">
            <a:off x="7672329"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テキスト ボックス 101"/>
          <p:cNvSpPr txBox="1"/>
          <p:nvPr/>
        </p:nvSpPr>
        <p:spPr>
          <a:xfrm>
            <a:off x="4901484" y="5517232"/>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03" name="Line 6"/>
          <p:cNvSpPr>
            <a:spLocks noChangeShapeType="1"/>
          </p:cNvSpPr>
          <p:nvPr/>
        </p:nvSpPr>
        <p:spPr bwMode="auto">
          <a:xfrm rot="16200000">
            <a:off x="4693996" y="5651736"/>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テキスト ボックス 103"/>
          <p:cNvSpPr txBox="1"/>
          <p:nvPr/>
        </p:nvSpPr>
        <p:spPr>
          <a:xfrm>
            <a:off x="1120407"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E</a:t>
            </a:r>
            <a:endParaRPr lang="ja-JP" altLang="ja-JP" sz="1600" dirty="0">
              <a:solidFill>
                <a:srgbClr val="FF0000"/>
              </a:solidFill>
            </a:endParaRPr>
          </a:p>
        </p:txBody>
      </p:sp>
      <p:sp>
        <p:nvSpPr>
          <p:cNvPr id="105" name="Line 6"/>
          <p:cNvSpPr>
            <a:spLocks noChangeShapeType="1"/>
          </p:cNvSpPr>
          <p:nvPr/>
        </p:nvSpPr>
        <p:spPr bwMode="auto">
          <a:xfrm rot="10800000">
            <a:off x="1120406"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テキスト ボックス 105"/>
          <p:cNvSpPr txBox="1"/>
          <p:nvPr/>
        </p:nvSpPr>
        <p:spPr>
          <a:xfrm>
            <a:off x="939" y="0"/>
            <a:ext cx="9143061" cy="1815882"/>
          </a:xfrm>
          <a:prstGeom prst="rect">
            <a:avLst/>
          </a:prstGeom>
          <a:noFill/>
        </p:spPr>
        <p:txBody>
          <a:bodyPr wrap="square" rtlCol="0">
            <a:spAutoFit/>
          </a:bodyPr>
          <a:lstStyle/>
          <a:p>
            <a:r>
              <a:rPr lang="ja-JP" altLang="en-US" sz="2000" dirty="0" smtClean="0">
                <a:latin typeface="+mn-ea"/>
              </a:rPr>
              <a:t>ベース領域で</a:t>
            </a:r>
            <a:r>
              <a:rPr lang="ja-JP" altLang="ja-JP" sz="2000" dirty="0" smtClean="0">
                <a:latin typeface="+mn-ea"/>
              </a:rPr>
              <a:t>再結合する</a:t>
            </a:r>
            <a:r>
              <a:rPr lang="ja-JP" altLang="en-US" sz="2000" dirty="0">
                <a:latin typeface="+mn-ea"/>
              </a:rPr>
              <a:t>自由</a:t>
            </a:r>
            <a:r>
              <a:rPr lang="ja-JP" altLang="en-US" sz="2000" dirty="0" smtClean="0">
                <a:latin typeface="+mn-ea"/>
              </a:rPr>
              <a:t>電子とコレクタ領域まで到達する自由電子</a:t>
            </a:r>
            <a:r>
              <a:rPr lang="ja-JP" altLang="ja-JP" sz="2000" dirty="0" smtClean="0">
                <a:latin typeface="+mn-ea"/>
              </a:rPr>
              <a:t>の</a:t>
            </a:r>
            <a:r>
              <a:rPr lang="ja-JP" altLang="ja-JP" sz="2000" dirty="0">
                <a:latin typeface="+mn-ea"/>
              </a:rPr>
              <a:t>割合がほぼ一定であることから、コレクタ電流</a:t>
            </a:r>
            <a:r>
              <a:rPr lang="en-US" altLang="ja-JP" sz="2000" dirty="0">
                <a:latin typeface="+mn-ea"/>
              </a:rPr>
              <a:t>I</a:t>
            </a:r>
            <a:r>
              <a:rPr lang="en-US" altLang="ja-JP" sz="2000" baseline="-25000" dirty="0">
                <a:latin typeface="+mn-ea"/>
              </a:rPr>
              <a:t>C</a:t>
            </a:r>
            <a:r>
              <a:rPr lang="ja-JP" altLang="ja-JP" sz="2000" dirty="0">
                <a:latin typeface="+mn-ea"/>
              </a:rPr>
              <a:t>とベース電流</a:t>
            </a:r>
            <a:r>
              <a:rPr lang="en-US" altLang="ja-JP" sz="2000" dirty="0">
                <a:latin typeface="+mn-ea"/>
              </a:rPr>
              <a:t>I</a:t>
            </a:r>
            <a:r>
              <a:rPr lang="en-US" altLang="ja-JP" sz="2000" baseline="-25000" dirty="0">
                <a:latin typeface="+mn-ea"/>
              </a:rPr>
              <a:t>B</a:t>
            </a:r>
            <a:r>
              <a:rPr lang="ja-JP" altLang="ja-JP" sz="2000" dirty="0">
                <a:latin typeface="+mn-ea"/>
              </a:rPr>
              <a:t>はほぼ</a:t>
            </a:r>
            <a:r>
              <a:rPr lang="ja-JP" altLang="ja-JP" sz="2000" dirty="0" smtClean="0">
                <a:latin typeface="+mn-ea"/>
              </a:rPr>
              <a:t>比例</a:t>
            </a:r>
            <a:r>
              <a:rPr lang="ja-JP" altLang="en-US" sz="2000" dirty="0">
                <a:latin typeface="+mn-ea"/>
              </a:rPr>
              <a:t>する。</a:t>
            </a:r>
            <a:endParaRPr lang="en-US" altLang="ja-JP" sz="2000" dirty="0" smtClean="0">
              <a:latin typeface="+mn-ea"/>
            </a:endParaRPr>
          </a:p>
          <a:p>
            <a:r>
              <a:rPr lang="ja-JP" altLang="en-US" sz="2400" dirty="0" smtClean="0">
                <a:solidFill>
                  <a:srgbClr val="FF0000"/>
                </a:solidFill>
              </a:rPr>
              <a:t>　　</a:t>
            </a:r>
            <a:r>
              <a:rPr lang="en-US" altLang="ja-JP" sz="2400" dirty="0" smtClean="0">
                <a:solidFill>
                  <a:srgbClr val="FF0000"/>
                </a:solidFill>
              </a:rPr>
              <a:t>I</a:t>
            </a:r>
            <a:r>
              <a:rPr lang="en-US" altLang="ja-JP" sz="1600" dirty="0" smtClean="0">
                <a:solidFill>
                  <a:srgbClr val="FF0000"/>
                </a:solidFill>
              </a:rPr>
              <a:t>C</a:t>
            </a:r>
            <a:r>
              <a:rPr lang="ja-JP" altLang="en-US" sz="1600" dirty="0" smtClean="0">
                <a:solidFill>
                  <a:srgbClr val="FF0000"/>
                </a:solidFill>
              </a:rPr>
              <a:t>　</a:t>
            </a:r>
            <a:r>
              <a:rPr lang="ja-JP" altLang="en-US" sz="2400" dirty="0">
                <a:solidFill>
                  <a:srgbClr val="FF0000"/>
                </a:solidFill>
              </a:rPr>
              <a:t>＝</a:t>
            </a:r>
            <a:r>
              <a:rPr lang="ja-JP" altLang="en-US" sz="2400" dirty="0" smtClean="0">
                <a:solidFill>
                  <a:srgbClr val="FF0000"/>
                </a:solidFill>
              </a:rPr>
              <a:t>　</a:t>
            </a:r>
            <a:r>
              <a:rPr lang="en-US" altLang="ja-JP" sz="2400" dirty="0" err="1" smtClean="0">
                <a:solidFill>
                  <a:srgbClr val="FF0000"/>
                </a:solidFill>
              </a:rPr>
              <a:t>h</a:t>
            </a:r>
            <a:r>
              <a:rPr lang="en-US" altLang="ja-JP" sz="1600" dirty="0" err="1" smtClean="0">
                <a:solidFill>
                  <a:srgbClr val="FF0000"/>
                </a:solidFill>
              </a:rPr>
              <a:t>FE</a:t>
            </a:r>
            <a:r>
              <a:rPr kumimoji="1" lang="en-US" altLang="ja-JP" sz="2400" dirty="0" err="1" smtClean="0">
                <a:solidFill>
                  <a:srgbClr val="FF0000"/>
                </a:solidFill>
              </a:rPr>
              <a:t>×I</a:t>
            </a:r>
            <a:r>
              <a:rPr kumimoji="1" lang="en-US" altLang="ja-JP" sz="1600" dirty="0" err="1" smtClean="0">
                <a:solidFill>
                  <a:srgbClr val="FF0000"/>
                </a:solidFill>
              </a:rPr>
              <a:t>B</a:t>
            </a:r>
            <a:r>
              <a:rPr kumimoji="1" lang="ja-JP" altLang="en-US" sz="2400" dirty="0" smtClean="0"/>
              <a:t>　</a:t>
            </a:r>
            <a:r>
              <a:rPr kumimoji="1" lang="ja-JP" altLang="en-US" sz="2000" dirty="0" smtClean="0"/>
              <a:t>（</a:t>
            </a:r>
            <a:r>
              <a:rPr kumimoji="1" lang="en-US" altLang="ja-JP" sz="2000" dirty="0" err="1" smtClean="0"/>
              <a:t>hFE</a:t>
            </a:r>
            <a:r>
              <a:rPr kumimoji="1" lang="ja-JP" altLang="en-US" sz="2000" dirty="0" smtClean="0"/>
              <a:t>は種類および部品により異なる：数十～数百）</a:t>
            </a:r>
            <a:endParaRPr kumimoji="1" lang="en-US" altLang="ja-JP" sz="2000" dirty="0" smtClean="0"/>
          </a:p>
          <a:p>
            <a:r>
              <a:rPr kumimoji="1" lang="ja-JP" altLang="en-US" sz="2000" dirty="0" smtClean="0"/>
              <a:t>また、次の関係が成立する。</a:t>
            </a:r>
            <a:endParaRPr kumimoji="1" lang="en-US" altLang="ja-JP" sz="2000" dirty="0" smtClean="0"/>
          </a:p>
          <a:p>
            <a:r>
              <a:rPr kumimoji="1" lang="ja-JP" altLang="en-US" sz="2400" dirty="0" smtClean="0"/>
              <a:t>　　</a:t>
            </a:r>
            <a:r>
              <a:rPr lang="en-US" altLang="ja-JP" sz="2400" dirty="0">
                <a:solidFill>
                  <a:srgbClr val="FF0000"/>
                </a:solidFill>
              </a:rPr>
              <a:t> </a:t>
            </a:r>
            <a:r>
              <a:rPr lang="en-US" altLang="ja-JP" sz="2400" dirty="0" smtClean="0">
                <a:solidFill>
                  <a:srgbClr val="FF0000"/>
                </a:solidFill>
              </a:rPr>
              <a:t>I</a:t>
            </a:r>
            <a:r>
              <a:rPr lang="en-US" altLang="ja-JP" sz="1600" dirty="0" smtClean="0">
                <a:solidFill>
                  <a:srgbClr val="FF0000"/>
                </a:solidFill>
              </a:rPr>
              <a:t>E</a:t>
            </a:r>
            <a:r>
              <a:rPr lang="ja-JP" altLang="en-US" sz="1600" dirty="0" smtClean="0">
                <a:solidFill>
                  <a:srgbClr val="FF0000"/>
                </a:solidFill>
              </a:rPr>
              <a:t>　</a:t>
            </a:r>
            <a:r>
              <a:rPr lang="ja-JP" altLang="en-US" sz="2400" dirty="0">
                <a:solidFill>
                  <a:srgbClr val="FF0000"/>
                </a:solidFill>
              </a:rPr>
              <a:t>＝</a:t>
            </a:r>
            <a:r>
              <a:rPr lang="ja-JP" altLang="en-US" sz="2400" dirty="0" smtClean="0">
                <a:solidFill>
                  <a:srgbClr val="FF0000"/>
                </a:solidFill>
              </a:rPr>
              <a:t>　</a:t>
            </a:r>
            <a:r>
              <a:rPr lang="en-US" altLang="ja-JP" sz="2400" dirty="0" smtClean="0">
                <a:solidFill>
                  <a:srgbClr val="FF0000"/>
                </a:solidFill>
              </a:rPr>
              <a:t>I</a:t>
            </a:r>
            <a:r>
              <a:rPr lang="en-US" altLang="ja-JP" sz="1600" dirty="0" smtClean="0">
                <a:solidFill>
                  <a:srgbClr val="FF0000"/>
                </a:solidFill>
              </a:rPr>
              <a:t>C</a:t>
            </a:r>
            <a:r>
              <a:rPr lang="ja-JP" altLang="en-US" sz="2400" dirty="0" smtClean="0">
                <a:solidFill>
                  <a:srgbClr val="FF0000"/>
                </a:solidFill>
              </a:rPr>
              <a:t>＋</a:t>
            </a:r>
            <a:r>
              <a:rPr lang="en-US" altLang="ja-JP" sz="2400" dirty="0" smtClean="0">
                <a:solidFill>
                  <a:srgbClr val="FF0000"/>
                </a:solidFill>
              </a:rPr>
              <a:t>I</a:t>
            </a:r>
            <a:r>
              <a:rPr lang="en-US" altLang="ja-JP" sz="1600" dirty="0" smtClean="0">
                <a:solidFill>
                  <a:srgbClr val="FF0000"/>
                </a:solidFill>
              </a:rPr>
              <a:t>B </a:t>
            </a:r>
            <a:r>
              <a:rPr kumimoji="1" lang="en-US" altLang="ja-JP" sz="2400" dirty="0" smtClean="0"/>
              <a:t>	</a:t>
            </a:r>
            <a:r>
              <a:rPr kumimoji="1" lang="ja-JP" altLang="en-US" sz="2400" dirty="0" err="1" smtClean="0"/>
              <a:t>、</a:t>
            </a:r>
            <a:r>
              <a:rPr kumimoji="1" lang="ja-JP" altLang="en-US" sz="2400" dirty="0" smtClean="0"/>
              <a:t>　</a:t>
            </a:r>
            <a:r>
              <a:rPr lang="en-US" altLang="ja-JP" sz="2400" dirty="0">
                <a:solidFill>
                  <a:srgbClr val="FF0000"/>
                </a:solidFill>
              </a:rPr>
              <a:t> I</a:t>
            </a:r>
            <a:r>
              <a:rPr lang="en-US" altLang="ja-JP" sz="1600" dirty="0">
                <a:solidFill>
                  <a:srgbClr val="FF0000"/>
                </a:solidFill>
              </a:rPr>
              <a:t>E</a:t>
            </a:r>
            <a:r>
              <a:rPr lang="ja-JP" altLang="en-US" sz="1600" dirty="0">
                <a:solidFill>
                  <a:srgbClr val="FF0000"/>
                </a:solidFill>
              </a:rPr>
              <a:t>　</a:t>
            </a:r>
            <a:r>
              <a:rPr lang="ja-JP" altLang="en-US" sz="2400" dirty="0" smtClean="0">
                <a:solidFill>
                  <a:srgbClr val="FF0000"/>
                </a:solidFill>
              </a:rPr>
              <a:t>≒</a:t>
            </a:r>
            <a:r>
              <a:rPr lang="ja-JP" altLang="en-US" sz="2400" dirty="0">
                <a:solidFill>
                  <a:srgbClr val="FF0000"/>
                </a:solidFill>
              </a:rPr>
              <a:t>　</a:t>
            </a:r>
            <a:r>
              <a:rPr lang="en-US" altLang="ja-JP" sz="2400" dirty="0" smtClean="0">
                <a:solidFill>
                  <a:srgbClr val="FF0000"/>
                </a:solidFill>
              </a:rPr>
              <a:t>I</a:t>
            </a:r>
            <a:r>
              <a:rPr lang="en-US" altLang="ja-JP" sz="1600" dirty="0" smtClean="0">
                <a:solidFill>
                  <a:srgbClr val="FF0000"/>
                </a:solidFill>
              </a:rPr>
              <a:t>C</a:t>
            </a:r>
            <a:endParaRPr kumimoji="1" lang="ja-JP" altLang="en-US" sz="2400" dirty="0"/>
          </a:p>
        </p:txBody>
      </p:sp>
      <p:sp>
        <p:nvSpPr>
          <p:cNvPr id="107" name="円/楕円 106"/>
          <p:cNvSpPr/>
          <p:nvPr/>
        </p:nvSpPr>
        <p:spPr>
          <a:xfrm>
            <a:off x="4507944" y="4505428"/>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smtClean="0">
                <a:latin typeface="+mj-ea"/>
                <a:ea typeface="+mj-ea"/>
              </a:rPr>
              <a:t>＋</a:t>
            </a:r>
            <a:endParaRPr kumimoji="1" lang="ja-JP" altLang="en-US" sz="1600" kern="0" dirty="0">
              <a:latin typeface="+mj-ea"/>
              <a:ea typeface="+mj-ea"/>
            </a:endParaRPr>
          </a:p>
        </p:txBody>
      </p:sp>
      <p:cxnSp>
        <p:nvCxnSpPr>
          <p:cNvPr id="108" name="直線矢印コネクタ 107"/>
          <p:cNvCxnSpPr/>
          <p:nvPr/>
        </p:nvCxnSpPr>
        <p:spPr>
          <a:xfrm>
            <a:off x="4165273" y="4666593"/>
            <a:ext cx="50143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72611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en-US" altLang="ja-JP" dirty="0" err="1" smtClean="0"/>
              <a:t>pnp</a:t>
            </a:r>
            <a:r>
              <a:rPr kumimoji="1" lang="ja-JP" altLang="en-US" dirty="0" smtClean="0"/>
              <a:t>トランジスタ</a:t>
            </a:r>
            <a:endParaRPr kumimoji="1" lang="ja-JP" altLang="en-US" dirty="0"/>
          </a:p>
        </p:txBody>
      </p:sp>
      <p:sp>
        <p:nvSpPr>
          <p:cNvPr id="4" name="正方形/長方形 3"/>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5417065"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 name="円/楕円 5"/>
          <p:cNvSpPr/>
          <p:nvPr/>
        </p:nvSpPr>
        <p:spPr>
          <a:xfrm>
            <a:off x="5417065"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7" name="円/楕円 6"/>
          <p:cNvSpPr/>
          <p:nvPr/>
        </p:nvSpPr>
        <p:spPr>
          <a:xfrm>
            <a:off x="5417065"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 name="円/楕円 7"/>
          <p:cNvSpPr/>
          <p:nvPr/>
        </p:nvSpPr>
        <p:spPr>
          <a:xfrm>
            <a:off x="5417065"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 name="円/楕円 8"/>
          <p:cNvSpPr/>
          <p:nvPr/>
        </p:nvSpPr>
        <p:spPr>
          <a:xfrm>
            <a:off x="5417065"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 name="円/楕円 9"/>
          <p:cNvSpPr/>
          <p:nvPr/>
        </p:nvSpPr>
        <p:spPr>
          <a:xfrm>
            <a:off x="6001018"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 name="円/楕円 10"/>
          <p:cNvSpPr/>
          <p:nvPr/>
        </p:nvSpPr>
        <p:spPr>
          <a:xfrm>
            <a:off x="6001018"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 name="円/楕円 11"/>
          <p:cNvSpPr/>
          <p:nvPr/>
        </p:nvSpPr>
        <p:spPr>
          <a:xfrm>
            <a:off x="6001018"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 name="円/楕円 12"/>
          <p:cNvSpPr/>
          <p:nvPr/>
        </p:nvSpPr>
        <p:spPr>
          <a:xfrm>
            <a:off x="6001018"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4" name="円/楕円 13"/>
          <p:cNvSpPr/>
          <p:nvPr/>
        </p:nvSpPr>
        <p:spPr>
          <a:xfrm>
            <a:off x="6569193"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5" name="円/楕円 14"/>
          <p:cNvSpPr/>
          <p:nvPr/>
        </p:nvSpPr>
        <p:spPr>
          <a:xfrm>
            <a:off x="6569193"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 name="円/楕円 15"/>
          <p:cNvSpPr/>
          <p:nvPr/>
        </p:nvSpPr>
        <p:spPr>
          <a:xfrm>
            <a:off x="6569193"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 name="円/楕円 16"/>
          <p:cNvSpPr/>
          <p:nvPr/>
        </p:nvSpPr>
        <p:spPr>
          <a:xfrm>
            <a:off x="6569193"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 name="円/楕円 17"/>
          <p:cNvSpPr/>
          <p:nvPr/>
        </p:nvSpPr>
        <p:spPr>
          <a:xfrm>
            <a:off x="6569193"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 name="正方形/長方形 18"/>
          <p:cNvSpPr/>
          <p:nvPr/>
        </p:nvSpPr>
        <p:spPr>
          <a:xfrm>
            <a:off x="4332318" y="2218322"/>
            <a:ext cx="794401"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4600327" y="2650355"/>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21" name="円/楕円 20"/>
          <p:cNvSpPr/>
          <p:nvPr/>
        </p:nvSpPr>
        <p:spPr>
          <a:xfrm>
            <a:off x="4585578" y="3173907"/>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22" name="円/楕円 21"/>
          <p:cNvSpPr/>
          <p:nvPr/>
        </p:nvSpPr>
        <p:spPr>
          <a:xfrm>
            <a:off x="4577626" y="3789040"/>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23" name="円/楕円 22"/>
          <p:cNvSpPr/>
          <p:nvPr/>
        </p:nvSpPr>
        <p:spPr>
          <a:xfrm>
            <a:off x="4585578" y="4437112"/>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34" name="円/楕円 33"/>
          <p:cNvSpPr/>
          <p:nvPr/>
        </p:nvSpPr>
        <p:spPr>
          <a:xfrm>
            <a:off x="7140630"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5" name="円/楕円 34"/>
          <p:cNvSpPr/>
          <p:nvPr/>
        </p:nvSpPr>
        <p:spPr>
          <a:xfrm>
            <a:off x="7140630"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6" name="円/楕円 35"/>
          <p:cNvSpPr/>
          <p:nvPr/>
        </p:nvSpPr>
        <p:spPr>
          <a:xfrm>
            <a:off x="7140630"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37" name="円/楕円 36"/>
          <p:cNvSpPr/>
          <p:nvPr/>
        </p:nvSpPr>
        <p:spPr>
          <a:xfrm>
            <a:off x="7140630"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2" name="テキスト ボックス 41"/>
          <p:cNvSpPr txBox="1"/>
          <p:nvPr/>
        </p:nvSpPr>
        <p:spPr>
          <a:xfrm>
            <a:off x="2759683"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sp>
        <p:nvSpPr>
          <p:cNvPr id="43" name="テキスト ボックス 42"/>
          <p:cNvSpPr txBox="1"/>
          <p:nvPr/>
        </p:nvSpPr>
        <p:spPr>
          <a:xfrm>
            <a:off x="4355976" y="1756657"/>
            <a:ext cx="722829" cy="461665"/>
          </a:xfrm>
          <a:prstGeom prst="rect">
            <a:avLst/>
          </a:prstGeom>
          <a:noFill/>
        </p:spPr>
        <p:txBody>
          <a:bodyPr wrap="square" rtlCol="0">
            <a:spAutoFit/>
          </a:bodyPr>
          <a:lstStyle/>
          <a:p>
            <a:r>
              <a:rPr lang="ja-JP" altLang="en-US" sz="2400" dirty="0"/>
              <a:t>ｎ</a:t>
            </a:r>
            <a:r>
              <a:rPr lang="ja-JP" altLang="ja-JP" sz="2400" dirty="0" smtClean="0"/>
              <a:t>形</a:t>
            </a:r>
            <a:endParaRPr lang="ja-JP" altLang="ja-JP" sz="2400" dirty="0"/>
          </a:p>
        </p:txBody>
      </p:sp>
      <p:sp>
        <p:nvSpPr>
          <p:cNvPr id="44" name="正方形/長方形 43"/>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円/楕円 44"/>
          <p:cNvSpPr/>
          <p:nvPr/>
        </p:nvSpPr>
        <p:spPr>
          <a:xfrm>
            <a:off x="2686164"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6" name="円/楕円 45"/>
          <p:cNvSpPr/>
          <p:nvPr/>
        </p:nvSpPr>
        <p:spPr>
          <a:xfrm>
            <a:off x="2686164"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7" name="円/楕円 46"/>
          <p:cNvSpPr/>
          <p:nvPr/>
        </p:nvSpPr>
        <p:spPr>
          <a:xfrm>
            <a:off x="2686164"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8" name="円/楕円 47"/>
          <p:cNvSpPr/>
          <p:nvPr/>
        </p:nvSpPr>
        <p:spPr>
          <a:xfrm>
            <a:off x="2686164"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49" name="円/楕円 48"/>
          <p:cNvSpPr/>
          <p:nvPr/>
        </p:nvSpPr>
        <p:spPr>
          <a:xfrm>
            <a:off x="2686164"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0" name="円/楕円 49"/>
          <p:cNvSpPr/>
          <p:nvPr/>
        </p:nvSpPr>
        <p:spPr>
          <a:xfrm>
            <a:off x="3270117"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1" name="円/楕円 50"/>
          <p:cNvSpPr/>
          <p:nvPr/>
        </p:nvSpPr>
        <p:spPr>
          <a:xfrm>
            <a:off x="3270117"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2" name="円/楕円 51"/>
          <p:cNvSpPr/>
          <p:nvPr/>
        </p:nvSpPr>
        <p:spPr>
          <a:xfrm>
            <a:off x="3270117"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3" name="円/楕円 52"/>
          <p:cNvSpPr/>
          <p:nvPr/>
        </p:nvSpPr>
        <p:spPr>
          <a:xfrm>
            <a:off x="3270117"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4" name="円/楕円 53"/>
          <p:cNvSpPr/>
          <p:nvPr/>
        </p:nvSpPr>
        <p:spPr>
          <a:xfrm>
            <a:off x="3838292"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5" name="円/楕円 54"/>
          <p:cNvSpPr/>
          <p:nvPr/>
        </p:nvSpPr>
        <p:spPr>
          <a:xfrm>
            <a:off x="3838292"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6" name="円/楕円 55"/>
          <p:cNvSpPr/>
          <p:nvPr/>
        </p:nvSpPr>
        <p:spPr>
          <a:xfrm>
            <a:off x="3838292"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7" name="円/楕円 56"/>
          <p:cNvSpPr/>
          <p:nvPr/>
        </p:nvSpPr>
        <p:spPr>
          <a:xfrm>
            <a:off x="3838292"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8" name="円/楕円 57"/>
          <p:cNvSpPr/>
          <p:nvPr/>
        </p:nvSpPr>
        <p:spPr>
          <a:xfrm>
            <a:off x="3838292"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59" name="円/楕円 58"/>
          <p:cNvSpPr/>
          <p:nvPr/>
        </p:nvSpPr>
        <p:spPr>
          <a:xfrm>
            <a:off x="2123728" y="26890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0" name="円/楕円 59"/>
          <p:cNvSpPr/>
          <p:nvPr/>
        </p:nvSpPr>
        <p:spPr>
          <a:xfrm>
            <a:off x="2123728" y="322615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1" name="円/楕円 60"/>
          <p:cNvSpPr/>
          <p:nvPr/>
        </p:nvSpPr>
        <p:spPr>
          <a:xfrm>
            <a:off x="2123728" y="376919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2" name="円/楕円 61"/>
          <p:cNvSpPr/>
          <p:nvPr/>
        </p:nvSpPr>
        <p:spPr>
          <a:xfrm>
            <a:off x="2123728" y="427325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63" name="テキスト ボックス 62"/>
          <p:cNvSpPr txBox="1"/>
          <p:nvPr/>
        </p:nvSpPr>
        <p:spPr>
          <a:xfrm>
            <a:off x="5932516"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cxnSp>
        <p:nvCxnSpPr>
          <p:cNvPr id="64" name="直線コネクタ 63"/>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67" name="直線コネクタ 66"/>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75" name="直線コネクタ 74"/>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971601" y="5962738"/>
            <a:ext cx="1755182" cy="0"/>
          </a:xfrm>
          <a:prstGeom prst="line">
            <a:avLst/>
          </a:prstGeom>
        </p:spPr>
        <p:style>
          <a:lnRef idx="2">
            <a:schemeClr val="dk1"/>
          </a:lnRef>
          <a:fillRef idx="1">
            <a:schemeClr val="lt1"/>
          </a:fillRef>
          <a:effectRef idx="0">
            <a:schemeClr val="dk1"/>
          </a:effectRef>
          <a:fontRef idx="minor">
            <a:schemeClr val="dk1"/>
          </a:fontRef>
        </p:style>
      </p:cxnSp>
      <p:cxnSp>
        <p:nvCxnSpPr>
          <p:cNvPr id="78" name="直線コネクタ 77"/>
          <p:cNvCxnSpPr/>
          <p:nvPr/>
        </p:nvCxnSpPr>
        <p:spPr>
          <a:xfrm>
            <a:off x="2974196"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a:off x="274720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0" name="直線コネクタ 79"/>
          <p:cNvCxnSpPr/>
          <p:nvPr/>
        </p:nvCxnSpPr>
        <p:spPr>
          <a:xfrm>
            <a:off x="2974196"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5" name="直線コネクタ 84"/>
          <p:cNvCxnSpPr/>
          <p:nvPr/>
        </p:nvCxnSpPr>
        <p:spPr>
          <a:xfrm>
            <a:off x="661091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86" name="直線コネクタ 85"/>
          <p:cNvCxnSpPr/>
          <p:nvPr/>
        </p:nvCxnSpPr>
        <p:spPr>
          <a:xfrm>
            <a:off x="6857225"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88" name="直線コネクタ 87"/>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94" name="テキスト ボックス 93"/>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95" name="テキスト ボックス 94"/>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96" name="テキスト ボックス 95"/>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97" name="テキスト ボックス 96"/>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98" name="テキスト ボックス 97"/>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Tree>
    <p:extLst>
      <p:ext uri="{BB962C8B-B14F-4D97-AF65-F5344CB8AC3E}">
        <p14:creationId xmlns:p14="http://schemas.microsoft.com/office/powerpoint/2010/main" val="3343882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テキスト ボックス 160"/>
          <p:cNvSpPr txBox="1"/>
          <p:nvPr/>
        </p:nvSpPr>
        <p:spPr>
          <a:xfrm>
            <a:off x="939" y="-27384"/>
            <a:ext cx="9143061" cy="1077218"/>
          </a:xfrm>
          <a:prstGeom prst="rect">
            <a:avLst/>
          </a:prstGeom>
          <a:noFill/>
        </p:spPr>
        <p:txBody>
          <a:bodyPr wrap="square" rtlCol="0">
            <a:spAutoFit/>
          </a:bodyPr>
          <a:lstStyle/>
          <a:p>
            <a:r>
              <a:rPr lang="ja-JP" altLang="en-US" sz="2000" dirty="0"/>
              <a:t>コレクタ・ベース間に逆方向</a:t>
            </a:r>
            <a:r>
              <a:rPr lang="ja-JP" altLang="en-US" sz="2000" dirty="0" smtClean="0"/>
              <a:t>電圧を印加しているので、コレクタ・ベース間に空乏層が</a:t>
            </a:r>
            <a:r>
              <a:rPr lang="ja-JP" altLang="en-US" sz="2000" dirty="0"/>
              <a:t>できる</a:t>
            </a:r>
            <a:r>
              <a:rPr lang="ja-JP" altLang="en-US" sz="2000" dirty="0" smtClean="0"/>
              <a:t>。このままだと、空乏層があるためコレクタ</a:t>
            </a:r>
            <a:r>
              <a:rPr lang="ja-JP" altLang="en-US" sz="2000" dirty="0"/>
              <a:t>電流</a:t>
            </a:r>
            <a:r>
              <a:rPr lang="en-US" altLang="ja-JP" sz="2000" dirty="0"/>
              <a:t>I</a:t>
            </a:r>
            <a:r>
              <a:rPr lang="en-US" altLang="ja-JP" sz="1600" dirty="0"/>
              <a:t>C</a:t>
            </a:r>
            <a:r>
              <a:rPr lang="ja-JP" altLang="en-US" sz="2000" dirty="0"/>
              <a:t>は</a:t>
            </a:r>
            <a:r>
              <a:rPr lang="ja-JP" altLang="en-US" sz="2000" dirty="0" smtClean="0"/>
              <a:t>流れない。また、このときコレクタ</a:t>
            </a:r>
            <a:r>
              <a:rPr lang="ja-JP" altLang="en-US" sz="2000" dirty="0"/>
              <a:t>・</a:t>
            </a:r>
            <a:r>
              <a:rPr lang="ja-JP" altLang="en-US" sz="2000" dirty="0" smtClean="0"/>
              <a:t>ベース間に印可した電圧</a:t>
            </a:r>
            <a:r>
              <a:rPr lang="ja-JP" altLang="en-US" sz="2000" dirty="0"/>
              <a:t>は</a:t>
            </a:r>
            <a:r>
              <a:rPr lang="ja-JP" altLang="en-US" sz="2000" dirty="0" smtClean="0"/>
              <a:t>、全て空乏層に加わる</a:t>
            </a:r>
            <a:r>
              <a:rPr lang="ja-JP" altLang="en-US" sz="2400" dirty="0" smtClean="0"/>
              <a:t>。</a:t>
            </a:r>
            <a:endParaRPr kumimoji="1" lang="ja-JP" altLang="en-US" sz="2400" dirty="0"/>
          </a:p>
        </p:txBody>
      </p:sp>
      <p:sp>
        <p:nvSpPr>
          <p:cNvPr id="73" name="テキスト ボックス 72"/>
          <p:cNvSpPr txBox="1"/>
          <p:nvPr/>
        </p:nvSpPr>
        <p:spPr>
          <a:xfrm>
            <a:off x="5166213" y="1772816"/>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76" name="テキスト ボックス 75"/>
          <p:cNvSpPr txBox="1"/>
          <p:nvPr/>
        </p:nvSpPr>
        <p:spPr>
          <a:xfrm>
            <a:off x="4800772" y="1772817"/>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77" name="テキスト ボックス 76"/>
          <p:cNvSpPr txBox="1"/>
          <p:nvPr/>
        </p:nvSpPr>
        <p:spPr>
          <a:xfrm>
            <a:off x="7672330"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79" name="Line 6"/>
          <p:cNvSpPr>
            <a:spLocks noChangeShapeType="1"/>
          </p:cNvSpPr>
          <p:nvPr/>
        </p:nvSpPr>
        <p:spPr bwMode="auto">
          <a:xfrm rot="10800000" flipH="1">
            <a:off x="7672329"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正方形/長方形 79"/>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1" name="円/楕円 80"/>
          <p:cNvSpPr/>
          <p:nvPr/>
        </p:nvSpPr>
        <p:spPr>
          <a:xfrm>
            <a:off x="5417065"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2" name="円/楕円 81"/>
          <p:cNvSpPr/>
          <p:nvPr/>
        </p:nvSpPr>
        <p:spPr>
          <a:xfrm>
            <a:off x="5417065"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3" name="円/楕円 82"/>
          <p:cNvSpPr/>
          <p:nvPr/>
        </p:nvSpPr>
        <p:spPr>
          <a:xfrm>
            <a:off x="5417065"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4" name="円/楕円 83"/>
          <p:cNvSpPr/>
          <p:nvPr/>
        </p:nvSpPr>
        <p:spPr>
          <a:xfrm>
            <a:off x="5417065"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89" name="円/楕円 88"/>
          <p:cNvSpPr/>
          <p:nvPr/>
        </p:nvSpPr>
        <p:spPr>
          <a:xfrm>
            <a:off x="5417065"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0" name="円/楕円 89"/>
          <p:cNvSpPr/>
          <p:nvPr/>
        </p:nvSpPr>
        <p:spPr>
          <a:xfrm>
            <a:off x="6001018"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2" name="円/楕円 91"/>
          <p:cNvSpPr/>
          <p:nvPr/>
        </p:nvSpPr>
        <p:spPr>
          <a:xfrm>
            <a:off x="6001018"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3" name="円/楕円 92"/>
          <p:cNvSpPr/>
          <p:nvPr/>
        </p:nvSpPr>
        <p:spPr>
          <a:xfrm>
            <a:off x="6001018"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99" name="円/楕円 98"/>
          <p:cNvSpPr/>
          <p:nvPr/>
        </p:nvSpPr>
        <p:spPr>
          <a:xfrm>
            <a:off x="6001018"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0" name="円/楕円 99"/>
          <p:cNvSpPr/>
          <p:nvPr/>
        </p:nvSpPr>
        <p:spPr>
          <a:xfrm>
            <a:off x="6569193"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1" name="円/楕円 100"/>
          <p:cNvSpPr/>
          <p:nvPr/>
        </p:nvSpPr>
        <p:spPr>
          <a:xfrm>
            <a:off x="6569193"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2" name="円/楕円 101"/>
          <p:cNvSpPr/>
          <p:nvPr/>
        </p:nvSpPr>
        <p:spPr>
          <a:xfrm>
            <a:off x="6569193"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3" name="円/楕円 102"/>
          <p:cNvSpPr/>
          <p:nvPr/>
        </p:nvSpPr>
        <p:spPr>
          <a:xfrm>
            <a:off x="6569193"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4" name="円/楕円 103"/>
          <p:cNvSpPr/>
          <p:nvPr/>
        </p:nvSpPr>
        <p:spPr>
          <a:xfrm>
            <a:off x="6569193"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05" name="正方形/長方形 104"/>
          <p:cNvSpPr/>
          <p:nvPr/>
        </p:nvSpPr>
        <p:spPr>
          <a:xfrm>
            <a:off x="4332318" y="2218322"/>
            <a:ext cx="794401"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6" name="円/楕円 105"/>
          <p:cNvSpPr/>
          <p:nvPr/>
        </p:nvSpPr>
        <p:spPr>
          <a:xfrm>
            <a:off x="4522693" y="2650355"/>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07" name="円/楕円 106"/>
          <p:cNvSpPr/>
          <p:nvPr/>
        </p:nvSpPr>
        <p:spPr>
          <a:xfrm>
            <a:off x="4507944" y="3173907"/>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08" name="円/楕円 107"/>
          <p:cNvSpPr/>
          <p:nvPr/>
        </p:nvSpPr>
        <p:spPr>
          <a:xfrm>
            <a:off x="4499992" y="3789040"/>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09" name="円/楕円 108"/>
          <p:cNvSpPr/>
          <p:nvPr/>
        </p:nvSpPr>
        <p:spPr>
          <a:xfrm>
            <a:off x="4507944" y="4437112"/>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10" name="円/楕円 109"/>
          <p:cNvSpPr/>
          <p:nvPr/>
        </p:nvSpPr>
        <p:spPr>
          <a:xfrm>
            <a:off x="7140630"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1" name="円/楕円 110"/>
          <p:cNvSpPr/>
          <p:nvPr/>
        </p:nvSpPr>
        <p:spPr>
          <a:xfrm>
            <a:off x="7140630"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2" name="円/楕円 111"/>
          <p:cNvSpPr/>
          <p:nvPr/>
        </p:nvSpPr>
        <p:spPr>
          <a:xfrm>
            <a:off x="7140630"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3" name="円/楕円 112"/>
          <p:cNvSpPr/>
          <p:nvPr/>
        </p:nvSpPr>
        <p:spPr>
          <a:xfrm>
            <a:off x="7140630"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4" name="テキスト ボックス 113"/>
          <p:cNvSpPr txBox="1"/>
          <p:nvPr/>
        </p:nvSpPr>
        <p:spPr>
          <a:xfrm>
            <a:off x="2759683"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sp>
        <p:nvSpPr>
          <p:cNvPr id="115" name="テキスト ボックス 114"/>
          <p:cNvSpPr txBox="1"/>
          <p:nvPr/>
        </p:nvSpPr>
        <p:spPr>
          <a:xfrm>
            <a:off x="4355976" y="1756657"/>
            <a:ext cx="722829" cy="461665"/>
          </a:xfrm>
          <a:prstGeom prst="rect">
            <a:avLst/>
          </a:prstGeom>
          <a:noFill/>
        </p:spPr>
        <p:txBody>
          <a:bodyPr wrap="square" rtlCol="0">
            <a:spAutoFit/>
          </a:bodyPr>
          <a:lstStyle/>
          <a:p>
            <a:r>
              <a:rPr lang="ja-JP" altLang="en-US" sz="2400" dirty="0"/>
              <a:t>ｎ</a:t>
            </a:r>
            <a:r>
              <a:rPr lang="ja-JP" altLang="ja-JP" sz="2400" dirty="0" smtClean="0"/>
              <a:t>形</a:t>
            </a:r>
            <a:endParaRPr lang="ja-JP" altLang="ja-JP" sz="2400" dirty="0"/>
          </a:p>
        </p:txBody>
      </p:sp>
      <p:sp>
        <p:nvSpPr>
          <p:cNvPr id="116" name="正方形/長方形 115"/>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7" name="円/楕円 116"/>
          <p:cNvSpPr/>
          <p:nvPr/>
        </p:nvSpPr>
        <p:spPr>
          <a:xfrm>
            <a:off x="2686164"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8" name="円/楕円 117"/>
          <p:cNvSpPr/>
          <p:nvPr/>
        </p:nvSpPr>
        <p:spPr>
          <a:xfrm>
            <a:off x="2686164"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19" name="円/楕円 118"/>
          <p:cNvSpPr/>
          <p:nvPr/>
        </p:nvSpPr>
        <p:spPr>
          <a:xfrm>
            <a:off x="2686164"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0" name="円/楕円 119"/>
          <p:cNvSpPr/>
          <p:nvPr/>
        </p:nvSpPr>
        <p:spPr>
          <a:xfrm>
            <a:off x="2686164"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1" name="円/楕円 120"/>
          <p:cNvSpPr/>
          <p:nvPr/>
        </p:nvSpPr>
        <p:spPr>
          <a:xfrm>
            <a:off x="2686164"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2" name="円/楕円 121"/>
          <p:cNvSpPr/>
          <p:nvPr/>
        </p:nvSpPr>
        <p:spPr>
          <a:xfrm>
            <a:off x="3270117"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3" name="円/楕円 122"/>
          <p:cNvSpPr/>
          <p:nvPr/>
        </p:nvSpPr>
        <p:spPr>
          <a:xfrm>
            <a:off x="3270117"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4" name="円/楕円 123"/>
          <p:cNvSpPr/>
          <p:nvPr/>
        </p:nvSpPr>
        <p:spPr>
          <a:xfrm>
            <a:off x="3270117"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5" name="円/楕円 124"/>
          <p:cNvSpPr/>
          <p:nvPr/>
        </p:nvSpPr>
        <p:spPr>
          <a:xfrm>
            <a:off x="3270117"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6" name="円/楕円 125"/>
          <p:cNvSpPr/>
          <p:nvPr/>
        </p:nvSpPr>
        <p:spPr>
          <a:xfrm>
            <a:off x="3838292"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7" name="円/楕円 126"/>
          <p:cNvSpPr/>
          <p:nvPr/>
        </p:nvSpPr>
        <p:spPr>
          <a:xfrm>
            <a:off x="3838292"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8" name="円/楕円 127"/>
          <p:cNvSpPr/>
          <p:nvPr/>
        </p:nvSpPr>
        <p:spPr>
          <a:xfrm>
            <a:off x="3838292"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29" name="円/楕円 128"/>
          <p:cNvSpPr/>
          <p:nvPr/>
        </p:nvSpPr>
        <p:spPr>
          <a:xfrm>
            <a:off x="3838292"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0" name="円/楕円 129"/>
          <p:cNvSpPr/>
          <p:nvPr/>
        </p:nvSpPr>
        <p:spPr>
          <a:xfrm>
            <a:off x="3838292"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1" name="円/楕円 130"/>
          <p:cNvSpPr/>
          <p:nvPr/>
        </p:nvSpPr>
        <p:spPr>
          <a:xfrm>
            <a:off x="2123728" y="26890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2" name="円/楕円 131"/>
          <p:cNvSpPr/>
          <p:nvPr/>
        </p:nvSpPr>
        <p:spPr>
          <a:xfrm>
            <a:off x="2123728" y="322615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3" name="円/楕円 132"/>
          <p:cNvSpPr/>
          <p:nvPr/>
        </p:nvSpPr>
        <p:spPr>
          <a:xfrm>
            <a:off x="2123728" y="376919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4" name="円/楕円 133"/>
          <p:cNvSpPr/>
          <p:nvPr/>
        </p:nvSpPr>
        <p:spPr>
          <a:xfrm>
            <a:off x="2123728" y="427325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35" name="テキスト ボックス 134"/>
          <p:cNvSpPr txBox="1"/>
          <p:nvPr/>
        </p:nvSpPr>
        <p:spPr>
          <a:xfrm>
            <a:off x="5932516"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cxnSp>
        <p:nvCxnSpPr>
          <p:cNvPr id="136" name="直線コネクタ 135"/>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137" name="直線コネクタ 136"/>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138" name="直線コネクタ 137"/>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139" name="直線コネクタ 138"/>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140" name="直線コネクタ 139"/>
          <p:cNvCxnSpPr/>
          <p:nvPr/>
        </p:nvCxnSpPr>
        <p:spPr>
          <a:xfrm>
            <a:off x="971601" y="5962738"/>
            <a:ext cx="1755182" cy="0"/>
          </a:xfrm>
          <a:prstGeom prst="line">
            <a:avLst/>
          </a:prstGeom>
        </p:spPr>
        <p:style>
          <a:lnRef idx="2">
            <a:schemeClr val="dk1"/>
          </a:lnRef>
          <a:fillRef idx="1">
            <a:schemeClr val="lt1"/>
          </a:fillRef>
          <a:effectRef idx="0">
            <a:schemeClr val="dk1"/>
          </a:effectRef>
          <a:fontRef idx="minor">
            <a:schemeClr val="dk1"/>
          </a:fontRef>
        </p:style>
      </p:cxnSp>
      <p:cxnSp>
        <p:nvCxnSpPr>
          <p:cNvPr id="141" name="直線コネクタ 140"/>
          <p:cNvCxnSpPr/>
          <p:nvPr/>
        </p:nvCxnSpPr>
        <p:spPr>
          <a:xfrm>
            <a:off x="2974196"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142" name="直線コネクタ 141"/>
          <p:cNvCxnSpPr/>
          <p:nvPr/>
        </p:nvCxnSpPr>
        <p:spPr>
          <a:xfrm>
            <a:off x="274720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145" name="直線コネクタ 144"/>
          <p:cNvCxnSpPr/>
          <p:nvPr/>
        </p:nvCxnSpPr>
        <p:spPr>
          <a:xfrm>
            <a:off x="2974196"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146" name="直線コネクタ 145"/>
          <p:cNvCxnSpPr/>
          <p:nvPr/>
        </p:nvCxnSpPr>
        <p:spPr>
          <a:xfrm>
            <a:off x="661091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147" name="直線コネクタ 146"/>
          <p:cNvCxnSpPr/>
          <p:nvPr/>
        </p:nvCxnSpPr>
        <p:spPr>
          <a:xfrm>
            <a:off x="6857225"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148" name="直線コネクタ 147"/>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149" name="直線コネクタ 148"/>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150" name="直線コネクタ 149"/>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151" name="テキスト ボックス 150"/>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152" name="テキスト ボックス 151"/>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153" name="テキスト ボックス 152"/>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154" name="テキスト ボックス 153"/>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155" name="テキスト ボックス 154"/>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156" name="正方形/長方形 155"/>
          <p:cNvSpPr/>
          <p:nvPr/>
        </p:nvSpPr>
        <p:spPr>
          <a:xfrm>
            <a:off x="4888359" y="2218322"/>
            <a:ext cx="528706" cy="28803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テキスト ボックス 156"/>
          <p:cNvSpPr txBox="1"/>
          <p:nvPr/>
        </p:nvSpPr>
        <p:spPr>
          <a:xfrm>
            <a:off x="4888359" y="2965364"/>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spTree>
    <p:extLst>
      <p:ext uri="{BB962C8B-B14F-4D97-AF65-F5344CB8AC3E}">
        <p14:creationId xmlns:p14="http://schemas.microsoft.com/office/powerpoint/2010/main" val="1936914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テキスト ボックス 98"/>
          <p:cNvSpPr txBox="1"/>
          <p:nvPr/>
        </p:nvSpPr>
        <p:spPr>
          <a:xfrm>
            <a:off x="939" y="-1255"/>
            <a:ext cx="9143061" cy="2000548"/>
          </a:xfrm>
          <a:prstGeom prst="rect">
            <a:avLst/>
          </a:prstGeom>
          <a:noFill/>
        </p:spPr>
        <p:txBody>
          <a:bodyPr wrap="square" rtlCol="0">
            <a:spAutoFit/>
          </a:bodyPr>
          <a:lstStyle/>
          <a:p>
            <a:r>
              <a:rPr lang="ja-JP" altLang="en-US" sz="2000" dirty="0"/>
              <a:t>ベース</a:t>
            </a:r>
            <a:r>
              <a:rPr lang="ja-JP" altLang="en-US" sz="2000" dirty="0" smtClean="0"/>
              <a:t>・エミッタ間に順方向電圧を印加すると、大量の正孔がエミッタ領域からベース領域に流れ込んでくる。</a:t>
            </a:r>
            <a:r>
              <a:rPr lang="ja-JP" altLang="ja-JP" sz="2000" dirty="0" smtClean="0"/>
              <a:t>ベース</a:t>
            </a:r>
            <a:r>
              <a:rPr lang="ja-JP" altLang="ja-JP" sz="2000" dirty="0"/>
              <a:t>領域が薄く作られている</a:t>
            </a:r>
            <a:r>
              <a:rPr lang="ja-JP" altLang="ja-JP" sz="2000" dirty="0" smtClean="0"/>
              <a:t>ため</a:t>
            </a:r>
            <a:r>
              <a:rPr lang="ja-JP" altLang="en-US" sz="2000" dirty="0" smtClean="0"/>
              <a:t>、流れ込んできた正孔は</a:t>
            </a:r>
            <a:r>
              <a:rPr lang="ja-JP" altLang="ja-JP" sz="2000" dirty="0" smtClean="0"/>
              <a:t>ベース</a:t>
            </a:r>
            <a:r>
              <a:rPr lang="ja-JP" altLang="ja-JP" sz="2000" dirty="0"/>
              <a:t>領域で</a:t>
            </a:r>
            <a:r>
              <a:rPr lang="ja-JP" altLang="ja-JP" sz="2000" dirty="0" smtClean="0">
                <a:solidFill>
                  <a:srgbClr val="FF0000"/>
                </a:solidFill>
              </a:rPr>
              <a:t>再結合</a:t>
            </a:r>
            <a:r>
              <a:rPr lang="ja-JP" altLang="en-US" sz="2000" dirty="0" smtClean="0">
                <a:solidFill>
                  <a:srgbClr val="FF0000"/>
                </a:solidFill>
              </a:rPr>
              <a:t>（自由電子と結合）</a:t>
            </a:r>
            <a:r>
              <a:rPr lang="ja-JP" altLang="ja-JP" sz="2000" dirty="0" smtClean="0"/>
              <a:t>せず</a:t>
            </a:r>
            <a:r>
              <a:rPr lang="ja-JP" altLang="ja-JP" sz="2000" dirty="0"/>
              <a:t>に空乏層に</a:t>
            </a:r>
            <a:r>
              <a:rPr lang="ja-JP" altLang="ja-JP" sz="2000" dirty="0" smtClean="0"/>
              <a:t>入り込</a:t>
            </a:r>
            <a:r>
              <a:rPr lang="ja-JP" altLang="en-US" sz="2000" dirty="0" smtClean="0"/>
              <a:t>む。</a:t>
            </a:r>
            <a:r>
              <a:rPr lang="ja-JP" altLang="ja-JP" sz="2000" dirty="0"/>
              <a:t>空乏層に</a:t>
            </a:r>
            <a:r>
              <a:rPr lang="ja-JP" altLang="ja-JP" sz="2000" dirty="0" smtClean="0"/>
              <a:t>入った</a:t>
            </a:r>
            <a:r>
              <a:rPr lang="ja-JP" altLang="en-US" sz="2000" dirty="0" smtClean="0"/>
              <a:t>正孔</a:t>
            </a:r>
            <a:r>
              <a:rPr lang="ja-JP" altLang="ja-JP" sz="2000" dirty="0" smtClean="0"/>
              <a:t>は</a:t>
            </a:r>
            <a:r>
              <a:rPr lang="ja-JP" altLang="ja-JP" sz="2000" dirty="0"/>
              <a:t>空乏層にかかっている電界に</a:t>
            </a:r>
            <a:r>
              <a:rPr lang="ja-JP" altLang="ja-JP" sz="2000" dirty="0">
                <a:latin typeface="+mn-ea"/>
              </a:rPr>
              <a:t>引っ張られコレクタ領域に達し</a:t>
            </a:r>
            <a:r>
              <a:rPr lang="ja-JP" altLang="ja-JP" sz="2000" dirty="0">
                <a:solidFill>
                  <a:srgbClr val="FF0000"/>
                </a:solidFill>
                <a:latin typeface="+mn-ea"/>
              </a:rPr>
              <a:t>コレクタ電流</a:t>
            </a:r>
            <a:r>
              <a:rPr lang="en-US" altLang="ja-JP" sz="2000" dirty="0" smtClean="0">
                <a:solidFill>
                  <a:srgbClr val="FF0000"/>
                </a:solidFill>
                <a:latin typeface="+mn-ea"/>
              </a:rPr>
              <a:t>I</a:t>
            </a:r>
            <a:r>
              <a:rPr lang="ja-JP" altLang="en-US" sz="2000" baseline="-25000" dirty="0" smtClean="0">
                <a:solidFill>
                  <a:srgbClr val="FF0000"/>
                </a:solidFill>
                <a:latin typeface="+mn-ea"/>
              </a:rPr>
              <a:t>Ｃ</a:t>
            </a:r>
            <a:r>
              <a:rPr lang="ja-JP" altLang="ja-JP" sz="2000" dirty="0" smtClean="0">
                <a:latin typeface="+mn-ea"/>
              </a:rPr>
              <a:t>にな</a:t>
            </a:r>
            <a:r>
              <a:rPr lang="ja-JP" altLang="en-US" sz="2000" dirty="0" smtClean="0">
                <a:latin typeface="+mn-ea"/>
              </a:rPr>
              <a:t>る。また、</a:t>
            </a:r>
            <a:r>
              <a:rPr lang="ja-JP" altLang="ja-JP" sz="2000" dirty="0" smtClean="0">
                <a:latin typeface="+mn-ea"/>
              </a:rPr>
              <a:t>ベース</a:t>
            </a:r>
            <a:r>
              <a:rPr lang="ja-JP" altLang="ja-JP" sz="2000" dirty="0">
                <a:latin typeface="+mn-ea"/>
              </a:rPr>
              <a:t>領域で</a:t>
            </a:r>
            <a:r>
              <a:rPr lang="ja-JP" altLang="ja-JP" sz="2000" dirty="0" smtClean="0">
                <a:latin typeface="+mn-ea"/>
              </a:rPr>
              <a:t>再結合</a:t>
            </a:r>
            <a:r>
              <a:rPr lang="ja-JP" altLang="en-US" sz="2000" dirty="0" smtClean="0">
                <a:latin typeface="+mn-ea"/>
              </a:rPr>
              <a:t>した正孔が</a:t>
            </a:r>
            <a:r>
              <a:rPr lang="ja-JP" altLang="en-US" sz="2000" dirty="0" smtClean="0">
                <a:solidFill>
                  <a:srgbClr val="FF0000"/>
                </a:solidFill>
                <a:latin typeface="+mn-ea"/>
              </a:rPr>
              <a:t>ベース電流</a:t>
            </a:r>
            <a:r>
              <a:rPr lang="en-US" altLang="ja-JP" sz="2000" dirty="0" smtClean="0">
                <a:solidFill>
                  <a:srgbClr val="FF0000"/>
                </a:solidFill>
                <a:latin typeface="+mn-ea"/>
              </a:rPr>
              <a:t>I</a:t>
            </a:r>
            <a:r>
              <a:rPr lang="en-US" altLang="ja-JP" sz="1600" dirty="0" smtClean="0">
                <a:solidFill>
                  <a:srgbClr val="FF0000"/>
                </a:solidFill>
                <a:latin typeface="+mn-ea"/>
              </a:rPr>
              <a:t>B</a:t>
            </a:r>
            <a:r>
              <a:rPr lang="ja-JP" altLang="en-US" sz="2000" dirty="0" smtClean="0">
                <a:latin typeface="+mn-ea"/>
              </a:rPr>
              <a:t>なる。</a:t>
            </a:r>
            <a:endParaRPr lang="en-US" altLang="ja-JP" sz="2000" baseline="-25000" dirty="0" smtClean="0">
              <a:solidFill>
                <a:srgbClr val="FF0000"/>
              </a:solidFill>
              <a:latin typeface="+mn-ea"/>
            </a:endParaRPr>
          </a:p>
          <a:p>
            <a:endParaRPr kumimoji="1" lang="ja-JP" altLang="en-US" sz="2400" dirty="0"/>
          </a:p>
        </p:txBody>
      </p:sp>
      <p:cxnSp>
        <p:nvCxnSpPr>
          <p:cNvPr id="104" name="直線矢印コネクタ 103"/>
          <p:cNvCxnSpPr/>
          <p:nvPr/>
        </p:nvCxnSpPr>
        <p:spPr>
          <a:xfrm>
            <a:off x="4165273"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5" name="直線矢印コネクタ 104"/>
          <p:cNvCxnSpPr/>
          <p:nvPr/>
        </p:nvCxnSpPr>
        <p:spPr>
          <a:xfrm>
            <a:off x="4165273"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6" name="直線矢印コネクタ 105"/>
          <p:cNvCxnSpPr/>
          <p:nvPr/>
        </p:nvCxnSpPr>
        <p:spPr>
          <a:xfrm>
            <a:off x="4165273"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7" name="直線矢印コネクタ 106"/>
          <p:cNvCxnSpPr/>
          <p:nvPr/>
        </p:nvCxnSpPr>
        <p:spPr>
          <a:xfrm>
            <a:off x="4165273"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8" name="直線矢印コネクタ 107"/>
          <p:cNvCxnSpPr/>
          <p:nvPr/>
        </p:nvCxnSpPr>
        <p:spPr>
          <a:xfrm>
            <a:off x="4165273" y="4666593"/>
            <a:ext cx="50143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9" name="直線矢印コネクタ 108"/>
          <p:cNvCxnSpPr/>
          <p:nvPr/>
        </p:nvCxnSpPr>
        <p:spPr>
          <a:xfrm>
            <a:off x="3617032" y="283545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0" name="直線矢印コネクタ 109"/>
          <p:cNvCxnSpPr/>
          <p:nvPr/>
        </p:nvCxnSpPr>
        <p:spPr>
          <a:xfrm>
            <a:off x="3617032" y="33801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1" name="直線矢印コネクタ 110"/>
          <p:cNvCxnSpPr/>
          <p:nvPr/>
        </p:nvCxnSpPr>
        <p:spPr>
          <a:xfrm>
            <a:off x="3617032" y="3900842"/>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2" name="直線矢印コネクタ 111"/>
          <p:cNvCxnSpPr/>
          <p:nvPr/>
        </p:nvCxnSpPr>
        <p:spPr>
          <a:xfrm>
            <a:off x="3617032" y="446025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3" name="直線矢印コネクタ 112"/>
          <p:cNvCxnSpPr/>
          <p:nvPr/>
        </p:nvCxnSpPr>
        <p:spPr>
          <a:xfrm>
            <a:off x="3007406"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4" name="直線矢印コネクタ 113"/>
          <p:cNvCxnSpPr/>
          <p:nvPr/>
        </p:nvCxnSpPr>
        <p:spPr>
          <a:xfrm>
            <a:off x="3007406"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5" name="直線矢印コネクタ 114"/>
          <p:cNvCxnSpPr/>
          <p:nvPr/>
        </p:nvCxnSpPr>
        <p:spPr>
          <a:xfrm>
            <a:off x="3007406"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6" name="直線矢印コネクタ 115"/>
          <p:cNvCxnSpPr/>
          <p:nvPr/>
        </p:nvCxnSpPr>
        <p:spPr>
          <a:xfrm>
            <a:off x="3007406"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7" name="直線矢印コネクタ 116"/>
          <p:cNvCxnSpPr/>
          <p:nvPr/>
        </p:nvCxnSpPr>
        <p:spPr>
          <a:xfrm>
            <a:off x="3007406" y="4666593"/>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8" name="直線矢印コネクタ 117"/>
          <p:cNvCxnSpPr/>
          <p:nvPr/>
        </p:nvCxnSpPr>
        <p:spPr>
          <a:xfrm>
            <a:off x="2451101" y="2825326"/>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9" name="直線矢印コネクタ 118"/>
          <p:cNvCxnSpPr/>
          <p:nvPr/>
        </p:nvCxnSpPr>
        <p:spPr>
          <a:xfrm>
            <a:off x="2451101" y="337000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0" name="直線矢印コネクタ 119"/>
          <p:cNvCxnSpPr/>
          <p:nvPr/>
        </p:nvCxnSpPr>
        <p:spPr>
          <a:xfrm>
            <a:off x="2451101" y="389070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1" name="直線矢印コネクタ 120"/>
          <p:cNvCxnSpPr/>
          <p:nvPr/>
        </p:nvCxnSpPr>
        <p:spPr>
          <a:xfrm>
            <a:off x="2451101" y="445012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50" name="テキスト ボックス 149"/>
          <p:cNvSpPr txBox="1"/>
          <p:nvPr/>
        </p:nvSpPr>
        <p:spPr>
          <a:xfrm>
            <a:off x="4901484" y="5517232"/>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51" name="Line 6"/>
          <p:cNvSpPr>
            <a:spLocks noChangeShapeType="1"/>
          </p:cNvSpPr>
          <p:nvPr/>
        </p:nvSpPr>
        <p:spPr bwMode="auto">
          <a:xfrm rot="5400000" flipV="1">
            <a:off x="4693996" y="5651736"/>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テキスト ボックス 151"/>
          <p:cNvSpPr txBox="1"/>
          <p:nvPr/>
        </p:nvSpPr>
        <p:spPr>
          <a:xfrm>
            <a:off x="5166213" y="1772816"/>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53" name="テキスト ボックス 152"/>
          <p:cNvSpPr txBox="1"/>
          <p:nvPr/>
        </p:nvSpPr>
        <p:spPr>
          <a:xfrm>
            <a:off x="4800772" y="1772817"/>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54" name="テキスト ボックス 153"/>
          <p:cNvSpPr txBox="1"/>
          <p:nvPr/>
        </p:nvSpPr>
        <p:spPr>
          <a:xfrm>
            <a:off x="7672330"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155" name="Line 6"/>
          <p:cNvSpPr>
            <a:spLocks noChangeShapeType="1"/>
          </p:cNvSpPr>
          <p:nvPr/>
        </p:nvSpPr>
        <p:spPr bwMode="auto">
          <a:xfrm rot="10800000" flipH="1">
            <a:off x="7672329"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正方形/長方形 155"/>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7" name="円/楕円 156"/>
          <p:cNvSpPr/>
          <p:nvPr/>
        </p:nvSpPr>
        <p:spPr>
          <a:xfrm>
            <a:off x="5417065"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58" name="円/楕円 157"/>
          <p:cNvSpPr/>
          <p:nvPr/>
        </p:nvSpPr>
        <p:spPr>
          <a:xfrm>
            <a:off x="5417065"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59" name="円/楕円 158"/>
          <p:cNvSpPr/>
          <p:nvPr/>
        </p:nvSpPr>
        <p:spPr>
          <a:xfrm>
            <a:off x="5417065"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0" name="円/楕円 159"/>
          <p:cNvSpPr/>
          <p:nvPr/>
        </p:nvSpPr>
        <p:spPr>
          <a:xfrm>
            <a:off x="5417065"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1" name="円/楕円 160"/>
          <p:cNvSpPr/>
          <p:nvPr/>
        </p:nvSpPr>
        <p:spPr>
          <a:xfrm>
            <a:off x="5417065"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2" name="円/楕円 161"/>
          <p:cNvSpPr/>
          <p:nvPr/>
        </p:nvSpPr>
        <p:spPr>
          <a:xfrm>
            <a:off x="6001018"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3" name="円/楕円 162"/>
          <p:cNvSpPr/>
          <p:nvPr/>
        </p:nvSpPr>
        <p:spPr>
          <a:xfrm>
            <a:off x="6001018"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4" name="円/楕円 163"/>
          <p:cNvSpPr/>
          <p:nvPr/>
        </p:nvSpPr>
        <p:spPr>
          <a:xfrm>
            <a:off x="6001018"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5" name="円/楕円 164"/>
          <p:cNvSpPr/>
          <p:nvPr/>
        </p:nvSpPr>
        <p:spPr>
          <a:xfrm>
            <a:off x="6001018"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6" name="円/楕円 165"/>
          <p:cNvSpPr/>
          <p:nvPr/>
        </p:nvSpPr>
        <p:spPr>
          <a:xfrm>
            <a:off x="6569193"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7" name="円/楕円 166"/>
          <p:cNvSpPr/>
          <p:nvPr/>
        </p:nvSpPr>
        <p:spPr>
          <a:xfrm>
            <a:off x="6569193"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8" name="円/楕円 167"/>
          <p:cNvSpPr/>
          <p:nvPr/>
        </p:nvSpPr>
        <p:spPr>
          <a:xfrm>
            <a:off x="6569193"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9" name="円/楕円 168"/>
          <p:cNvSpPr/>
          <p:nvPr/>
        </p:nvSpPr>
        <p:spPr>
          <a:xfrm>
            <a:off x="6569193"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0" name="円/楕円 169"/>
          <p:cNvSpPr/>
          <p:nvPr/>
        </p:nvSpPr>
        <p:spPr>
          <a:xfrm>
            <a:off x="6569193"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1" name="正方形/長方形 170"/>
          <p:cNvSpPr/>
          <p:nvPr/>
        </p:nvSpPr>
        <p:spPr>
          <a:xfrm>
            <a:off x="4332318" y="2218322"/>
            <a:ext cx="794401"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2" name="円/楕円 171"/>
          <p:cNvSpPr/>
          <p:nvPr/>
        </p:nvSpPr>
        <p:spPr>
          <a:xfrm>
            <a:off x="4522693" y="2650355"/>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73" name="円/楕円 172"/>
          <p:cNvSpPr/>
          <p:nvPr/>
        </p:nvSpPr>
        <p:spPr>
          <a:xfrm>
            <a:off x="4507944" y="3173907"/>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74" name="円/楕円 173"/>
          <p:cNvSpPr/>
          <p:nvPr/>
        </p:nvSpPr>
        <p:spPr>
          <a:xfrm>
            <a:off x="4499992" y="3789040"/>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75" name="円/楕円 174"/>
          <p:cNvSpPr/>
          <p:nvPr/>
        </p:nvSpPr>
        <p:spPr>
          <a:xfrm>
            <a:off x="4507944" y="4437112"/>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76" name="円/楕円 175"/>
          <p:cNvSpPr/>
          <p:nvPr/>
        </p:nvSpPr>
        <p:spPr>
          <a:xfrm>
            <a:off x="7140630"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7" name="円/楕円 176"/>
          <p:cNvSpPr/>
          <p:nvPr/>
        </p:nvSpPr>
        <p:spPr>
          <a:xfrm>
            <a:off x="7140630"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8" name="円/楕円 177"/>
          <p:cNvSpPr/>
          <p:nvPr/>
        </p:nvSpPr>
        <p:spPr>
          <a:xfrm>
            <a:off x="7140630"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9" name="円/楕円 178"/>
          <p:cNvSpPr/>
          <p:nvPr/>
        </p:nvSpPr>
        <p:spPr>
          <a:xfrm>
            <a:off x="7140630"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0" name="テキスト ボックス 179"/>
          <p:cNvSpPr txBox="1"/>
          <p:nvPr/>
        </p:nvSpPr>
        <p:spPr>
          <a:xfrm>
            <a:off x="2759683"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sp>
        <p:nvSpPr>
          <p:cNvPr id="181" name="テキスト ボックス 180"/>
          <p:cNvSpPr txBox="1"/>
          <p:nvPr/>
        </p:nvSpPr>
        <p:spPr>
          <a:xfrm>
            <a:off x="4355976" y="1756657"/>
            <a:ext cx="722829" cy="461665"/>
          </a:xfrm>
          <a:prstGeom prst="rect">
            <a:avLst/>
          </a:prstGeom>
          <a:noFill/>
        </p:spPr>
        <p:txBody>
          <a:bodyPr wrap="square" rtlCol="0">
            <a:spAutoFit/>
          </a:bodyPr>
          <a:lstStyle/>
          <a:p>
            <a:r>
              <a:rPr lang="ja-JP" altLang="en-US" sz="2400" dirty="0"/>
              <a:t>ｎ</a:t>
            </a:r>
            <a:r>
              <a:rPr lang="ja-JP" altLang="ja-JP" sz="2400" dirty="0" smtClean="0"/>
              <a:t>形</a:t>
            </a:r>
            <a:endParaRPr lang="ja-JP" altLang="ja-JP" sz="2400" dirty="0"/>
          </a:p>
        </p:txBody>
      </p:sp>
      <p:sp>
        <p:nvSpPr>
          <p:cNvPr id="182" name="正方形/長方形 181"/>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3" name="円/楕円 182"/>
          <p:cNvSpPr/>
          <p:nvPr/>
        </p:nvSpPr>
        <p:spPr>
          <a:xfrm>
            <a:off x="2686164"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4" name="円/楕円 183"/>
          <p:cNvSpPr/>
          <p:nvPr/>
        </p:nvSpPr>
        <p:spPr>
          <a:xfrm>
            <a:off x="2686164"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5" name="円/楕円 184"/>
          <p:cNvSpPr/>
          <p:nvPr/>
        </p:nvSpPr>
        <p:spPr>
          <a:xfrm>
            <a:off x="2686164"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6" name="円/楕円 185"/>
          <p:cNvSpPr/>
          <p:nvPr/>
        </p:nvSpPr>
        <p:spPr>
          <a:xfrm>
            <a:off x="2686164"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7" name="円/楕円 186"/>
          <p:cNvSpPr/>
          <p:nvPr/>
        </p:nvSpPr>
        <p:spPr>
          <a:xfrm>
            <a:off x="2686164"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8" name="円/楕円 187"/>
          <p:cNvSpPr/>
          <p:nvPr/>
        </p:nvSpPr>
        <p:spPr>
          <a:xfrm>
            <a:off x="3270117"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9" name="円/楕円 188"/>
          <p:cNvSpPr/>
          <p:nvPr/>
        </p:nvSpPr>
        <p:spPr>
          <a:xfrm>
            <a:off x="3270117"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0" name="円/楕円 189"/>
          <p:cNvSpPr/>
          <p:nvPr/>
        </p:nvSpPr>
        <p:spPr>
          <a:xfrm>
            <a:off x="3270117"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1" name="円/楕円 190"/>
          <p:cNvSpPr/>
          <p:nvPr/>
        </p:nvSpPr>
        <p:spPr>
          <a:xfrm>
            <a:off x="3270117"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2" name="円/楕円 191"/>
          <p:cNvSpPr/>
          <p:nvPr/>
        </p:nvSpPr>
        <p:spPr>
          <a:xfrm>
            <a:off x="3838292"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3" name="円/楕円 192"/>
          <p:cNvSpPr/>
          <p:nvPr/>
        </p:nvSpPr>
        <p:spPr>
          <a:xfrm>
            <a:off x="3838292"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4" name="円/楕円 193"/>
          <p:cNvSpPr/>
          <p:nvPr/>
        </p:nvSpPr>
        <p:spPr>
          <a:xfrm>
            <a:off x="3838292"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5" name="円/楕円 194"/>
          <p:cNvSpPr/>
          <p:nvPr/>
        </p:nvSpPr>
        <p:spPr>
          <a:xfrm>
            <a:off x="3838292"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6" name="円/楕円 195"/>
          <p:cNvSpPr/>
          <p:nvPr/>
        </p:nvSpPr>
        <p:spPr>
          <a:xfrm>
            <a:off x="3838292"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7" name="円/楕円 196"/>
          <p:cNvSpPr/>
          <p:nvPr/>
        </p:nvSpPr>
        <p:spPr>
          <a:xfrm>
            <a:off x="2123728" y="26890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8" name="円/楕円 197"/>
          <p:cNvSpPr/>
          <p:nvPr/>
        </p:nvSpPr>
        <p:spPr>
          <a:xfrm>
            <a:off x="2123728" y="322615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9" name="円/楕円 198"/>
          <p:cNvSpPr/>
          <p:nvPr/>
        </p:nvSpPr>
        <p:spPr>
          <a:xfrm>
            <a:off x="2123728" y="376919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0" name="円/楕円 199"/>
          <p:cNvSpPr/>
          <p:nvPr/>
        </p:nvSpPr>
        <p:spPr>
          <a:xfrm>
            <a:off x="2123728" y="427325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1" name="テキスト ボックス 200"/>
          <p:cNvSpPr txBox="1"/>
          <p:nvPr/>
        </p:nvSpPr>
        <p:spPr>
          <a:xfrm>
            <a:off x="5932516"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cxnSp>
        <p:nvCxnSpPr>
          <p:cNvPr id="202" name="直線コネクタ 201"/>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203" name="直線コネクタ 202"/>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204" name="直線コネクタ 203"/>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05" name="直線コネクタ 204"/>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206" name="直線コネクタ 205"/>
          <p:cNvCxnSpPr/>
          <p:nvPr/>
        </p:nvCxnSpPr>
        <p:spPr>
          <a:xfrm>
            <a:off x="971601" y="5962738"/>
            <a:ext cx="1755182" cy="0"/>
          </a:xfrm>
          <a:prstGeom prst="line">
            <a:avLst/>
          </a:prstGeom>
        </p:spPr>
        <p:style>
          <a:lnRef idx="2">
            <a:schemeClr val="dk1"/>
          </a:lnRef>
          <a:fillRef idx="1">
            <a:schemeClr val="lt1"/>
          </a:fillRef>
          <a:effectRef idx="0">
            <a:schemeClr val="dk1"/>
          </a:effectRef>
          <a:fontRef idx="minor">
            <a:schemeClr val="dk1"/>
          </a:fontRef>
        </p:style>
      </p:cxnSp>
      <p:cxnSp>
        <p:nvCxnSpPr>
          <p:cNvPr id="207" name="直線コネクタ 206"/>
          <p:cNvCxnSpPr/>
          <p:nvPr/>
        </p:nvCxnSpPr>
        <p:spPr>
          <a:xfrm>
            <a:off x="2974196"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208" name="直線コネクタ 207"/>
          <p:cNvCxnSpPr/>
          <p:nvPr/>
        </p:nvCxnSpPr>
        <p:spPr>
          <a:xfrm>
            <a:off x="274720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209" name="直線コネクタ 208"/>
          <p:cNvCxnSpPr/>
          <p:nvPr/>
        </p:nvCxnSpPr>
        <p:spPr>
          <a:xfrm>
            <a:off x="2974196"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210" name="直線コネクタ 209"/>
          <p:cNvCxnSpPr/>
          <p:nvPr/>
        </p:nvCxnSpPr>
        <p:spPr>
          <a:xfrm>
            <a:off x="661091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211" name="直線コネクタ 210"/>
          <p:cNvCxnSpPr/>
          <p:nvPr/>
        </p:nvCxnSpPr>
        <p:spPr>
          <a:xfrm>
            <a:off x="6857225"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212" name="直線コネクタ 211"/>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213" name="直線コネクタ 212"/>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214" name="直線コネクタ 213"/>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215" name="テキスト ボックス 214"/>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216" name="テキスト ボックス 215"/>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217" name="テキスト ボックス 216"/>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218" name="テキスト ボックス 217"/>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219" name="テキスト ボックス 218"/>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220" name="正方形/長方形 219"/>
          <p:cNvSpPr/>
          <p:nvPr/>
        </p:nvSpPr>
        <p:spPr>
          <a:xfrm>
            <a:off x="4891564" y="2204864"/>
            <a:ext cx="528706" cy="28803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テキスト ボックス 220"/>
          <p:cNvSpPr txBox="1"/>
          <p:nvPr/>
        </p:nvSpPr>
        <p:spPr>
          <a:xfrm>
            <a:off x="4888359" y="2965364"/>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cxnSp>
        <p:nvCxnSpPr>
          <p:cNvPr id="122" name="直線矢印コネクタ 121"/>
          <p:cNvCxnSpPr/>
          <p:nvPr/>
        </p:nvCxnSpPr>
        <p:spPr>
          <a:xfrm>
            <a:off x="4947817" y="2537738"/>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3" name="直線矢印コネクタ 122"/>
          <p:cNvCxnSpPr/>
          <p:nvPr/>
        </p:nvCxnSpPr>
        <p:spPr>
          <a:xfrm>
            <a:off x="4947817" y="3082417"/>
            <a:ext cx="560287"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5" name="直線矢印コネクタ 124"/>
          <p:cNvCxnSpPr/>
          <p:nvPr/>
        </p:nvCxnSpPr>
        <p:spPr>
          <a:xfrm flipV="1">
            <a:off x="4947817" y="3601002"/>
            <a:ext cx="458966" cy="211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9" name="直線矢印コネクタ 148"/>
          <p:cNvCxnSpPr/>
          <p:nvPr/>
        </p:nvCxnSpPr>
        <p:spPr>
          <a:xfrm>
            <a:off x="4947817" y="4162537"/>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510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par>
                                <p:cTn id="11" presetID="10"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fade">
                                      <p:cBhvr>
                                        <p:cTn id="13" dur="500"/>
                                        <p:tgtEl>
                                          <p:spTgt spid="120"/>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par>
                                <p:cTn id="17" presetID="10" presetClass="entr" presetSubtype="0"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500"/>
                                        <p:tgtEl>
                                          <p:spTgt spid="113"/>
                                        </p:tgtEl>
                                      </p:cBhvr>
                                    </p:animEffect>
                                  </p:childTnLst>
                                </p:cTn>
                              </p:par>
                              <p:par>
                                <p:cTn id="20" presetID="10" presetClass="entr" presetSubtype="0"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par>
                                <p:cTn id="23" presetID="10"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fade">
                                      <p:cBhvr>
                                        <p:cTn id="25" dur="500"/>
                                        <p:tgtEl>
                                          <p:spTgt spid="115"/>
                                        </p:tgtEl>
                                      </p:cBhvr>
                                    </p:animEffect>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500"/>
                                        <p:tgtEl>
                                          <p:spTgt spid="116"/>
                                        </p:tgtEl>
                                      </p:cBhvr>
                                    </p:animEffect>
                                  </p:childTnLst>
                                </p:cTn>
                              </p:par>
                              <p:par>
                                <p:cTn id="29" presetID="10"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500"/>
                                        <p:tgtEl>
                                          <p:spTgt spid="117"/>
                                        </p:tgtEl>
                                      </p:cBhvr>
                                    </p:animEffect>
                                  </p:childTnLst>
                                </p:cTn>
                              </p:par>
                              <p:par>
                                <p:cTn id="32" presetID="10" presetClass="entr" presetSubtype="0" fill="hold"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500"/>
                                        <p:tgtEl>
                                          <p:spTgt spid="109"/>
                                        </p:tgtEl>
                                      </p:cBhvr>
                                    </p:animEffect>
                                  </p:childTnLst>
                                </p:cTn>
                              </p:par>
                              <p:par>
                                <p:cTn id="35" presetID="10"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par>
                                <p:cTn id="38" presetID="10" presetClass="entr" presetSubtype="0" fill="hold"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500"/>
                                        <p:tgtEl>
                                          <p:spTgt spid="111"/>
                                        </p:tgtEl>
                                      </p:cBhvr>
                                    </p:animEffect>
                                  </p:childTnLst>
                                </p:cTn>
                              </p:par>
                              <p:par>
                                <p:cTn id="41" presetID="10" presetClass="entr" presetSubtype="0"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par>
                                <p:cTn id="44" presetID="10" presetClass="entr" presetSubtype="0" fill="hold"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par>
                                <p:cTn id="47" presetID="10" presetClass="entr" presetSubtype="0" fill="hold"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500"/>
                                        <p:tgtEl>
                                          <p:spTgt spid="105"/>
                                        </p:tgtEl>
                                      </p:cBhvr>
                                    </p:animEffect>
                                  </p:childTnLst>
                                </p:cTn>
                              </p:par>
                              <p:par>
                                <p:cTn id="50" presetID="10" presetClass="entr" presetSubtype="0"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500"/>
                                        <p:tgtEl>
                                          <p:spTgt spid="106"/>
                                        </p:tgtEl>
                                      </p:cBhvr>
                                    </p:animEffect>
                                  </p:childTnLst>
                                </p:cTn>
                              </p:par>
                              <p:par>
                                <p:cTn id="53" presetID="10" presetClass="entr" presetSubtype="0"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500"/>
                                        <p:tgtEl>
                                          <p:spTgt spid="107"/>
                                        </p:tgtEl>
                                      </p:cBhvr>
                                    </p:animEffect>
                                  </p:childTnLst>
                                </p:cTn>
                              </p:par>
                              <p:par>
                                <p:cTn id="56" presetID="10" presetClass="entr" presetSubtype="0" fill="hold" nodeType="with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500"/>
                                        <p:tgtEl>
                                          <p:spTgt spid="10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500"/>
                                        <p:tgtEl>
                                          <p:spTgt spid="122"/>
                                        </p:tgtEl>
                                      </p:cBhvr>
                                    </p:animEffect>
                                  </p:childTnLst>
                                </p:cTn>
                              </p:par>
                              <p:par>
                                <p:cTn id="64" presetID="10" presetClass="entr" presetSubtype="0" fill="hold" nodeType="with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fade">
                                      <p:cBhvr>
                                        <p:cTn id="66" dur="500"/>
                                        <p:tgtEl>
                                          <p:spTgt spid="123"/>
                                        </p:tgtEl>
                                      </p:cBhvr>
                                    </p:animEffect>
                                  </p:childTnLst>
                                </p:cTn>
                              </p:par>
                              <p:par>
                                <p:cTn id="67" presetID="10" presetClass="entr" presetSubtype="0"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fade">
                                      <p:cBhvr>
                                        <p:cTn id="69" dur="500"/>
                                        <p:tgtEl>
                                          <p:spTgt spid="125"/>
                                        </p:tgtEl>
                                      </p:cBhvr>
                                    </p:animEffect>
                                  </p:childTnLst>
                                </p:cTn>
                              </p:par>
                              <p:par>
                                <p:cTn id="70" presetID="10" presetClass="entr" presetSubtype="0" fill="hold" nodeType="withEffect">
                                  <p:stCondLst>
                                    <p:cond delay="0"/>
                                  </p:stCondLst>
                                  <p:childTnLst>
                                    <p:set>
                                      <p:cBhvr>
                                        <p:cTn id="71" dur="1" fill="hold">
                                          <p:stCondLst>
                                            <p:cond delay="0"/>
                                          </p:stCondLst>
                                        </p:cTn>
                                        <p:tgtEl>
                                          <p:spTgt spid="149"/>
                                        </p:tgtEl>
                                        <p:attrNameLst>
                                          <p:attrName>style.visibility</p:attrName>
                                        </p:attrNameLst>
                                      </p:cBhvr>
                                      <p:to>
                                        <p:strVal val="visible"/>
                                      </p:to>
                                    </p:set>
                                    <p:animEffect transition="in" filter="fade">
                                      <p:cBhvr>
                                        <p:cTn id="72" dur="500"/>
                                        <p:tgtEl>
                                          <p:spTgt spid="14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fade">
                                      <p:cBhvr>
                                        <p:cTn id="77" dur="500"/>
                                        <p:tgtEl>
                                          <p:spTgt spid="15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0"/>
                                        </p:tgtEl>
                                        <p:attrNameLst>
                                          <p:attrName>style.visibility</p:attrName>
                                        </p:attrNameLst>
                                      </p:cBhvr>
                                      <p:to>
                                        <p:strVal val="visible"/>
                                      </p:to>
                                    </p:set>
                                    <p:animEffect transition="in" filter="fade">
                                      <p:cBhvr>
                                        <p:cTn id="8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テキスト ボックス 105"/>
          <p:cNvSpPr txBox="1"/>
          <p:nvPr/>
        </p:nvSpPr>
        <p:spPr>
          <a:xfrm>
            <a:off x="939" y="0"/>
            <a:ext cx="9143061" cy="1815882"/>
          </a:xfrm>
          <a:prstGeom prst="rect">
            <a:avLst/>
          </a:prstGeom>
          <a:noFill/>
        </p:spPr>
        <p:txBody>
          <a:bodyPr wrap="square" rtlCol="0">
            <a:spAutoFit/>
          </a:bodyPr>
          <a:lstStyle/>
          <a:p>
            <a:r>
              <a:rPr lang="ja-JP" altLang="en-US" sz="2000" dirty="0" smtClean="0">
                <a:latin typeface="+mn-ea"/>
              </a:rPr>
              <a:t>ベース領域で</a:t>
            </a:r>
            <a:r>
              <a:rPr lang="ja-JP" altLang="ja-JP" sz="2000" dirty="0" smtClean="0">
                <a:latin typeface="+mn-ea"/>
              </a:rPr>
              <a:t>再結合する</a:t>
            </a:r>
            <a:r>
              <a:rPr lang="ja-JP" altLang="en-US" sz="2000" dirty="0" smtClean="0">
                <a:latin typeface="+mn-ea"/>
              </a:rPr>
              <a:t>正孔とコレクタ領域まで達する正孔の</a:t>
            </a:r>
            <a:r>
              <a:rPr lang="ja-JP" altLang="ja-JP" sz="2000" dirty="0" smtClean="0">
                <a:latin typeface="+mn-ea"/>
              </a:rPr>
              <a:t>割合</a:t>
            </a:r>
            <a:r>
              <a:rPr lang="ja-JP" altLang="ja-JP" sz="2000" dirty="0">
                <a:latin typeface="+mn-ea"/>
              </a:rPr>
              <a:t>がほぼ一定であることから、コレクタ電流</a:t>
            </a:r>
            <a:r>
              <a:rPr lang="en-US" altLang="ja-JP" sz="2000" dirty="0">
                <a:latin typeface="+mn-ea"/>
              </a:rPr>
              <a:t>I</a:t>
            </a:r>
            <a:r>
              <a:rPr lang="en-US" altLang="ja-JP" sz="2000" baseline="-25000" dirty="0">
                <a:latin typeface="+mn-ea"/>
              </a:rPr>
              <a:t>C</a:t>
            </a:r>
            <a:r>
              <a:rPr lang="ja-JP" altLang="ja-JP" sz="2000" dirty="0">
                <a:latin typeface="+mn-ea"/>
              </a:rPr>
              <a:t>とベース電流</a:t>
            </a:r>
            <a:r>
              <a:rPr lang="en-US" altLang="ja-JP" sz="2000" dirty="0">
                <a:latin typeface="+mn-ea"/>
              </a:rPr>
              <a:t>I</a:t>
            </a:r>
            <a:r>
              <a:rPr lang="en-US" altLang="ja-JP" sz="2000" baseline="-25000" dirty="0">
                <a:latin typeface="+mn-ea"/>
              </a:rPr>
              <a:t>B</a:t>
            </a:r>
            <a:r>
              <a:rPr lang="ja-JP" altLang="ja-JP" sz="2000" dirty="0">
                <a:latin typeface="+mn-ea"/>
              </a:rPr>
              <a:t>はほぼ</a:t>
            </a:r>
            <a:r>
              <a:rPr lang="ja-JP" altLang="ja-JP" sz="2000" dirty="0" smtClean="0">
                <a:latin typeface="+mn-ea"/>
              </a:rPr>
              <a:t>比例</a:t>
            </a:r>
            <a:r>
              <a:rPr lang="ja-JP" altLang="en-US" sz="2000" dirty="0">
                <a:latin typeface="+mn-ea"/>
              </a:rPr>
              <a:t>する。</a:t>
            </a:r>
            <a:endParaRPr lang="en-US" altLang="ja-JP" sz="2000" dirty="0" smtClean="0">
              <a:latin typeface="+mn-ea"/>
            </a:endParaRPr>
          </a:p>
          <a:p>
            <a:r>
              <a:rPr lang="ja-JP" altLang="en-US" sz="2400" dirty="0" smtClean="0">
                <a:solidFill>
                  <a:srgbClr val="FF0000"/>
                </a:solidFill>
              </a:rPr>
              <a:t>　　</a:t>
            </a:r>
            <a:r>
              <a:rPr lang="en-US" altLang="ja-JP" sz="2400" dirty="0" smtClean="0">
                <a:solidFill>
                  <a:srgbClr val="FF0000"/>
                </a:solidFill>
              </a:rPr>
              <a:t>I</a:t>
            </a:r>
            <a:r>
              <a:rPr lang="en-US" altLang="ja-JP" sz="1600" dirty="0" smtClean="0">
                <a:solidFill>
                  <a:srgbClr val="FF0000"/>
                </a:solidFill>
              </a:rPr>
              <a:t>C</a:t>
            </a:r>
            <a:r>
              <a:rPr lang="ja-JP" altLang="en-US" sz="1600" dirty="0" smtClean="0">
                <a:solidFill>
                  <a:srgbClr val="FF0000"/>
                </a:solidFill>
              </a:rPr>
              <a:t>　</a:t>
            </a:r>
            <a:r>
              <a:rPr lang="ja-JP" altLang="en-US" sz="2400" dirty="0">
                <a:solidFill>
                  <a:srgbClr val="FF0000"/>
                </a:solidFill>
              </a:rPr>
              <a:t>＝</a:t>
            </a:r>
            <a:r>
              <a:rPr lang="ja-JP" altLang="en-US" sz="2400" dirty="0" smtClean="0">
                <a:solidFill>
                  <a:srgbClr val="FF0000"/>
                </a:solidFill>
              </a:rPr>
              <a:t>　</a:t>
            </a:r>
            <a:r>
              <a:rPr lang="en-US" altLang="ja-JP" sz="2400" dirty="0" err="1" smtClean="0">
                <a:solidFill>
                  <a:srgbClr val="FF0000"/>
                </a:solidFill>
              </a:rPr>
              <a:t>h</a:t>
            </a:r>
            <a:r>
              <a:rPr lang="en-US" altLang="ja-JP" sz="1600" dirty="0" err="1" smtClean="0">
                <a:solidFill>
                  <a:srgbClr val="FF0000"/>
                </a:solidFill>
              </a:rPr>
              <a:t>FE</a:t>
            </a:r>
            <a:r>
              <a:rPr kumimoji="1" lang="en-US" altLang="ja-JP" sz="2400" dirty="0" err="1" smtClean="0">
                <a:solidFill>
                  <a:srgbClr val="FF0000"/>
                </a:solidFill>
              </a:rPr>
              <a:t>×I</a:t>
            </a:r>
            <a:r>
              <a:rPr kumimoji="1" lang="en-US" altLang="ja-JP" sz="1600" dirty="0" err="1" smtClean="0">
                <a:solidFill>
                  <a:srgbClr val="FF0000"/>
                </a:solidFill>
              </a:rPr>
              <a:t>B</a:t>
            </a:r>
            <a:r>
              <a:rPr kumimoji="1" lang="ja-JP" altLang="en-US" sz="2400" dirty="0" smtClean="0"/>
              <a:t>　</a:t>
            </a:r>
            <a:r>
              <a:rPr kumimoji="1" lang="ja-JP" altLang="en-US" sz="2000" dirty="0" smtClean="0"/>
              <a:t>（</a:t>
            </a:r>
            <a:r>
              <a:rPr kumimoji="1" lang="en-US" altLang="ja-JP" sz="2000" dirty="0" err="1" smtClean="0"/>
              <a:t>hFE</a:t>
            </a:r>
            <a:r>
              <a:rPr kumimoji="1" lang="ja-JP" altLang="en-US" sz="2000" dirty="0" smtClean="0"/>
              <a:t>は種類および部品により異なる：数十～数百）</a:t>
            </a:r>
            <a:endParaRPr kumimoji="1" lang="en-US" altLang="ja-JP" sz="2000" dirty="0" smtClean="0"/>
          </a:p>
          <a:p>
            <a:r>
              <a:rPr kumimoji="1" lang="ja-JP" altLang="en-US" sz="2000" dirty="0" smtClean="0"/>
              <a:t>また、次の関係が成立する。</a:t>
            </a:r>
            <a:endParaRPr kumimoji="1" lang="en-US" altLang="ja-JP" sz="2000" dirty="0" smtClean="0"/>
          </a:p>
          <a:p>
            <a:r>
              <a:rPr kumimoji="1" lang="ja-JP" altLang="en-US" sz="2400" dirty="0" smtClean="0"/>
              <a:t>　　</a:t>
            </a:r>
            <a:r>
              <a:rPr lang="en-US" altLang="ja-JP" sz="2400" dirty="0">
                <a:solidFill>
                  <a:srgbClr val="FF0000"/>
                </a:solidFill>
              </a:rPr>
              <a:t> </a:t>
            </a:r>
            <a:r>
              <a:rPr lang="en-US" altLang="ja-JP" sz="2400" dirty="0" smtClean="0">
                <a:solidFill>
                  <a:srgbClr val="FF0000"/>
                </a:solidFill>
              </a:rPr>
              <a:t>I</a:t>
            </a:r>
            <a:r>
              <a:rPr lang="en-US" altLang="ja-JP" sz="1600" dirty="0" smtClean="0">
                <a:solidFill>
                  <a:srgbClr val="FF0000"/>
                </a:solidFill>
              </a:rPr>
              <a:t>E</a:t>
            </a:r>
            <a:r>
              <a:rPr lang="ja-JP" altLang="en-US" sz="1600" dirty="0" smtClean="0">
                <a:solidFill>
                  <a:srgbClr val="FF0000"/>
                </a:solidFill>
              </a:rPr>
              <a:t>　</a:t>
            </a:r>
            <a:r>
              <a:rPr lang="ja-JP" altLang="en-US" sz="2400" dirty="0">
                <a:solidFill>
                  <a:srgbClr val="FF0000"/>
                </a:solidFill>
              </a:rPr>
              <a:t>＝</a:t>
            </a:r>
            <a:r>
              <a:rPr lang="ja-JP" altLang="en-US" sz="2400" dirty="0" smtClean="0">
                <a:solidFill>
                  <a:srgbClr val="FF0000"/>
                </a:solidFill>
              </a:rPr>
              <a:t>　</a:t>
            </a:r>
            <a:r>
              <a:rPr lang="en-US" altLang="ja-JP" sz="2400" dirty="0" smtClean="0">
                <a:solidFill>
                  <a:srgbClr val="FF0000"/>
                </a:solidFill>
              </a:rPr>
              <a:t>I</a:t>
            </a:r>
            <a:r>
              <a:rPr lang="en-US" altLang="ja-JP" sz="1600" dirty="0" smtClean="0">
                <a:solidFill>
                  <a:srgbClr val="FF0000"/>
                </a:solidFill>
              </a:rPr>
              <a:t>C</a:t>
            </a:r>
            <a:r>
              <a:rPr lang="ja-JP" altLang="en-US" sz="2400" dirty="0" smtClean="0">
                <a:solidFill>
                  <a:srgbClr val="FF0000"/>
                </a:solidFill>
              </a:rPr>
              <a:t>＋</a:t>
            </a:r>
            <a:r>
              <a:rPr lang="en-US" altLang="ja-JP" sz="2400" dirty="0" smtClean="0">
                <a:solidFill>
                  <a:srgbClr val="FF0000"/>
                </a:solidFill>
              </a:rPr>
              <a:t>I</a:t>
            </a:r>
            <a:r>
              <a:rPr lang="en-US" altLang="ja-JP" sz="1600" dirty="0" smtClean="0">
                <a:solidFill>
                  <a:srgbClr val="FF0000"/>
                </a:solidFill>
              </a:rPr>
              <a:t>B </a:t>
            </a:r>
            <a:r>
              <a:rPr kumimoji="1" lang="en-US" altLang="ja-JP" sz="2400" dirty="0" smtClean="0"/>
              <a:t>	</a:t>
            </a:r>
            <a:r>
              <a:rPr kumimoji="1" lang="ja-JP" altLang="en-US" sz="2400" dirty="0" err="1" smtClean="0"/>
              <a:t>、</a:t>
            </a:r>
            <a:r>
              <a:rPr kumimoji="1" lang="ja-JP" altLang="en-US" sz="2400" dirty="0" smtClean="0"/>
              <a:t>　</a:t>
            </a:r>
            <a:r>
              <a:rPr lang="en-US" altLang="ja-JP" sz="2400" dirty="0">
                <a:solidFill>
                  <a:srgbClr val="FF0000"/>
                </a:solidFill>
              </a:rPr>
              <a:t> I</a:t>
            </a:r>
            <a:r>
              <a:rPr lang="en-US" altLang="ja-JP" sz="1600" dirty="0">
                <a:solidFill>
                  <a:srgbClr val="FF0000"/>
                </a:solidFill>
              </a:rPr>
              <a:t>E</a:t>
            </a:r>
            <a:r>
              <a:rPr lang="ja-JP" altLang="en-US" sz="1600" dirty="0">
                <a:solidFill>
                  <a:srgbClr val="FF0000"/>
                </a:solidFill>
              </a:rPr>
              <a:t>　</a:t>
            </a:r>
            <a:r>
              <a:rPr lang="ja-JP" altLang="en-US" sz="2400" dirty="0" smtClean="0">
                <a:solidFill>
                  <a:srgbClr val="FF0000"/>
                </a:solidFill>
              </a:rPr>
              <a:t>≒</a:t>
            </a:r>
            <a:r>
              <a:rPr lang="ja-JP" altLang="en-US" sz="2400" dirty="0">
                <a:solidFill>
                  <a:srgbClr val="FF0000"/>
                </a:solidFill>
              </a:rPr>
              <a:t>　</a:t>
            </a:r>
            <a:r>
              <a:rPr lang="en-US" altLang="ja-JP" sz="2400" dirty="0" smtClean="0">
                <a:solidFill>
                  <a:srgbClr val="FF0000"/>
                </a:solidFill>
              </a:rPr>
              <a:t>I</a:t>
            </a:r>
            <a:r>
              <a:rPr lang="en-US" altLang="ja-JP" sz="1600" dirty="0" smtClean="0">
                <a:solidFill>
                  <a:srgbClr val="FF0000"/>
                </a:solidFill>
              </a:rPr>
              <a:t>C</a:t>
            </a:r>
            <a:endParaRPr kumimoji="1" lang="ja-JP" altLang="en-US" sz="2400" dirty="0"/>
          </a:p>
        </p:txBody>
      </p:sp>
      <p:sp>
        <p:nvSpPr>
          <p:cNvPr id="99" name="テキスト ボックス 98"/>
          <p:cNvSpPr txBox="1"/>
          <p:nvPr/>
        </p:nvSpPr>
        <p:spPr>
          <a:xfrm>
            <a:off x="1120407"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E</a:t>
            </a:r>
            <a:endParaRPr lang="ja-JP" altLang="ja-JP" sz="1600" dirty="0">
              <a:solidFill>
                <a:srgbClr val="FF0000"/>
              </a:solidFill>
            </a:endParaRPr>
          </a:p>
        </p:txBody>
      </p:sp>
      <p:sp>
        <p:nvSpPr>
          <p:cNvPr id="109" name="Line 6"/>
          <p:cNvSpPr>
            <a:spLocks noChangeShapeType="1"/>
          </p:cNvSpPr>
          <p:nvPr/>
        </p:nvSpPr>
        <p:spPr bwMode="auto">
          <a:xfrm rot="10800000" flipH="1">
            <a:off x="1120406"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10" name="直線矢印コネクタ 109"/>
          <p:cNvCxnSpPr/>
          <p:nvPr/>
        </p:nvCxnSpPr>
        <p:spPr>
          <a:xfrm>
            <a:off x="4165273"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1" name="直線矢印コネクタ 110"/>
          <p:cNvCxnSpPr/>
          <p:nvPr/>
        </p:nvCxnSpPr>
        <p:spPr>
          <a:xfrm>
            <a:off x="4165273"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2" name="直線矢印コネクタ 111"/>
          <p:cNvCxnSpPr/>
          <p:nvPr/>
        </p:nvCxnSpPr>
        <p:spPr>
          <a:xfrm>
            <a:off x="4165273"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3" name="直線矢印コネクタ 112"/>
          <p:cNvCxnSpPr/>
          <p:nvPr/>
        </p:nvCxnSpPr>
        <p:spPr>
          <a:xfrm>
            <a:off x="4165273"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4" name="直線矢印コネクタ 113"/>
          <p:cNvCxnSpPr/>
          <p:nvPr/>
        </p:nvCxnSpPr>
        <p:spPr>
          <a:xfrm>
            <a:off x="4165273" y="4666593"/>
            <a:ext cx="50143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5" name="直線矢印コネクタ 114"/>
          <p:cNvCxnSpPr/>
          <p:nvPr/>
        </p:nvCxnSpPr>
        <p:spPr>
          <a:xfrm>
            <a:off x="3617032" y="283545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6" name="直線矢印コネクタ 115"/>
          <p:cNvCxnSpPr/>
          <p:nvPr/>
        </p:nvCxnSpPr>
        <p:spPr>
          <a:xfrm>
            <a:off x="3617032" y="33801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7" name="直線矢印コネクタ 116"/>
          <p:cNvCxnSpPr/>
          <p:nvPr/>
        </p:nvCxnSpPr>
        <p:spPr>
          <a:xfrm>
            <a:off x="3617032" y="3900842"/>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8" name="直線矢印コネクタ 117"/>
          <p:cNvCxnSpPr/>
          <p:nvPr/>
        </p:nvCxnSpPr>
        <p:spPr>
          <a:xfrm>
            <a:off x="3617032" y="446025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9" name="直線矢印コネクタ 118"/>
          <p:cNvCxnSpPr/>
          <p:nvPr/>
        </p:nvCxnSpPr>
        <p:spPr>
          <a:xfrm>
            <a:off x="3007406" y="2537738"/>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0" name="直線矢印コネクタ 119"/>
          <p:cNvCxnSpPr/>
          <p:nvPr/>
        </p:nvCxnSpPr>
        <p:spPr>
          <a:xfrm>
            <a:off x="3007406" y="308241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1" name="直線矢印コネクタ 120"/>
          <p:cNvCxnSpPr/>
          <p:nvPr/>
        </p:nvCxnSpPr>
        <p:spPr>
          <a:xfrm>
            <a:off x="3007406" y="3603121"/>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2" name="直線矢印コネクタ 121"/>
          <p:cNvCxnSpPr/>
          <p:nvPr/>
        </p:nvCxnSpPr>
        <p:spPr>
          <a:xfrm>
            <a:off x="3007406" y="4162537"/>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3" name="直線矢印コネクタ 122"/>
          <p:cNvCxnSpPr/>
          <p:nvPr/>
        </p:nvCxnSpPr>
        <p:spPr>
          <a:xfrm>
            <a:off x="3007406" y="4666593"/>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5" name="直線矢印コネクタ 124"/>
          <p:cNvCxnSpPr/>
          <p:nvPr/>
        </p:nvCxnSpPr>
        <p:spPr>
          <a:xfrm>
            <a:off x="2451101" y="2825326"/>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9" name="直線矢印コネクタ 128"/>
          <p:cNvCxnSpPr/>
          <p:nvPr/>
        </p:nvCxnSpPr>
        <p:spPr>
          <a:xfrm>
            <a:off x="2451101" y="337000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9" name="直線矢印コネクタ 148"/>
          <p:cNvCxnSpPr/>
          <p:nvPr/>
        </p:nvCxnSpPr>
        <p:spPr>
          <a:xfrm>
            <a:off x="2451101" y="3890709"/>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50" name="直線矢印コネクタ 149"/>
          <p:cNvCxnSpPr/>
          <p:nvPr/>
        </p:nvCxnSpPr>
        <p:spPr>
          <a:xfrm>
            <a:off x="2451101" y="4450125"/>
            <a:ext cx="62211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51" name="直線矢印コネクタ 150"/>
          <p:cNvCxnSpPr/>
          <p:nvPr/>
        </p:nvCxnSpPr>
        <p:spPr>
          <a:xfrm>
            <a:off x="4947817" y="2537738"/>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52" name="直線矢印コネクタ 151"/>
          <p:cNvCxnSpPr/>
          <p:nvPr/>
        </p:nvCxnSpPr>
        <p:spPr>
          <a:xfrm>
            <a:off x="4947817" y="3082417"/>
            <a:ext cx="560287"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53" name="直線矢印コネクタ 152"/>
          <p:cNvCxnSpPr/>
          <p:nvPr/>
        </p:nvCxnSpPr>
        <p:spPr>
          <a:xfrm flipV="1">
            <a:off x="4947817" y="3601002"/>
            <a:ext cx="458966" cy="211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54" name="直線矢印コネクタ 153"/>
          <p:cNvCxnSpPr/>
          <p:nvPr/>
        </p:nvCxnSpPr>
        <p:spPr>
          <a:xfrm>
            <a:off x="4947817" y="4162537"/>
            <a:ext cx="458966"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55" name="テキスト ボックス 154"/>
          <p:cNvSpPr txBox="1"/>
          <p:nvPr/>
        </p:nvSpPr>
        <p:spPr>
          <a:xfrm>
            <a:off x="4901484" y="5517232"/>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156" name="Line 6"/>
          <p:cNvSpPr>
            <a:spLocks noChangeShapeType="1"/>
          </p:cNvSpPr>
          <p:nvPr/>
        </p:nvSpPr>
        <p:spPr bwMode="auto">
          <a:xfrm rot="5400000" flipV="1">
            <a:off x="4693996" y="5651736"/>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テキスト ボックス 156"/>
          <p:cNvSpPr txBox="1"/>
          <p:nvPr/>
        </p:nvSpPr>
        <p:spPr>
          <a:xfrm>
            <a:off x="5166213" y="1772816"/>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58" name="テキスト ボックス 157"/>
          <p:cNvSpPr txBox="1"/>
          <p:nvPr/>
        </p:nvSpPr>
        <p:spPr>
          <a:xfrm>
            <a:off x="4800772" y="1772817"/>
            <a:ext cx="629923" cy="584775"/>
          </a:xfrm>
          <a:prstGeom prst="rect">
            <a:avLst/>
          </a:prstGeom>
          <a:noFill/>
        </p:spPr>
        <p:txBody>
          <a:bodyPr wrap="square" rtlCol="0">
            <a:spAutoFit/>
          </a:bodyPr>
          <a:lstStyle/>
          <a:p>
            <a:r>
              <a:rPr lang="en-US" altLang="ja-JP" sz="3200" b="1" dirty="0">
                <a:solidFill>
                  <a:srgbClr val="FF0000"/>
                </a:solidFill>
                <a:latin typeface="+mj-ea"/>
                <a:ea typeface="+mj-ea"/>
              </a:rPr>
              <a:t>+</a:t>
            </a:r>
            <a:endParaRPr lang="ja-JP" altLang="ja-JP" sz="3200" b="1" dirty="0">
              <a:solidFill>
                <a:srgbClr val="FF0000"/>
              </a:solidFill>
              <a:latin typeface="+mj-ea"/>
              <a:ea typeface="+mj-ea"/>
            </a:endParaRPr>
          </a:p>
        </p:txBody>
      </p:sp>
      <p:sp>
        <p:nvSpPr>
          <p:cNvPr id="159" name="テキスト ボックス 158"/>
          <p:cNvSpPr txBox="1"/>
          <p:nvPr/>
        </p:nvSpPr>
        <p:spPr>
          <a:xfrm>
            <a:off x="7672330" y="3768989"/>
            <a:ext cx="170977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160" name="Line 6"/>
          <p:cNvSpPr>
            <a:spLocks noChangeShapeType="1"/>
          </p:cNvSpPr>
          <p:nvPr/>
        </p:nvSpPr>
        <p:spPr bwMode="auto">
          <a:xfrm rot="10800000" flipH="1">
            <a:off x="7672329" y="37615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正方形/長方形 160"/>
          <p:cNvSpPr/>
          <p:nvPr/>
        </p:nvSpPr>
        <p:spPr>
          <a:xfrm>
            <a:off x="5126719"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2" name="円/楕円 161"/>
          <p:cNvSpPr/>
          <p:nvPr/>
        </p:nvSpPr>
        <p:spPr>
          <a:xfrm>
            <a:off x="5417065"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3" name="円/楕円 162"/>
          <p:cNvSpPr/>
          <p:nvPr/>
        </p:nvSpPr>
        <p:spPr>
          <a:xfrm>
            <a:off x="5417065"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4" name="円/楕円 163"/>
          <p:cNvSpPr/>
          <p:nvPr/>
        </p:nvSpPr>
        <p:spPr>
          <a:xfrm>
            <a:off x="5417065"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5" name="円/楕円 164"/>
          <p:cNvSpPr/>
          <p:nvPr/>
        </p:nvSpPr>
        <p:spPr>
          <a:xfrm>
            <a:off x="5417065"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6" name="円/楕円 165"/>
          <p:cNvSpPr/>
          <p:nvPr/>
        </p:nvSpPr>
        <p:spPr>
          <a:xfrm>
            <a:off x="5417065"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7" name="円/楕円 166"/>
          <p:cNvSpPr/>
          <p:nvPr/>
        </p:nvSpPr>
        <p:spPr>
          <a:xfrm>
            <a:off x="6001018"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8" name="円/楕円 167"/>
          <p:cNvSpPr/>
          <p:nvPr/>
        </p:nvSpPr>
        <p:spPr>
          <a:xfrm>
            <a:off x="6001018"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69" name="円/楕円 168"/>
          <p:cNvSpPr/>
          <p:nvPr/>
        </p:nvSpPr>
        <p:spPr>
          <a:xfrm>
            <a:off x="6001018"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0" name="円/楕円 169"/>
          <p:cNvSpPr/>
          <p:nvPr/>
        </p:nvSpPr>
        <p:spPr>
          <a:xfrm>
            <a:off x="6001018"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1" name="円/楕円 170"/>
          <p:cNvSpPr/>
          <p:nvPr/>
        </p:nvSpPr>
        <p:spPr>
          <a:xfrm>
            <a:off x="6569193"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2" name="円/楕円 171"/>
          <p:cNvSpPr/>
          <p:nvPr/>
        </p:nvSpPr>
        <p:spPr>
          <a:xfrm>
            <a:off x="6569193"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3" name="円/楕円 172"/>
          <p:cNvSpPr/>
          <p:nvPr/>
        </p:nvSpPr>
        <p:spPr>
          <a:xfrm>
            <a:off x="6569193"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4" name="円/楕円 173"/>
          <p:cNvSpPr/>
          <p:nvPr/>
        </p:nvSpPr>
        <p:spPr>
          <a:xfrm>
            <a:off x="6569193"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5" name="円/楕円 174"/>
          <p:cNvSpPr/>
          <p:nvPr/>
        </p:nvSpPr>
        <p:spPr>
          <a:xfrm>
            <a:off x="6569193"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76" name="正方形/長方形 175"/>
          <p:cNvSpPr/>
          <p:nvPr/>
        </p:nvSpPr>
        <p:spPr>
          <a:xfrm>
            <a:off x="4332318" y="2218322"/>
            <a:ext cx="794401"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7" name="円/楕円 176"/>
          <p:cNvSpPr/>
          <p:nvPr/>
        </p:nvSpPr>
        <p:spPr>
          <a:xfrm>
            <a:off x="4522693" y="2650355"/>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78" name="円/楕円 177"/>
          <p:cNvSpPr/>
          <p:nvPr/>
        </p:nvSpPr>
        <p:spPr>
          <a:xfrm>
            <a:off x="4507944" y="3173907"/>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79" name="円/楕円 178"/>
          <p:cNvSpPr/>
          <p:nvPr/>
        </p:nvSpPr>
        <p:spPr>
          <a:xfrm>
            <a:off x="4499992" y="3789040"/>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80" name="円/楕円 179"/>
          <p:cNvSpPr/>
          <p:nvPr/>
        </p:nvSpPr>
        <p:spPr>
          <a:xfrm>
            <a:off x="4507944" y="4437112"/>
            <a:ext cx="288032" cy="288032"/>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ー</a:t>
            </a:r>
            <a:endParaRPr lang="ja-JP" altLang="en-US" sz="1600" kern="0" dirty="0">
              <a:latin typeface="AR P丸ゴシック体M" panose="020B0600010101010101" pitchFamily="50" charset="-128"/>
              <a:ea typeface="AR P丸ゴシック体M" panose="020B0600010101010101" pitchFamily="50" charset="-128"/>
            </a:endParaRPr>
          </a:p>
        </p:txBody>
      </p:sp>
      <p:sp>
        <p:nvSpPr>
          <p:cNvPr id="181" name="円/楕円 180"/>
          <p:cNvSpPr/>
          <p:nvPr/>
        </p:nvSpPr>
        <p:spPr>
          <a:xfrm>
            <a:off x="7140630"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2" name="円/楕円 181"/>
          <p:cNvSpPr/>
          <p:nvPr/>
        </p:nvSpPr>
        <p:spPr>
          <a:xfrm>
            <a:off x="7140630"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3" name="円/楕円 182"/>
          <p:cNvSpPr/>
          <p:nvPr/>
        </p:nvSpPr>
        <p:spPr>
          <a:xfrm>
            <a:off x="7140630"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4" name="円/楕円 183"/>
          <p:cNvSpPr/>
          <p:nvPr/>
        </p:nvSpPr>
        <p:spPr>
          <a:xfrm>
            <a:off x="7140630"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5" name="テキスト ボックス 184"/>
          <p:cNvSpPr txBox="1"/>
          <p:nvPr/>
        </p:nvSpPr>
        <p:spPr>
          <a:xfrm>
            <a:off x="2759683"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sp>
        <p:nvSpPr>
          <p:cNvPr id="186" name="テキスト ボックス 185"/>
          <p:cNvSpPr txBox="1"/>
          <p:nvPr/>
        </p:nvSpPr>
        <p:spPr>
          <a:xfrm>
            <a:off x="4355976" y="1756657"/>
            <a:ext cx="722829" cy="461665"/>
          </a:xfrm>
          <a:prstGeom prst="rect">
            <a:avLst/>
          </a:prstGeom>
          <a:noFill/>
        </p:spPr>
        <p:txBody>
          <a:bodyPr wrap="square" rtlCol="0">
            <a:spAutoFit/>
          </a:bodyPr>
          <a:lstStyle/>
          <a:p>
            <a:r>
              <a:rPr lang="ja-JP" altLang="en-US" sz="2400" dirty="0"/>
              <a:t>ｎ</a:t>
            </a:r>
            <a:r>
              <a:rPr lang="ja-JP" altLang="ja-JP" sz="2400" dirty="0" smtClean="0"/>
              <a:t>形</a:t>
            </a:r>
            <a:endParaRPr lang="ja-JP" altLang="ja-JP" sz="2400" dirty="0"/>
          </a:p>
        </p:txBody>
      </p:sp>
      <p:sp>
        <p:nvSpPr>
          <p:cNvPr id="187" name="正方形/長方形 186"/>
          <p:cNvSpPr/>
          <p:nvPr/>
        </p:nvSpPr>
        <p:spPr>
          <a:xfrm>
            <a:off x="1881733" y="2218322"/>
            <a:ext cx="2450585" cy="288032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8" name="円/楕円 187"/>
          <p:cNvSpPr/>
          <p:nvPr/>
        </p:nvSpPr>
        <p:spPr>
          <a:xfrm>
            <a:off x="2686164"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89" name="円/楕円 188"/>
          <p:cNvSpPr/>
          <p:nvPr/>
        </p:nvSpPr>
        <p:spPr>
          <a:xfrm>
            <a:off x="2686164"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0" name="円/楕円 189"/>
          <p:cNvSpPr/>
          <p:nvPr/>
        </p:nvSpPr>
        <p:spPr>
          <a:xfrm>
            <a:off x="2686164"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1" name="円/楕円 190"/>
          <p:cNvSpPr/>
          <p:nvPr/>
        </p:nvSpPr>
        <p:spPr>
          <a:xfrm>
            <a:off x="2686164"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2" name="円/楕円 191"/>
          <p:cNvSpPr/>
          <p:nvPr/>
        </p:nvSpPr>
        <p:spPr>
          <a:xfrm>
            <a:off x="2686164"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3" name="円/楕円 192"/>
          <p:cNvSpPr/>
          <p:nvPr/>
        </p:nvSpPr>
        <p:spPr>
          <a:xfrm>
            <a:off x="3270117" y="270884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4" name="円/楕円 193"/>
          <p:cNvSpPr/>
          <p:nvPr/>
        </p:nvSpPr>
        <p:spPr>
          <a:xfrm>
            <a:off x="3270117" y="324592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5" name="円/楕円 194"/>
          <p:cNvSpPr/>
          <p:nvPr/>
        </p:nvSpPr>
        <p:spPr>
          <a:xfrm>
            <a:off x="3270117" y="378896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6" name="円/楕円 195"/>
          <p:cNvSpPr/>
          <p:nvPr/>
        </p:nvSpPr>
        <p:spPr>
          <a:xfrm>
            <a:off x="3270117" y="4293020"/>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7" name="円/楕円 196"/>
          <p:cNvSpPr/>
          <p:nvPr/>
        </p:nvSpPr>
        <p:spPr>
          <a:xfrm>
            <a:off x="3838292" y="241436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8" name="円/楕円 197"/>
          <p:cNvSpPr/>
          <p:nvPr/>
        </p:nvSpPr>
        <p:spPr>
          <a:xfrm>
            <a:off x="3838292" y="293840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199" name="円/楕円 198"/>
          <p:cNvSpPr/>
          <p:nvPr/>
        </p:nvSpPr>
        <p:spPr>
          <a:xfrm>
            <a:off x="3838292" y="347547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0" name="円/楕円 199"/>
          <p:cNvSpPr/>
          <p:nvPr/>
        </p:nvSpPr>
        <p:spPr>
          <a:xfrm>
            <a:off x="3838292" y="4018521"/>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1" name="円/楕円 200"/>
          <p:cNvSpPr/>
          <p:nvPr/>
        </p:nvSpPr>
        <p:spPr>
          <a:xfrm>
            <a:off x="3838292" y="4522577"/>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2" name="円/楕円 201"/>
          <p:cNvSpPr/>
          <p:nvPr/>
        </p:nvSpPr>
        <p:spPr>
          <a:xfrm>
            <a:off x="2123728" y="268907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3" name="円/楕円 202"/>
          <p:cNvSpPr/>
          <p:nvPr/>
        </p:nvSpPr>
        <p:spPr>
          <a:xfrm>
            <a:off x="2123728" y="3226154"/>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4" name="円/楕円 203"/>
          <p:cNvSpPr/>
          <p:nvPr/>
        </p:nvSpPr>
        <p:spPr>
          <a:xfrm>
            <a:off x="2123728" y="376919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5" name="円/楕円 204"/>
          <p:cNvSpPr/>
          <p:nvPr/>
        </p:nvSpPr>
        <p:spPr>
          <a:xfrm>
            <a:off x="2123728" y="4273252"/>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kern="0" dirty="0" err="1">
                <a:latin typeface="AR P丸ゴシック体M" panose="020B0600010101010101" pitchFamily="50" charset="-128"/>
                <a:ea typeface="AR P丸ゴシック体M" panose="020B0600010101010101" pitchFamily="50" charset="-128"/>
              </a:rPr>
              <a:t>＋</a:t>
            </a:r>
            <a:endParaRPr kumimoji="1" lang="ja-JP" altLang="en-US" sz="1600" kern="0" dirty="0">
              <a:latin typeface="AR P丸ゴシック体M" panose="020B0600010101010101" pitchFamily="50" charset="-128"/>
              <a:ea typeface="AR P丸ゴシック体M" panose="020B0600010101010101" pitchFamily="50" charset="-128"/>
            </a:endParaRPr>
          </a:p>
        </p:txBody>
      </p:sp>
      <p:sp>
        <p:nvSpPr>
          <p:cNvPr id="206" name="テキスト ボックス 205"/>
          <p:cNvSpPr txBox="1"/>
          <p:nvPr/>
        </p:nvSpPr>
        <p:spPr>
          <a:xfrm>
            <a:off x="5932516" y="1726001"/>
            <a:ext cx="757571" cy="461665"/>
          </a:xfrm>
          <a:prstGeom prst="rect">
            <a:avLst/>
          </a:prstGeom>
          <a:noFill/>
        </p:spPr>
        <p:txBody>
          <a:bodyPr wrap="square" rtlCol="0">
            <a:spAutoFit/>
          </a:bodyPr>
          <a:lstStyle/>
          <a:p>
            <a:r>
              <a:rPr lang="ja-JP" altLang="en-US" sz="2400" dirty="0"/>
              <a:t>ｐ</a:t>
            </a:r>
            <a:r>
              <a:rPr lang="ja-JP" altLang="ja-JP" sz="2400" dirty="0" smtClean="0"/>
              <a:t>形</a:t>
            </a:r>
            <a:endParaRPr lang="ja-JP" altLang="ja-JP" sz="2400" dirty="0"/>
          </a:p>
        </p:txBody>
      </p:sp>
      <p:cxnSp>
        <p:nvCxnSpPr>
          <p:cNvPr id="207" name="直線コネクタ 206"/>
          <p:cNvCxnSpPr/>
          <p:nvPr/>
        </p:nvCxnSpPr>
        <p:spPr>
          <a:xfrm>
            <a:off x="971600"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208" name="直線コネクタ 207"/>
          <p:cNvCxnSpPr/>
          <p:nvPr/>
        </p:nvCxnSpPr>
        <p:spPr>
          <a:xfrm>
            <a:off x="7577304" y="3610679"/>
            <a:ext cx="910132" cy="0"/>
          </a:xfrm>
          <a:prstGeom prst="line">
            <a:avLst/>
          </a:prstGeom>
        </p:spPr>
        <p:style>
          <a:lnRef idx="2">
            <a:schemeClr val="dk1"/>
          </a:lnRef>
          <a:fillRef idx="1">
            <a:schemeClr val="lt1"/>
          </a:fillRef>
          <a:effectRef idx="0">
            <a:schemeClr val="dk1"/>
          </a:effectRef>
          <a:fontRef idx="minor">
            <a:schemeClr val="dk1"/>
          </a:fontRef>
        </p:style>
      </p:cxnSp>
      <p:cxnSp>
        <p:nvCxnSpPr>
          <p:cNvPr id="209" name="直線コネクタ 208"/>
          <p:cNvCxnSpPr/>
          <p:nvPr/>
        </p:nvCxnSpPr>
        <p:spPr>
          <a:xfrm>
            <a:off x="4765304" y="5098642"/>
            <a:ext cx="0" cy="864096"/>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10" name="直線コネクタ 209"/>
          <p:cNvCxnSpPr/>
          <p:nvPr/>
        </p:nvCxnSpPr>
        <p:spPr>
          <a:xfrm>
            <a:off x="971600" y="3610679"/>
            <a:ext cx="0" cy="2352059"/>
          </a:xfrm>
          <a:prstGeom prst="line">
            <a:avLst/>
          </a:prstGeom>
        </p:spPr>
        <p:style>
          <a:lnRef idx="2">
            <a:schemeClr val="dk1"/>
          </a:lnRef>
          <a:fillRef idx="1">
            <a:schemeClr val="lt1"/>
          </a:fillRef>
          <a:effectRef idx="0">
            <a:schemeClr val="dk1"/>
          </a:effectRef>
          <a:fontRef idx="minor">
            <a:schemeClr val="dk1"/>
          </a:fontRef>
        </p:style>
      </p:cxnSp>
      <p:cxnSp>
        <p:nvCxnSpPr>
          <p:cNvPr id="211" name="直線コネクタ 210"/>
          <p:cNvCxnSpPr/>
          <p:nvPr/>
        </p:nvCxnSpPr>
        <p:spPr>
          <a:xfrm>
            <a:off x="971601" y="5962738"/>
            <a:ext cx="1755182" cy="0"/>
          </a:xfrm>
          <a:prstGeom prst="line">
            <a:avLst/>
          </a:prstGeom>
        </p:spPr>
        <p:style>
          <a:lnRef idx="2">
            <a:schemeClr val="dk1"/>
          </a:lnRef>
          <a:fillRef idx="1">
            <a:schemeClr val="lt1"/>
          </a:fillRef>
          <a:effectRef idx="0">
            <a:schemeClr val="dk1"/>
          </a:effectRef>
          <a:fontRef idx="minor">
            <a:schemeClr val="dk1"/>
          </a:fontRef>
        </p:style>
      </p:cxnSp>
      <p:cxnSp>
        <p:nvCxnSpPr>
          <p:cNvPr id="212" name="直線コネクタ 211"/>
          <p:cNvCxnSpPr/>
          <p:nvPr/>
        </p:nvCxnSpPr>
        <p:spPr>
          <a:xfrm>
            <a:off x="2974196"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213" name="直線コネクタ 212"/>
          <p:cNvCxnSpPr/>
          <p:nvPr/>
        </p:nvCxnSpPr>
        <p:spPr>
          <a:xfrm>
            <a:off x="274720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214" name="直線コネクタ 213"/>
          <p:cNvCxnSpPr/>
          <p:nvPr/>
        </p:nvCxnSpPr>
        <p:spPr>
          <a:xfrm>
            <a:off x="2974196"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215" name="直線コネクタ 214"/>
          <p:cNvCxnSpPr/>
          <p:nvPr/>
        </p:nvCxnSpPr>
        <p:spPr>
          <a:xfrm>
            <a:off x="6610916" y="5530690"/>
            <a:ext cx="0" cy="864096"/>
          </a:xfrm>
          <a:prstGeom prst="line">
            <a:avLst/>
          </a:prstGeom>
        </p:spPr>
        <p:style>
          <a:lnRef idx="2">
            <a:schemeClr val="dk1"/>
          </a:lnRef>
          <a:fillRef idx="1">
            <a:schemeClr val="lt1"/>
          </a:fillRef>
          <a:effectRef idx="0">
            <a:schemeClr val="dk1"/>
          </a:effectRef>
          <a:fontRef idx="minor">
            <a:schemeClr val="dk1"/>
          </a:fontRef>
        </p:style>
      </p:cxnSp>
      <p:cxnSp>
        <p:nvCxnSpPr>
          <p:cNvPr id="216" name="直線コネクタ 215"/>
          <p:cNvCxnSpPr/>
          <p:nvPr/>
        </p:nvCxnSpPr>
        <p:spPr>
          <a:xfrm>
            <a:off x="6857225" y="5746699"/>
            <a:ext cx="0" cy="432048"/>
          </a:xfrm>
          <a:prstGeom prst="line">
            <a:avLst/>
          </a:prstGeom>
        </p:spPr>
        <p:style>
          <a:lnRef idx="2">
            <a:schemeClr val="dk1"/>
          </a:lnRef>
          <a:fillRef idx="1">
            <a:schemeClr val="lt1"/>
          </a:fillRef>
          <a:effectRef idx="0">
            <a:schemeClr val="dk1"/>
          </a:effectRef>
          <a:fontRef idx="minor">
            <a:schemeClr val="dk1"/>
          </a:fontRef>
        </p:style>
      </p:cxnSp>
      <p:cxnSp>
        <p:nvCxnSpPr>
          <p:cNvPr id="217" name="直線コネクタ 216"/>
          <p:cNvCxnSpPr/>
          <p:nvPr/>
        </p:nvCxnSpPr>
        <p:spPr>
          <a:xfrm>
            <a:off x="4798503" y="5962738"/>
            <a:ext cx="1813188" cy="0"/>
          </a:xfrm>
          <a:prstGeom prst="line">
            <a:avLst/>
          </a:prstGeom>
        </p:spPr>
        <p:style>
          <a:lnRef idx="2">
            <a:schemeClr val="dk1"/>
          </a:lnRef>
          <a:fillRef idx="1">
            <a:schemeClr val="lt1"/>
          </a:fillRef>
          <a:effectRef idx="0">
            <a:schemeClr val="dk1"/>
          </a:effectRef>
          <a:fontRef idx="minor">
            <a:schemeClr val="dk1"/>
          </a:fontRef>
        </p:style>
      </p:cxnSp>
      <p:cxnSp>
        <p:nvCxnSpPr>
          <p:cNvPr id="218" name="直線コネクタ 217"/>
          <p:cNvCxnSpPr/>
          <p:nvPr/>
        </p:nvCxnSpPr>
        <p:spPr>
          <a:xfrm>
            <a:off x="6857225" y="6004642"/>
            <a:ext cx="1630211" cy="0"/>
          </a:xfrm>
          <a:prstGeom prst="line">
            <a:avLst/>
          </a:prstGeom>
        </p:spPr>
        <p:style>
          <a:lnRef idx="2">
            <a:schemeClr val="dk1"/>
          </a:lnRef>
          <a:fillRef idx="1">
            <a:schemeClr val="lt1"/>
          </a:fillRef>
          <a:effectRef idx="0">
            <a:schemeClr val="dk1"/>
          </a:effectRef>
          <a:fontRef idx="minor">
            <a:schemeClr val="dk1"/>
          </a:fontRef>
        </p:style>
      </p:cxnSp>
      <p:cxnSp>
        <p:nvCxnSpPr>
          <p:cNvPr id="219" name="直線コネクタ 218"/>
          <p:cNvCxnSpPr/>
          <p:nvPr/>
        </p:nvCxnSpPr>
        <p:spPr>
          <a:xfrm>
            <a:off x="8487436" y="3610664"/>
            <a:ext cx="0" cy="2393978"/>
          </a:xfrm>
          <a:prstGeom prst="line">
            <a:avLst/>
          </a:prstGeom>
        </p:spPr>
        <p:style>
          <a:lnRef idx="2">
            <a:schemeClr val="dk1"/>
          </a:lnRef>
          <a:fillRef idx="1">
            <a:schemeClr val="lt1"/>
          </a:fillRef>
          <a:effectRef idx="0">
            <a:schemeClr val="dk1"/>
          </a:effectRef>
          <a:fontRef idx="minor">
            <a:schemeClr val="dk1"/>
          </a:fontRef>
        </p:style>
      </p:cxnSp>
      <p:sp>
        <p:nvSpPr>
          <p:cNvPr id="220" name="テキスト ボックス 219"/>
          <p:cNvSpPr txBox="1"/>
          <p:nvPr/>
        </p:nvSpPr>
        <p:spPr>
          <a:xfrm>
            <a:off x="6001018" y="6351711"/>
            <a:ext cx="2027366" cy="461665"/>
          </a:xfrm>
          <a:prstGeom prst="rect">
            <a:avLst/>
          </a:prstGeom>
          <a:noFill/>
        </p:spPr>
        <p:txBody>
          <a:bodyPr wrap="square" rtlCol="0">
            <a:spAutoFit/>
          </a:bodyPr>
          <a:lstStyle/>
          <a:p>
            <a:r>
              <a:rPr lang="ja-JP" altLang="en-US" sz="2400" dirty="0" smtClean="0"/>
              <a:t>逆方向電圧</a:t>
            </a:r>
            <a:endParaRPr lang="ja-JP" altLang="ja-JP" sz="2400" dirty="0"/>
          </a:p>
        </p:txBody>
      </p:sp>
      <p:sp>
        <p:nvSpPr>
          <p:cNvPr id="221" name="テキスト ボックス 220"/>
          <p:cNvSpPr txBox="1"/>
          <p:nvPr/>
        </p:nvSpPr>
        <p:spPr>
          <a:xfrm>
            <a:off x="2051720" y="6351711"/>
            <a:ext cx="2027366" cy="461665"/>
          </a:xfrm>
          <a:prstGeom prst="rect">
            <a:avLst/>
          </a:prstGeom>
          <a:noFill/>
        </p:spPr>
        <p:txBody>
          <a:bodyPr wrap="square" rtlCol="0">
            <a:spAutoFit/>
          </a:bodyPr>
          <a:lstStyle/>
          <a:p>
            <a:r>
              <a:rPr lang="ja-JP" altLang="en-US" sz="2400" dirty="0"/>
              <a:t>順</a:t>
            </a:r>
            <a:r>
              <a:rPr lang="ja-JP" altLang="en-US" sz="2400" dirty="0" smtClean="0"/>
              <a:t>方向電圧</a:t>
            </a:r>
            <a:endParaRPr lang="ja-JP" altLang="ja-JP" sz="2400" dirty="0"/>
          </a:p>
        </p:txBody>
      </p:sp>
      <p:sp>
        <p:nvSpPr>
          <p:cNvPr id="222" name="テキスト ボックス 221"/>
          <p:cNvSpPr txBox="1"/>
          <p:nvPr/>
        </p:nvSpPr>
        <p:spPr>
          <a:xfrm>
            <a:off x="413955" y="3159105"/>
            <a:ext cx="1709773" cy="461665"/>
          </a:xfrm>
          <a:prstGeom prst="rect">
            <a:avLst/>
          </a:prstGeom>
          <a:noFill/>
        </p:spPr>
        <p:txBody>
          <a:bodyPr wrap="square" rtlCol="0">
            <a:spAutoFit/>
          </a:bodyPr>
          <a:lstStyle/>
          <a:p>
            <a:r>
              <a:rPr lang="en-US" altLang="ja-JP" sz="2400" dirty="0" smtClean="0"/>
              <a:t>E</a:t>
            </a:r>
            <a:r>
              <a:rPr lang="ja-JP" altLang="en-US" sz="2400" dirty="0" smtClean="0"/>
              <a:t>　エミッタ</a:t>
            </a:r>
            <a:endParaRPr lang="ja-JP" altLang="ja-JP" sz="2400" dirty="0"/>
          </a:p>
        </p:txBody>
      </p:sp>
      <p:sp>
        <p:nvSpPr>
          <p:cNvPr id="223" name="テキスト ボックス 222"/>
          <p:cNvSpPr txBox="1"/>
          <p:nvPr/>
        </p:nvSpPr>
        <p:spPr>
          <a:xfrm>
            <a:off x="4386842" y="5098627"/>
            <a:ext cx="1481302" cy="461665"/>
          </a:xfrm>
          <a:prstGeom prst="rect">
            <a:avLst/>
          </a:prstGeom>
          <a:noFill/>
        </p:spPr>
        <p:txBody>
          <a:bodyPr wrap="square" rtlCol="0">
            <a:spAutoFit/>
          </a:bodyPr>
          <a:lstStyle/>
          <a:p>
            <a:r>
              <a:rPr lang="en-US" altLang="ja-JP" sz="2400" dirty="0"/>
              <a:t>B</a:t>
            </a:r>
            <a:r>
              <a:rPr lang="ja-JP" altLang="en-US" sz="2400" dirty="0" smtClean="0"/>
              <a:t>　ベース</a:t>
            </a:r>
            <a:endParaRPr lang="ja-JP" altLang="ja-JP" sz="2400" dirty="0"/>
          </a:p>
        </p:txBody>
      </p:sp>
      <p:sp>
        <p:nvSpPr>
          <p:cNvPr id="224" name="テキスト ボックス 223"/>
          <p:cNvSpPr txBox="1"/>
          <p:nvPr/>
        </p:nvSpPr>
        <p:spPr>
          <a:xfrm>
            <a:off x="7577304" y="3139337"/>
            <a:ext cx="1709773" cy="461665"/>
          </a:xfrm>
          <a:prstGeom prst="rect">
            <a:avLst/>
          </a:prstGeom>
          <a:noFill/>
        </p:spPr>
        <p:txBody>
          <a:bodyPr wrap="square" rtlCol="0">
            <a:spAutoFit/>
          </a:bodyPr>
          <a:lstStyle/>
          <a:p>
            <a:r>
              <a:rPr lang="en-US" altLang="ja-JP" sz="2400" dirty="0"/>
              <a:t>C</a:t>
            </a:r>
            <a:r>
              <a:rPr lang="ja-JP" altLang="en-US" sz="2400" dirty="0" smtClean="0"/>
              <a:t>　コレクタ</a:t>
            </a:r>
            <a:endParaRPr lang="ja-JP" altLang="ja-JP" sz="2400" dirty="0"/>
          </a:p>
        </p:txBody>
      </p:sp>
      <p:sp>
        <p:nvSpPr>
          <p:cNvPr id="225" name="正方形/長方形 224"/>
          <p:cNvSpPr/>
          <p:nvPr/>
        </p:nvSpPr>
        <p:spPr>
          <a:xfrm>
            <a:off x="4888359" y="2218322"/>
            <a:ext cx="528706" cy="28803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テキスト ボックス 225"/>
          <p:cNvSpPr txBox="1"/>
          <p:nvPr/>
        </p:nvSpPr>
        <p:spPr>
          <a:xfrm>
            <a:off x="4888359" y="2965364"/>
            <a:ext cx="553998" cy="1432679"/>
          </a:xfrm>
          <a:prstGeom prst="rect">
            <a:avLst/>
          </a:prstGeom>
          <a:noFill/>
        </p:spPr>
        <p:txBody>
          <a:bodyPr vert="eaVert" wrap="square" rtlCol="0">
            <a:spAutoFit/>
          </a:bodyPr>
          <a:lstStyle/>
          <a:p>
            <a:r>
              <a:rPr lang="ja-JP" altLang="en-US" sz="2400" dirty="0" smtClean="0"/>
              <a:t>空　乏　層</a:t>
            </a:r>
            <a:endParaRPr kumimoji="1" lang="ja-JP" altLang="en-US" sz="2400" dirty="0"/>
          </a:p>
        </p:txBody>
      </p:sp>
    </p:spTree>
    <p:extLst>
      <p:ext uri="{BB962C8B-B14F-4D97-AF65-F5344CB8AC3E}">
        <p14:creationId xmlns:p14="http://schemas.microsoft.com/office/powerpoint/2010/main" val="3386680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rot="5400000">
            <a:off x="2070660" y="2419525"/>
            <a:ext cx="461667" cy="16476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1522193" y="2273798"/>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sp>
        <p:nvSpPr>
          <p:cNvPr id="29" name="テキスト ボックス 28"/>
          <p:cNvSpPr txBox="1"/>
          <p:nvPr/>
        </p:nvSpPr>
        <p:spPr>
          <a:xfrm>
            <a:off x="1505973" y="3012507"/>
            <a:ext cx="1586900" cy="461665"/>
          </a:xfrm>
          <a:prstGeom prst="rect">
            <a:avLst/>
          </a:prstGeom>
          <a:noFill/>
        </p:spPr>
        <p:txBody>
          <a:bodyPr wrap="square" rtlCol="0">
            <a:spAutoFit/>
          </a:bodyPr>
          <a:lstStyle/>
          <a:p>
            <a:r>
              <a:rPr lang="ja-JP" altLang="en-US" sz="2400" dirty="0" err="1" smtClean="0"/>
              <a:t>ｐ</a:t>
            </a:r>
            <a:r>
              <a:rPr lang="ja-JP" altLang="ja-JP" sz="2400" dirty="0" smtClean="0"/>
              <a:t>形</a:t>
            </a:r>
            <a:r>
              <a:rPr lang="ja-JP" altLang="en-US" sz="2400" dirty="0" smtClean="0"/>
              <a:t>半導体</a:t>
            </a:r>
            <a:endParaRPr lang="ja-JP" altLang="ja-JP" sz="2400" dirty="0"/>
          </a:p>
        </p:txBody>
      </p:sp>
      <p:sp>
        <p:nvSpPr>
          <p:cNvPr id="30" name="正方形/長方形 29"/>
          <p:cNvSpPr/>
          <p:nvPr/>
        </p:nvSpPr>
        <p:spPr>
          <a:xfrm rot="5400000">
            <a:off x="1774026" y="3173540"/>
            <a:ext cx="1054931" cy="16476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2" name="直線コネクタ 51"/>
          <p:cNvCxnSpPr/>
          <p:nvPr/>
        </p:nvCxnSpPr>
        <p:spPr>
          <a:xfrm flipH="1">
            <a:off x="644670" y="3250127"/>
            <a:ext cx="861303"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53" name="正方形/長方形 52"/>
          <p:cNvSpPr/>
          <p:nvPr/>
        </p:nvSpPr>
        <p:spPr>
          <a:xfrm rot="5400000">
            <a:off x="1794230" y="1680817"/>
            <a:ext cx="1014525" cy="16476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6" name="直線コネクタ 55"/>
          <p:cNvCxnSpPr/>
          <p:nvPr/>
        </p:nvCxnSpPr>
        <p:spPr>
          <a:xfrm>
            <a:off x="2232066" y="4532665"/>
            <a:ext cx="0" cy="451567"/>
          </a:xfrm>
          <a:prstGeom prst="line">
            <a:avLst/>
          </a:prstGeom>
        </p:spPr>
        <p:style>
          <a:lnRef idx="2">
            <a:schemeClr val="dk1"/>
          </a:lnRef>
          <a:fillRef idx="1">
            <a:schemeClr val="lt1"/>
          </a:fillRef>
          <a:effectRef idx="0">
            <a:schemeClr val="dk1"/>
          </a:effectRef>
          <a:fontRef idx="minor">
            <a:schemeClr val="dk1"/>
          </a:fontRef>
        </p:style>
      </p:cxnSp>
      <p:sp>
        <p:nvSpPr>
          <p:cNvPr id="78" name="テキスト ボックス 77"/>
          <p:cNvSpPr txBox="1"/>
          <p:nvPr/>
        </p:nvSpPr>
        <p:spPr>
          <a:xfrm>
            <a:off x="1477676" y="3693720"/>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cxnSp>
        <p:nvCxnSpPr>
          <p:cNvPr id="80" name="直線コネクタ 79"/>
          <p:cNvCxnSpPr/>
          <p:nvPr/>
        </p:nvCxnSpPr>
        <p:spPr>
          <a:xfrm>
            <a:off x="2232066" y="1514659"/>
            <a:ext cx="0" cy="475732"/>
          </a:xfrm>
          <a:prstGeom prst="line">
            <a:avLst/>
          </a:prstGeom>
        </p:spPr>
        <p:style>
          <a:lnRef idx="2">
            <a:schemeClr val="dk1"/>
          </a:lnRef>
          <a:fillRef idx="1">
            <a:schemeClr val="lt1"/>
          </a:fillRef>
          <a:effectRef idx="0">
            <a:schemeClr val="dk1"/>
          </a:effectRef>
          <a:fontRef idx="minor">
            <a:schemeClr val="dk1"/>
          </a:fontRef>
        </p:style>
      </p:cxnSp>
      <p:sp>
        <p:nvSpPr>
          <p:cNvPr id="83" name="Line 4"/>
          <p:cNvSpPr>
            <a:spLocks noChangeShapeType="1"/>
          </p:cNvSpPr>
          <p:nvPr/>
        </p:nvSpPr>
        <p:spPr bwMode="auto">
          <a:xfrm>
            <a:off x="6910333" y="3665167"/>
            <a:ext cx="0" cy="127342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5"/>
          <p:cNvSpPr>
            <a:spLocks noChangeShapeType="1"/>
          </p:cNvSpPr>
          <p:nvPr/>
        </p:nvSpPr>
        <p:spPr bwMode="auto">
          <a:xfrm>
            <a:off x="6550811" y="281239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6"/>
          <p:cNvSpPr>
            <a:spLocks noChangeShapeType="1"/>
          </p:cNvSpPr>
          <p:nvPr/>
        </p:nvSpPr>
        <p:spPr bwMode="auto">
          <a:xfrm>
            <a:off x="6550812" y="3367312"/>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7"/>
          <p:cNvSpPr>
            <a:spLocks noChangeShapeType="1"/>
          </p:cNvSpPr>
          <p:nvPr/>
        </p:nvSpPr>
        <p:spPr bwMode="auto">
          <a:xfrm flipH="1">
            <a:off x="6200307" y="3194879"/>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8"/>
          <p:cNvSpPr>
            <a:spLocks noChangeShapeType="1"/>
          </p:cNvSpPr>
          <p:nvPr/>
        </p:nvSpPr>
        <p:spPr bwMode="auto">
          <a:xfrm flipV="1">
            <a:off x="6547908" y="2728653"/>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4"/>
          <p:cNvSpPr>
            <a:spLocks noChangeShapeType="1"/>
          </p:cNvSpPr>
          <p:nvPr/>
        </p:nvSpPr>
        <p:spPr bwMode="auto">
          <a:xfrm>
            <a:off x="6910333" y="1490065"/>
            <a:ext cx="0" cy="1238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テキスト ボックス 104"/>
          <p:cNvSpPr txBox="1"/>
          <p:nvPr/>
        </p:nvSpPr>
        <p:spPr>
          <a:xfrm>
            <a:off x="976812" y="3212976"/>
            <a:ext cx="527566" cy="461665"/>
          </a:xfrm>
          <a:prstGeom prst="rect">
            <a:avLst/>
          </a:prstGeom>
          <a:noFill/>
        </p:spPr>
        <p:txBody>
          <a:bodyPr wrap="square" rtlCol="0">
            <a:spAutoFit/>
          </a:bodyPr>
          <a:lstStyle/>
          <a:p>
            <a:r>
              <a:rPr lang="en-US" altLang="ja-JP" sz="2400" dirty="0"/>
              <a:t>B</a:t>
            </a:r>
            <a:r>
              <a:rPr lang="ja-JP" altLang="en-US" sz="2400" dirty="0" smtClean="0"/>
              <a:t>　</a:t>
            </a:r>
            <a:endParaRPr lang="ja-JP" altLang="ja-JP" sz="2400" dirty="0"/>
          </a:p>
        </p:txBody>
      </p:sp>
      <p:sp>
        <p:nvSpPr>
          <p:cNvPr id="106" name="テキスト ボックス 105"/>
          <p:cNvSpPr txBox="1"/>
          <p:nvPr/>
        </p:nvSpPr>
        <p:spPr>
          <a:xfrm>
            <a:off x="2246763" y="4505103"/>
            <a:ext cx="360567" cy="461665"/>
          </a:xfrm>
          <a:prstGeom prst="rect">
            <a:avLst/>
          </a:prstGeom>
          <a:noFill/>
        </p:spPr>
        <p:txBody>
          <a:bodyPr wrap="square" rtlCol="0">
            <a:spAutoFit/>
          </a:bodyPr>
          <a:lstStyle/>
          <a:p>
            <a:r>
              <a:rPr lang="en-US" altLang="ja-JP" sz="2400" dirty="0" smtClean="0"/>
              <a:t>E</a:t>
            </a:r>
            <a:endParaRPr lang="ja-JP" altLang="ja-JP" sz="2400" dirty="0"/>
          </a:p>
        </p:txBody>
      </p:sp>
      <p:sp>
        <p:nvSpPr>
          <p:cNvPr id="107" name="テキスト ボックス 106"/>
          <p:cNvSpPr txBox="1"/>
          <p:nvPr/>
        </p:nvSpPr>
        <p:spPr>
          <a:xfrm>
            <a:off x="2232067" y="1528726"/>
            <a:ext cx="375264" cy="461665"/>
          </a:xfrm>
          <a:prstGeom prst="rect">
            <a:avLst/>
          </a:prstGeom>
          <a:noFill/>
        </p:spPr>
        <p:txBody>
          <a:bodyPr wrap="square" rtlCol="0">
            <a:spAutoFit/>
          </a:bodyPr>
          <a:lstStyle/>
          <a:p>
            <a:r>
              <a:rPr lang="en-US" altLang="ja-JP" sz="2400" dirty="0" smtClean="0"/>
              <a:t>C</a:t>
            </a:r>
            <a:endParaRPr lang="ja-JP" altLang="ja-JP" sz="2400" dirty="0"/>
          </a:p>
        </p:txBody>
      </p:sp>
      <p:cxnSp>
        <p:nvCxnSpPr>
          <p:cNvPr id="54" name="直線コネクタ 53"/>
          <p:cNvCxnSpPr/>
          <p:nvPr/>
        </p:nvCxnSpPr>
        <p:spPr>
          <a:xfrm flipH="1">
            <a:off x="649182" y="4984232"/>
            <a:ext cx="1582884" cy="0"/>
          </a:xfrm>
          <a:prstGeom prst="line">
            <a:avLst/>
          </a:prstGeom>
        </p:spPr>
        <p:style>
          <a:lnRef idx="2">
            <a:schemeClr val="dk1"/>
          </a:lnRef>
          <a:fillRef idx="1">
            <a:schemeClr val="lt1"/>
          </a:fillRef>
          <a:effectRef idx="0">
            <a:schemeClr val="dk1"/>
          </a:effectRef>
          <a:fontRef idx="minor">
            <a:schemeClr val="dk1"/>
          </a:fontRef>
        </p:style>
      </p:cxnSp>
      <p:cxnSp>
        <p:nvCxnSpPr>
          <p:cNvPr id="55" name="直線コネクタ 54"/>
          <p:cNvCxnSpPr/>
          <p:nvPr/>
        </p:nvCxnSpPr>
        <p:spPr>
          <a:xfrm flipH="1">
            <a:off x="661464" y="1514659"/>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59" name="直線コネクタ 58"/>
          <p:cNvCxnSpPr/>
          <p:nvPr/>
        </p:nvCxnSpPr>
        <p:spPr>
          <a:xfrm>
            <a:off x="654262" y="419576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0" name="直線コネクタ 59"/>
          <p:cNvCxnSpPr/>
          <p:nvPr/>
        </p:nvCxnSpPr>
        <p:spPr>
          <a:xfrm>
            <a:off x="372090" y="405389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p:nvPr/>
        </p:nvCxnSpPr>
        <p:spPr>
          <a:xfrm>
            <a:off x="484574" y="419576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73" name="直線コネクタ 72"/>
          <p:cNvCxnSpPr/>
          <p:nvPr/>
        </p:nvCxnSpPr>
        <p:spPr>
          <a:xfrm>
            <a:off x="361129" y="23241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473613" y="24660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654262" y="326542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a:off x="654262" y="2461662"/>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82" name="直線コネクタ 81"/>
          <p:cNvCxnSpPr/>
          <p:nvPr/>
        </p:nvCxnSpPr>
        <p:spPr>
          <a:xfrm>
            <a:off x="661464" y="1535705"/>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96" name="直線コネクタ 95"/>
          <p:cNvCxnSpPr/>
          <p:nvPr/>
        </p:nvCxnSpPr>
        <p:spPr>
          <a:xfrm flipH="1">
            <a:off x="5413707" y="3204486"/>
            <a:ext cx="821501"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cxnSp>
        <p:nvCxnSpPr>
          <p:cNvPr id="110" name="直線コネクタ 109"/>
          <p:cNvCxnSpPr/>
          <p:nvPr/>
        </p:nvCxnSpPr>
        <p:spPr>
          <a:xfrm flipH="1">
            <a:off x="5419589" y="4954357"/>
            <a:ext cx="1520748" cy="0"/>
          </a:xfrm>
          <a:prstGeom prst="line">
            <a:avLst/>
          </a:prstGeom>
        </p:spPr>
        <p:style>
          <a:lnRef idx="2">
            <a:schemeClr val="dk1"/>
          </a:lnRef>
          <a:fillRef idx="1">
            <a:schemeClr val="lt1"/>
          </a:fillRef>
          <a:effectRef idx="0">
            <a:schemeClr val="dk1"/>
          </a:effectRef>
          <a:fontRef idx="minor">
            <a:schemeClr val="dk1"/>
          </a:fontRef>
        </p:style>
      </p:cxnSp>
      <p:cxnSp>
        <p:nvCxnSpPr>
          <p:cNvPr id="111" name="直線コネクタ 110"/>
          <p:cNvCxnSpPr/>
          <p:nvPr/>
        </p:nvCxnSpPr>
        <p:spPr>
          <a:xfrm flipH="1">
            <a:off x="5415076" y="1484784"/>
            <a:ext cx="1525261" cy="0"/>
          </a:xfrm>
          <a:prstGeom prst="line">
            <a:avLst/>
          </a:prstGeom>
        </p:spPr>
        <p:style>
          <a:lnRef idx="2">
            <a:schemeClr val="dk1"/>
          </a:lnRef>
          <a:fillRef idx="1">
            <a:schemeClr val="lt1"/>
          </a:fillRef>
          <a:effectRef idx="0">
            <a:schemeClr val="dk1"/>
          </a:effectRef>
          <a:fontRef idx="minor">
            <a:schemeClr val="dk1"/>
          </a:fontRef>
        </p:style>
      </p:cxnSp>
      <p:cxnSp>
        <p:nvCxnSpPr>
          <p:cNvPr id="112" name="直線コネクタ 111"/>
          <p:cNvCxnSpPr/>
          <p:nvPr/>
        </p:nvCxnSpPr>
        <p:spPr>
          <a:xfrm>
            <a:off x="5413707" y="415012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13" name="直線コネクタ 112"/>
          <p:cNvCxnSpPr/>
          <p:nvPr/>
        </p:nvCxnSpPr>
        <p:spPr>
          <a:xfrm>
            <a:off x="5131535" y="4008251"/>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14" name="直線コネクタ 113"/>
          <p:cNvCxnSpPr/>
          <p:nvPr/>
        </p:nvCxnSpPr>
        <p:spPr>
          <a:xfrm>
            <a:off x="5244019" y="4150126"/>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15" name="直線コネクタ 114"/>
          <p:cNvCxnSpPr/>
          <p:nvPr/>
        </p:nvCxnSpPr>
        <p:spPr>
          <a:xfrm>
            <a:off x="5120574" y="2278529"/>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16" name="直線コネクタ 115"/>
          <p:cNvCxnSpPr/>
          <p:nvPr/>
        </p:nvCxnSpPr>
        <p:spPr>
          <a:xfrm>
            <a:off x="5233058" y="2420404"/>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17" name="直線コネクタ 116"/>
          <p:cNvCxnSpPr/>
          <p:nvPr/>
        </p:nvCxnSpPr>
        <p:spPr>
          <a:xfrm>
            <a:off x="5413707" y="321978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18" name="直線コネクタ 117"/>
          <p:cNvCxnSpPr/>
          <p:nvPr/>
        </p:nvCxnSpPr>
        <p:spPr>
          <a:xfrm>
            <a:off x="5413707" y="2416021"/>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19" name="直線コネクタ 118"/>
          <p:cNvCxnSpPr/>
          <p:nvPr/>
        </p:nvCxnSpPr>
        <p:spPr>
          <a:xfrm>
            <a:off x="5420909" y="1490064"/>
            <a:ext cx="0" cy="788465"/>
          </a:xfrm>
          <a:prstGeom prst="line">
            <a:avLst/>
          </a:prstGeom>
        </p:spPr>
        <p:style>
          <a:lnRef idx="2">
            <a:schemeClr val="dk1"/>
          </a:lnRef>
          <a:fillRef idx="1">
            <a:schemeClr val="lt1"/>
          </a:fillRef>
          <a:effectRef idx="0">
            <a:schemeClr val="dk1"/>
          </a:effectRef>
          <a:fontRef idx="minor">
            <a:schemeClr val="dk1"/>
          </a:fontRef>
        </p:style>
      </p:cxnSp>
      <p:sp>
        <p:nvSpPr>
          <p:cNvPr id="122" name="正方形/長方形 121"/>
          <p:cNvSpPr/>
          <p:nvPr/>
        </p:nvSpPr>
        <p:spPr>
          <a:xfrm>
            <a:off x="1483919" y="2735464"/>
            <a:ext cx="1641389" cy="2764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1836813" y="2716501"/>
            <a:ext cx="1008111" cy="338554"/>
          </a:xfrm>
          <a:prstGeom prst="rect">
            <a:avLst/>
          </a:prstGeom>
          <a:noFill/>
        </p:spPr>
        <p:txBody>
          <a:bodyPr wrap="square" rtlCol="0">
            <a:spAutoFit/>
          </a:bodyPr>
          <a:lstStyle/>
          <a:p>
            <a:r>
              <a:rPr lang="ja-JP" altLang="en-US" sz="1600" dirty="0" smtClean="0">
                <a:solidFill>
                  <a:srgbClr val="FF0000"/>
                </a:solidFill>
              </a:rPr>
              <a:t>空 乏 層</a:t>
            </a:r>
            <a:endParaRPr lang="ja-JP" altLang="ja-JP" sz="1600" dirty="0">
              <a:solidFill>
                <a:srgbClr val="FF0000"/>
              </a:solidFill>
            </a:endParaRPr>
          </a:p>
        </p:txBody>
      </p:sp>
      <p:sp>
        <p:nvSpPr>
          <p:cNvPr id="124" name="テキスト ボックス 123"/>
          <p:cNvSpPr txBox="1"/>
          <p:nvPr/>
        </p:nvSpPr>
        <p:spPr>
          <a:xfrm>
            <a:off x="2843807" y="188640"/>
            <a:ext cx="3336155" cy="646331"/>
          </a:xfrm>
          <a:prstGeom prst="rect">
            <a:avLst/>
          </a:prstGeom>
          <a:noFill/>
        </p:spPr>
        <p:txBody>
          <a:bodyPr wrap="square" rtlCol="0">
            <a:spAutoFit/>
          </a:bodyPr>
          <a:lstStyle/>
          <a:p>
            <a:r>
              <a:rPr lang="ja-JP" altLang="en-US" sz="3600" dirty="0" smtClean="0"/>
              <a:t>ｎｐｎ</a:t>
            </a:r>
            <a:r>
              <a:rPr lang="ja-JP" altLang="en-US" sz="3600" dirty="0"/>
              <a:t>トランジスタ</a:t>
            </a:r>
            <a:endParaRPr lang="ja-JP" altLang="ja-JP" sz="3600" dirty="0"/>
          </a:p>
        </p:txBody>
      </p:sp>
    </p:spTree>
    <p:extLst>
      <p:ext uri="{BB962C8B-B14F-4D97-AF65-F5344CB8AC3E}">
        <p14:creationId xmlns:p14="http://schemas.microsoft.com/office/powerpoint/2010/main" val="8234733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rot="5400000">
            <a:off x="2070660" y="2419525"/>
            <a:ext cx="461667" cy="16476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1522193" y="2273798"/>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sp>
        <p:nvSpPr>
          <p:cNvPr id="29" name="テキスト ボックス 28"/>
          <p:cNvSpPr txBox="1"/>
          <p:nvPr/>
        </p:nvSpPr>
        <p:spPr>
          <a:xfrm>
            <a:off x="1505973" y="3012507"/>
            <a:ext cx="1586900" cy="461665"/>
          </a:xfrm>
          <a:prstGeom prst="rect">
            <a:avLst/>
          </a:prstGeom>
          <a:noFill/>
        </p:spPr>
        <p:txBody>
          <a:bodyPr wrap="square" rtlCol="0">
            <a:spAutoFit/>
          </a:bodyPr>
          <a:lstStyle/>
          <a:p>
            <a:r>
              <a:rPr lang="ja-JP" altLang="en-US" sz="2400" dirty="0" err="1" smtClean="0"/>
              <a:t>ｐ</a:t>
            </a:r>
            <a:r>
              <a:rPr lang="ja-JP" altLang="ja-JP" sz="2400" dirty="0" smtClean="0"/>
              <a:t>形</a:t>
            </a:r>
            <a:r>
              <a:rPr lang="ja-JP" altLang="en-US" sz="2400" dirty="0" smtClean="0"/>
              <a:t>半導体</a:t>
            </a:r>
            <a:endParaRPr lang="ja-JP" altLang="ja-JP" sz="2400" dirty="0"/>
          </a:p>
        </p:txBody>
      </p:sp>
      <p:sp>
        <p:nvSpPr>
          <p:cNvPr id="30" name="正方形/長方形 29"/>
          <p:cNvSpPr/>
          <p:nvPr/>
        </p:nvSpPr>
        <p:spPr>
          <a:xfrm rot="5400000">
            <a:off x="1774026" y="3173540"/>
            <a:ext cx="1054931" cy="16476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2" name="直線コネクタ 51"/>
          <p:cNvCxnSpPr/>
          <p:nvPr/>
        </p:nvCxnSpPr>
        <p:spPr>
          <a:xfrm flipH="1">
            <a:off x="644670" y="3250127"/>
            <a:ext cx="861303"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53" name="正方形/長方形 52"/>
          <p:cNvSpPr/>
          <p:nvPr/>
        </p:nvSpPr>
        <p:spPr>
          <a:xfrm rot="5400000">
            <a:off x="1794230" y="1680817"/>
            <a:ext cx="1014525" cy="16476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6" name="直線コネクタ 55"/>
          <p:cNvCxnSpPr/>
          <p:nvPr/>
        </p:nvCxnSpPr>
        <p:spPr>
          <a:xfrm>
            <a:off x="2232066" y="4532665"/>
            <a:ext cx="0" cy="451567"/>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78" name="テキスト ボックス 77"/>
          <p:cNvSpPr txBox="1"/>
          <p:nvPr/>
        </p:nvSpPr>
        <p:spPr>
          <a:xfrm>
            <a:off x="1477676" y="3693720"/>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cxnSp>
        <p:nvCxnSpPr>
          <p:cNvPr id="80" name="直線コネクタ 79"/>
          <p:cNvCxnSpPr/>
          <p:nvPr/>
        </p:nvCxnSpPr>
        <p:spPr>
          <a:xfrm>
            <a:off x="2232066" y="1514659"/>
            <a:ext cx="0" cy="475732"/>
          </a:xfrm>
          <a:prstGeom prst="line">
            <a:avLst/>
          </a:prstGeom>
        </p:spPr>
        <p:style>
          <a:lnRef idx="2">
            <a:schemeClr val="dk1"/>
          </a:lnRef>
          <a:fillRef idx="1">
            <a:schemeClr val="lt1"/>
          </a:fillRef>
          <a:effectRef idx="0">
            <a:schemeClr val="dk1"/>
          </a:effectRef>
          <a:fontRef idx="minor">
            <a:schemeClr val="dk1"/>
          </a:fontRef>
        </p:style>
      </p:cxnSp>
      <p:sp>
        <p:nvSpPr>
          <p:cNvPr id="83" name="Line 4"/>
          <p:cNvSpPr>
            <a:spLocks noChangeShapeType="1"/>
          </p:cNvSpPr>
          <p:nvPr/>
        </p:nvSpPr>
        <p:spPr bwMode="auto">
          <a:xfrm>
            <a:off x="6910333" y="3659886"/>
            <a:ext cx="0" cy="127342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5"/>
          <p:cNvSpPr>
            <a:spLocks noChangeShapeType="1"/>
          </p:cNvSpPr>
          <p:nvPr/>
        </p:nvSpPr>
        <p:spPr bwMode="auto">
          <a:xfrm>
            <a:off x="6550811" y="2807114"/>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6"/>
          <p:cNvSpPr>
            <a:spLocks noChangeShapeType="1"/>
          </p:cNvSpPr>
          <p:nvPr/>
        </p:nvSpPr>
        <p:spPr bwMode="auto">
          <a:xfrm>
            <a:off x="6550812" y="33696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7"/>
          <p:cNvSpPr>
            <a:spLocks noChangeShapeType="1"/>
          </p:cNvSpPr>
          <p:nvPr/>
        </p:nvSpPr>
        <p:spPr bwMode="auto">
          <a:xfrm flipH="1">
            <a:off x="6200307" y="3197210"/>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8"/>
          <p:cNvSpPr>
            <a:spLocks noChangeShapeType="1"/>
          </p:cNvSpPr>
          <p:nvPr/>
        </p:nvSpPr>
        <p:spPr bwMode="auto">
          <a:xfrm flipV="1">
            <a:off x="6547908" y="2723372"/>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4"/>
          <p:cNvSpPr>
            <a:spLocks noChangeShapeType="1"/>
          </p:cNvSpPr>
          <p:nvPr/>
        </p:nvSpPr>
        <p:spPr bwMode="auto">
          <a:xfrm>
            <a:off x="6910333" y="1484784"/>
            <a:ext cx="0" cy="1238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テキスト ボックス 104"/>
          <p:cNvSpPr txBox="1"/>
          <p:nvPr/>
        </p:nvSpPr>
        <p:spPr>
          <a:xfrm>
            <a:off x="976812" y="3212976"/>
            <a:ext cx="527566" cy="461665"/>
          </a:xfrm>
          <a:prstGeom prst="rect">
            <a:avLst/>
          </a:prstGeom>
          <a:noFill/>
        </p:spPr>
        <p:txBody>
          <a:bodyPr wrap="square" rtlCol="0">
            <a:spAutoFit/>
          </a:bodyPr>
          <a:lstStyle/>
          <a:p>
            <a:r>
              <a:rPr lang="en-US" altLang="ja-JP" sz="2400" dirty="0"/>
              <a:t>B</a:t>
            </a:r>
            <a:r>
              <a:rPr lang="ja-JP" altLang="en-US" sz="2400" dirty="0" smtClean="0"/>
              <a:t>　</a:t>
            </a:r>
            <a:endParaRPr lang="ja-JP" altLang="ja-JP" sz="2400" dirty="0"/>
          </a:p>
        </p:txBody>
      </p:sp>
      <p:sp>
        <p:nvSpPr>
          <p:cNvPr id="106" name="テキスト ボックス 105"/>
          <p:cNvSpPr txBox="1"/>
          <p:nvPr/>
        </p:nvSpPr>
        <p:spPr>
          <a:xfrm>
            <a:off x="2246763" y="4505103"/>
            <a:ext cx="360567" cy="461665"/>
          </a:xfrm>
          <a:prstGeom prst="rect">
            <a:avLst/>
          </a:prstGeom>
          <a:noFill/>
        </p:spPr>
        <p:txBody>
          <a:bodyPr wrap="square" rtlCol="0">
            <a:spAutoFit/>
          </a:bodyPr>
          <a:lstStyle/>
          <a:p>
            <a:r>
              <a:rPr lang="en-US" altLang="ja-JP" sz="2400" dirty="0" smtClean="0"/>
              <a:t>E</a:t>
            </a:r>
            <a:endParaRPr lang="ja-JP" altLang="ja-JP" sz="2400" dirty="0"/>
          </a:p>
        </p:txBody>
      </p:sp>
      <p:sp>
        <p:nvSpPr>
          <p:cNvPr id="107" name="テキスト ボックス 106"/>
          <p:cNvSpPr txBox="1"/>
          <p:nvPr/>
        </p:nvSpPr>
        <p:spPr>
          <a:xfrm>
            <a:off x="2232067" y="1528726"/>
            <a:ext cx="375264" cy="461665"/>
          </a:xfrm>
          <a:prstGeom prst="rect">
            <a:avLst/>
          </a:prstGeom>
          <a:noFill/>
        </p:spPr>
        <p:txBody>
          <a:bodyPr wrap="square" rtlCol="0">
            <a:spAutoFit/>
          </a:bodyPr>
          <a:lstStyle/>
          <a:p>
            <a:r>
              <a:rPr lang="en-US" altLang="ja-JP" sz="2400" dirty="0" smtClean="0"/>
              <a:t>C</a:t>
            </a:r>
            <a:endParaRPr lang="ja-JP" altLang="ja-JP" sz="2400" dirty="0"/>
          </a:p>
        </p:txBody>
      </p:sp>
      <p:sp>
        <p:nvSpPr>
          <p:cNvPr id="141" name="テキスト ボックス 140"/>
          <p:cNvSpPr txBox="1"/>
          <p:nvPr/>
        </p:nvSpPr>
        <p:spPr>
          <a:xfrm>
            <a:off x="2843807" y="188640"/>
            <a:ext cx="3336155" cy="646331"/>
          </a:xfrm>
          <a:prstGeom prst="rect">
            <a:avLst/>
          </a:prstGeom>
          <a:noFill/>
        </p:spPr>
        <p:txBody>
          <a:bodyPr wrap="square" rtlCol="0">
            <a:spAutoFit/>
          </a:bodyPr>
          <a:lstStyle/>
          <a:p>
            <a:r>
              <a:rPr lang="ja-JP" altLang="en-US" sz="3600" dirty="0" smtClean="0"/>
              <a:t>ｎｐｎ</a:t>
            </a:r>
            <a:r>
              <a:rPr lang="ja-JP" altLang="en-US" sz="3600" dirty="0"/>
              <a:t>トランジスタ</a:t>
            </a:r>
            <a:endParaRPr lang="ja-JP" altLang="ja-JP" sz="3600" dirty="0"/>
          </a:p>
        </p:txBody>
      </p:sp>
      <p:cxnSp>
        <p:nvCxnSpPr>
          <p:cNvPr id="54" name="直線コネクタ 53"/>
          <p:cNvCxnSpPr/>
          <p:nvPr/>
        </p:nvCxnSpPr>
        <p:spPr>
          <a:xfrm flipH="1">
            <a:off x="649182" y="4984232"/>
            <a:ext cx="1560398" cy="0"/>
          </a:xfrm>
          <a:prstGeom prst="line">
            <a:avLst/>
          </a:prstGeom>
        </p:spPr>
        <p:style>
          <a:lnRef idx="2">
            <a:schemeClr val="dk1"/>
          </a:lnRef>
          <a:fillRef idx="1">
            <a:schemeClr val="lt1"/>
          </a:fillRef>
          <a:effectRef idx="0">
            <a:schemeClr val="dk1"/>
          </a:effectRef>
          <a:fontRef idx="minor">
            <a:schemeClr val="dk1"/>
          </a:fontRef>
        </p:style>
      </p:cxnSp>
      <p:cxnSp>
        <p:nvCxnSpPr>
          <p:cNvPr id="55" name="直線コネクタ 54"/>
          <p:cNvCxnSpPr/>
          <p:nvPr/>
        </p:nvCxnSpPr>
        <p:spPr>
          <a:xfrm flipH="1">
            <a:off x="2209580" y="1514659"/>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59" name="直線コネクタ 58"/>
          <p:cNvCxnSpPr/>
          <p:nvPr/>
        </p:nvCxnSpPr>
        <p:spPr>
          <a:xfrm>
            <a:off x="654262" y="419576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0" name="直線コネクタ 59"/>
          <p:cNvCxnSpPr/>
          <p:nvPr/>
        </p:nvCxnSpPr>
        <p:spPr>
          <a:xfrm>
            <a:off x="372090" y="405389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p:nvPr/>
        </p:nvCxnSpPr>
        <p:spPr>
          <a:xfrm>
            <a:off x="484574" y="419576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73" name="直線コネクタ 72"/>
          <p:cNvCxnSpPr/>
          <p:nvPr/>
        </p:nvCxnSpPr>
        <p:spPr>
          <a:xfrm>
            <a:off x="3494566" y="23241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3607050" y="24660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654262" y="326542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81" name="直線コネクタ 80"/>
          <p:cNvCxnSpPr/>
          <p:nvPr/>
        </p:nvCxnSpPr>
        <p:spPr>
          <a:xfrm>
            <a:off x="3787699" y="2461662"/>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82" name="直線コネクタ 81"/>
          <p:cNvCxnSpPr/>
          <p:nvPr/>
        </p:nvCxnSpPr>
        <p:spPr>
          <a:xfrm>
            <a:off x="3794901" y="1535705"/>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96" name="直線コネクタ 95"/>
          <p:cNvCxnSpPr/>
          <p:nvPr/>
        </p:nvCxnSpPr>
        <p:spPr>
          <a:xfrm flipH="1">
            <a:off x="5413707" y="3199205"/>
            <a:ext cx="821501"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0" name="直線コネクタ 109"/>
          <p:cNvCxnSpPr/>
          <p:nvPr/>
        </p:nvCxnSpPr>
        <p:spPr>
          <a:xfrm flipH="1">
            <a:off x="5419589" y="4949076"/>
            <a:ext cx="1520748" cy="0"/>
          </a:xfrm>
          <a:prstGeom prst="line">
            <a:avLst/>
          </a:prstGeom>
        </p:spPr>
        <p:style>
          <a:lnRef idx="2">
            <a:schemeClr val="dk1"/>
          </a:lnRef>
          <a:fillRef idx="1">
            <a:schemeClr val="lt1"/>
          </a:fillRef>
          <a:effectRef idx="0">
            <a:schemeClr val="dk1"/>
          </a:effectRef>
          <a:fontRef idx="minor">
            <a:schemeClr val="dk1"/>
          </a:fontRef>
        </p:style>
      </p:cxnSp>
      <p:cxnSp>
        <p:nvCxnSpPr>
          <p:cNvPr id="112" name="直線コネクタ 111"/>
          <p:cNvCxnSpPr/>
          <p:nvPr/>
        </p:nvCxnSpPr>
        <p:spPr>
          <a:xfrm>
            <a:off x="5413707" y="4144845"/>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13" name="直線コネクタ 112"/>
          <p:cNvCxnSpPr/>
          <p:nvPr/>
        </p:nvCxnSpPr>
        <p:spPr>
          <a:xfrm>
            <a:off x="5131535" y="40029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14" name="直線コネクタ 113"/>
          <p:cNvCxnSpPr/>
          <p:nvPr/>
        </p:nvCxnSpPr>
        <p:spPr>
          <a:xfrm>
            <a:off x="5244019" y="41448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17" name="直線コネクタ 116"/>
          <p:cNvCxnSpPr/>
          <p:nvPr/>
        </p:nvCxnSpPr>
        <p:spPr>
          <a:xfrm>
            <a:off x="5413707" y="3214505"/>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45" name="直線コネクタ 44"/>
          <p:cNvCxnSpPr/>
          <p:nvPr/>
        </p:nvCxnSpPr>
        <p:spPr>
          <a:xfrm>
            <a:off x="3778107" y="419576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46" name="直線コネクタ 45"/>
          <p:cNvCxnSpPr/>
          <p:nvPr/>
        </p:nvCxnSpPr>
        <p:spPr>
          <a:xfrm>
            <a:off x="3495935" y="405389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7" name="直線コネクタ 46"/>
          <p:cNvCxnSpPr/>
          <p:nvPr/>
        </p:nvCxnSpPr>
        <p:spPr>
          <a:xfrm>
            <a:off x="3608419" y="419576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8" name="直線コネクタ 47"/>
          <p:cNvCxnSpPr/>
          <p:nvPr/>
        </p:nvCxnSpPr>
        <p:spPr>
          <a:xfrm>
            <a:off x="3778107" y="3249661"/>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flipH="1">
            <a:off x="2246763" y="4984232"/>
            <a:ext cx="1560398" cy="0"/>
          </a:xfrm>
          <a:prstGeom prst="line">
            <a:avLst/>
          </a:prstGeom>
        </p:spPr>
        <p:style>
          <a:lnRef idx="2">
            <a:schemeClr val="dk1"/>
          </a:lnRef>
          <a:fillRef idx="1">
            <a:schemeClr val="lt1"/>
          </a:fillRef>
          <a:effectRef idx="0">
            <a:schemeClr val="dk1"/>
          </a:effectRef>
          <a:fontRef idx="minor">
            <a:schemeClr val="dk1"/>
          </a:fontRef>
        </p:style>
      </p:cxnSp>
      <p:cxnSp>
        <p:nvCxnSpPr>
          <p:cNvPr id="50" name="直線コネクタ 49"/>
          <p:cNvCxnSpPr/>
          <p:nvPr/>
        </p:nvCxnSpPr>
        <p:spPr>
          <a:xfrm flipH="1">
            <a:off x="6910333" y="1498282"/>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p:nvPr/>
        </p:nvCxnSpPr>
        <p:spPr>
          <a:xfrm>
            <a:off x="8195319" y="2307793"/>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57" name="直線コネクタ 56"/>
          <p:cNvCxnSpPr/>
          <p:nvPr/>
        </p:nvCxnSpPr>
        <p:spPr>
          <a:xfrm>
            <a:off x="8307803" y="2449668"/>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58" name="直線コネクタ 57"/>
          <p:cNvCxnSpPr/>
          <p:nvPr/>
        </p:nvCxnSpPr>
        <p:spPr>
          <a:xfrm>
            <a:off x="8488452" y="2445285"/>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1" name="直線コネクタ 60"/>
          <p:cNvCxnSpPr/>
          <p:nvPr/>
        </p:nvCxnSpPr>
        <p:spPr>
          <a:xfrm>
            <a:off x="8495654" y="1519328"/>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2" name="直線コネクタ 61"/>
          <p:cNvCxnSpPr/>
          <p:nvPr/>
        </p:nvCxnSpPr>
        <p:spPr>
          <a:xfrm>
            <a:off x="8478860" y="4179390"/>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4" name="直線コネクタ 63"/>
          <p:cNvCxnSpPr/>
          <p:nvPr/>
        </p:nvCxnSpPr>
        <p:spPr>
          <a:xfrm>
            <a:off x="8196688" y="4037515"/>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65" name="直線コネクタ 64"/>
          <p:cNvCxnSpPr/>
          <p:nvPr/>
        </p:nvCxnSpPr>
        <p:spPr>
          <a:xfrm>
            <a:off x="8309172" y="4179390"/>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66" name="直線コネクタ 65"/>
          <p:cNvCxnSpPr/>
          <p:nvPr/>
        </p:nvCxnSpPr>
        <p:spPr>
          <a:xfrm>
            <a:off x="8478860" y="3233284"/>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7" name="直線コネクタ 66"/>
          <p:cNvCxnSpPr/>
          <p:nvPr/>
        </p:nvCxnSpPr>
        <p:spPr>
          <a:xfrm flipH="1">
            <a:off x="6947516" y="4967855"/>
            <a:ext cx="1560398" cy="0"/>
          </a:xfrm>
          <a:prstGeom prst="line">
            <a:avLst/>
          </a:prstGeom>
        </p:spPr>
        <p:style>
          <a:lnRef idx="2">
            <a:schemeClr val="dk1"/>
          </a:lnRef>
          <a:fillRef idx="1">
            <a:schemeClr val="lt1"/>
          </a:fillRef>
          <a:effectRef idx="0">
            <a:schemeClr val="dk1"/>
          </a:effectRef>
          <a:fontRef idx="minor">
            <a:schemeClr val="dk1"/>
          </a:fontRef>
        </p:style>
      </p:cxnSp>
      <p:sp>
        <p:nvSpPr>
          <p:cNvPr id="68" name="正方形/長方形 67"/>
          <p:cNvSpPr/>
          <p:nvPr/>
        </p:nvSpPr>
        <p:spPr>
          <a:xfrm>
            <a:off x="1483919" y="2735464"/>
            <a:ext cx="1641389" cy="2764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1836813" y="2716501"/>
            <a:ext cx="1008111" cy="338554"/>
          </a:xfrm>
          <a:prstGeom prst="rect">
            <a:avLst/>
          </a:prstGeom>
          <a:noFill/>
        </p:spPr>
        <p:txBody>
          <a:bodyPr wrap="square" rtlCol="0">
            <a:spAutoFit/>
          </a:bodyPr>
          <a:lstStyle/>
          <a:p>
            <a:r>
              <a:rPr lang="ja-JP" altLang="en-US" sz="1600" dirty="0" smtClean="0">
                <a:solidFill>
                  <a:srgbClr val="FF0000"/>
                </a:solidFill>
              </a:rPr>
              <a:t>空 乏 層</a:t>
            </a:r>
            <a:endParaRPr lang="ja-JP" altLang="ja-JP" sz="1600" dirty="0">
              <a:solidFill>
                <a:srgbClr val="FF0000"/>
              </a:solidFill>
            </a:endParaRPr>
          </a:p>
        </p:txBody>
      </p:sp>
    </p:spTree>
    <p:extLst>
      <p:ext uri="{BB962C8B-B14F-4D97-AF65-F5344CB8AC3E}">
        <p14:creationId xmlns:p14="http://schemas.microsoft.com/office/powerpoint/2010/main" val="3254776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rot="5400000">
            <a:off x="2070660" y="2419525"/>
            <a:ext cx="461667" cy="16476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1522193" y="2273798"/>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sp>
        <p:nvSpPr>
          <p:cNvPr id="29" name="テキスト ボックス 28"/>
          <p:cNvSpPr txBox="1"/>
          <p:nvPr/>
        </p:nvSpPr>
        <p:spPr>
          <a:xfrm>
            <a:off x="1505973" y="3012507"/>
            <a:ext cx="1586900" cy="461665"/>
          </a:xfrm>
          <a:prstGeom prst="rect">
            <a:avLst/>
          </a:prstGeom>
          <a:noFill/>
        </p:spPr>
        <p:txBody>
          <a:bodyPr wrap="square" rtlCol="0">
            <a:spAutoFit/>
          </a:bodyPr>
          <a:lstStyle/>
          <a:p>
            <a:r>
              <a:rPr lang="ja-JP" altLang="en-US" sz="2400" dirty="0" err="1" smtClean="0"/>
              <a:t>ｐ</a:t>
            </a:r>
            <a:r>
              <a:rPr lang="ja-JP" altLang="ja-JP" sz="2400" dirty="0" smtClean="0"/>
              <a:t>形</a:t>
            </a:r>
            <a:r>
              <a:rPr lang="ja-JP" altLang="en-US" sz="2400" dirty="0" smtClean="0"/>
              <a:t>半導体</a:t>
            </a:r>
            <a:endParaRPr lang="ja-JP" altLang="ja-JP" sz="2400" dirty="0"/>
          </a:p>
        </p:txBody>
      </p:sp>
      <p:sp>
        <p:nvSpPr>
          <p:cNvPr id="30" name="正方形/長方形 29"/>
          <p:cNvSpPr/>
          <p:nvPr/>
        </p:nvSpPr>
        <p:spPr>
          <a:xfrm rot="5400000">
            <a:off x="1774026" y="3173540"/>
            <a:ext cx="1054931" cy="16476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2" name="直線コネクタ 51"/>
          <p:cNvCxnSpPr/>
          <p:nvPr/>
        </p:nvCxnSpPr>
        <p:spPr>
          <a:xfrm flipH="1">
            <a:off x="644670" y="3250127"/>
            <a:ext cx="861303"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53" name="正方形/長方形 52"/>
          <p:cNvSpPr/>
          <p:nvPr/>
        </p:nvSpPr>
        <p:spPr>
          <a:xfrm rot="5400000">
            <a:off x="1794230" y="1680817"/>
            <a:ext cx="1014525" cy="16476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6" name="直線コネクタ 55"/>
          <p:cNvCxnSpPr/>
          <p:nvPr/>
        </p:nvCxnSpPr>
        <p:spPr>
          <a:xfrm>
            <a:off x="2232066" y="4532665"/>
            <a:ext cx="0" cy="451567"/>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78" name="テキスト ボックス 77"/>
          <p:cNvSpPr txBox="1"/>
          <p:nvPr/>
        </p:nvSpPr>
        <p:spPr>
          <a:xfrm>
            <a:off x="1477676" y="3693720"/>
            <a:ext cx="1709773" cy="461665"/>
          </a:xfrm>
          <a:prstGeom prst="rect">
            <a:avLst/>
          </a:prstGeom>
          <a:noFill/>
        </p:spPr>
        <p:txBody>
          <a:bodyPr wrap="square" rtlCol="0">
            <a:spAutoFit/>
          </a:bodyPr>
          <a:lstStyle/>
          <a:p>
            <a:r>
              <a:rPr lang="ja-JP" altLang="ja-JP" sz="2400" dirty="0" smtClean="0"/>
              <a:t>ｎ形</a:t>
            </a:r>
            <a:r>
              <a:rPr lang="ja-JP" altLang="en-US" sz="2400" dirty="0" smtClean="0"/>
              <a:t>半導体</a:t>
            </a:r>
            <a:endParaRPr lang="ja-JP" altLang="ja-JP" sz="2400" dirty="0"/>
          </a:p>
        </p:txBody>
      </p:sp>
      <p:cxnSp>
        <p:nvCxnSpPr>
          <p:cNvPr id="80" name="直線コネクタ 79"/>
          <p:cNvCxnSpPr/>
          <p:nvPr/>
        </p:nvCxnSpPr>
        <p:spPr>
          <a:xfrm>
            <a:off x="2232066" y="1514659"/>
            <a:ext cx="0" cy="475732"/>
          </a:xfrm>
          <a:prstGeom prst="line">
            <a:avLst/>
          </a:prstGeom>
        </p:spPr>
        <p:style>
          <a:lnRef idx="2">
            <a:schemeClr val="dk1"/>
          </a:lnRef>
          <a:fillRef idx="1">
            <a:schemeClr val="lt1"/>
          </a:fillRef>
          <a:effectRef idx="0">
            <a:schemeClr val="dk1"/>
          </a:effectRef>
          <a:fontRef idx="minor">
            <a:schemeClr val="dk1"/>
          </a:fontRef>
        </p:style>
      </p:cxnSp>
      <p:sp>
        <p:nvSpPr>
          <p:cNvPr id="83" name="Line 4"/>
          <p:cNvSpPr>
            <a:spLocks noChangeShapeType="1"/>
          </p:cNvSpPr>
          <p:nvPr/>
        </p:nvSpPr>
        <p:spPr bwMode="auto">
          <a:xfrm>
            <a:off x="6910333" y="3659886"/>
            <a:ext cx="0" cy="127342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5"/>
          <p:cNvSpPr>
            <a:spLocks noChangeShapeType="1"/>
          </p:cNvSpPr>
          <p:nvPr/>
        </p:nvSpPr>
        <p:spPr bwMode="auto">
          <a:xfrm>
            <a:off x="6550811" y="2807114"/>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6"/>
          <p:cNvSpPr>
            <a:spLocks noChangeShapeType="1"/>
          </p:cNvSpPr>
          <p:nvPr/>
        </p:nvSpPr>
        <p:spPr bwMode="auto">
          <a:xfrm>
            <a:off x="6550812" y="3377797"/>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7"/>
          <p:cNvSpPr>
            <a:spLocks noChangeShapeType="1"/>
          </p:cNvSpPr>
          <p:nvPr/>
        </p:nvSpPr>
        <p:spPr bwMode="auto">
          <a:xfrm flipH="1">
            <a:off x="6200307" y="3205364"/>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8"/>
          <p:cNvSpPr>
            <a:spLocks noChangeShapeType="1"/>
          </p:cNvSpPr>
          <p:nvPr/>
        </p:nvSpPr>
        <p:spPr bwMode="auto">
          <a:xfrm flipV="1">
            <a:off x="6547908" y="2723372"/>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4"/>
          <p:cNvSpPr>
            <a:spLocks noChangeShapeType="1"/>
          </p:cNvSpPr>
          <p:nvPr/>
        </p:nvSpPr>
        <p:spPr bwMode="auto">
          <a:xfrm>
            <a:off x="6910333" y="1484784"/>
            <a:ext cx="0" cy="1238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テキスト ボックス 104"/>
          <p:cNvSpPr txBox="1"/>
          <p:nvPr/>
        </p:nvSpPr>
        <p:spPr>
          <a:xfrm>
            <a:off x="976812" y="3212976"/>
            <a:ext cx="527566" cy="461665"/>
          </a:xfrm>
          <a:prstGeom prst="rect">
            <a:avLst/>
          </a:prstGeom>
          <a:noFill/>
        </p:spPr>
        <p:txBody>
          <a:bodyPr wrap="square" rtlCol="0">
            <a:spAutoFit/>
          </a:bodyPr>
          <a:lstStyle/>
          <a:p>
            <a:r>
              <a:rPr lang="en-US" altLang="ja-JP" sz="2400" dirty="0"/>
              <a:t>B</a:t>
            </a:r>
            <a:r>
              <a:rPr lang="ja-JP" altLang="en-US" sz="2400" dirty="0" smtClean="0"/>
              <a:t>　</a:t>
            </a:r>
            <a:endParaRPr lang="ja-JP" altLang="ja-JP" sz="2400" dirty="0"/>
          </a:p>
        </p:txBody>
      </p:sp>
      <p:sp>
        <p:nvSpPr>
          <p:cNvPr id="106" name="テキスト ボックス 105"/>
          <p:cNvSpPr txBox="1"/>
          <p:nvPr/>
        </p:nvSpPr>
        <p:spPr>
          <a:xfrm>
            <a:off x="2246763" y="4505103"/>
            <a:ext cx="360567" cy="461665"/>
          </a:xfrm>
          <a:prstGeom prst="rect">
            <a:avLst/>
          </a:prstGeom>
          <a:noFill/>
        </p:spPr>
        <p:txBody>
          <a:bodyPr wrap="square" rtlCol="0">
            <a:spAutoFit/>
          </a:bodyPr>
          <a:lstStyle/>
          <a:p>
            <a:r>
              <a:rPr lang="en-US" altLang="ja-JP" sz="2400" dirty="0" smtClean="0"/>
              <a:t>E</a:t>
            </a:r>
            <a:endParaRPr lang="ja-JP" altLang="ja-JP" sz="2400" dirty="0"/>
          </a:p>
        </p:txBody>
      </p:sp>
      <p:sp>
        <p:nvSpPr>
          <p:cNvPr id="107" name="テキスト ボックス 106"/>
          <p:cNvSpPr txBox="1"/>
          <p:nvPr/>
        </p:nvSpPr>
        <p:spPr>
          <a:xfrm>
            <a:off x="2232067" y="1528726"/>
            <a:ext cx="375264" cy="461665"/>
          </a:xfrm>
          <a:prstGeom prst="rect">
            <a:avLst/>
          </a:prstGeom>
          <a:noFill/>
        </p:spPr>
        <p:txBody>
          <a:bodyPr wrap="square" rtlCol="0">
            <a:spAutoFit/>
          </a:bodyPr>
          <a:lstStyle/>
          <a:p>
            <a:r>
              <a:rPr lang="en-US" altLang="ja-JP" sz="2400" dirty="0" smtClean="0"/>
              <a:t>C</a:t>
            </a:r>
            <a:endParaRPr lang="ja-JP" altLang="ja-JP" sz="2400" dirty="0"/>
          </a:p>
        </p:txBody>
      </p:sp>
      <p:cxnSp>
        <p:nvCxnSpPr>
          <p:cNvPr id="54" name="直線コネクタ 53"/>
          <p:cNvCxnSpPr/>
          <p:nvPr/>
        </p:nvCxnSpPr>
        <p:spPr>
          <a:xfrm flipH="1">
            <a:off x="649182" y="4984232"/>
            <a:ext cx="1560398" cy="0"/>
          </a:xfrm>
          <a:prstGeom prst="line">
            <a:avLst/>
          </a:prstGeom>
        </p:spPr>
        <p:style>
          <a:lnRef idx="2">
            <a:schemeClr val="dk1"/>
          </a:lnRef>
          <a:fillRef idx="1">
            <a:schemeClr val="lt1"/>
          </a:fillRef>
          <a:effectRef idx="0">
            <a:schemeClr val="dk1"/>
          </a:effectRef>
          <a:fontRef idx="minor">
            <a:schemeClr val="dk1"/>
          </a:fontRef>
        </p:style>
      </p:cxnSp>
      <p:cxnSp>
        <p:nvCxnSpPr>
          <p:cNvPr id="55" name="直線コネクタ 54"/>
          <p:cNvCxnSpPr/>
          <p:nvPr/>
        </p:nvCxnSpPr>
        <p:spPr>
          <a:xfrm flipH="1">
            <a:off x="2209580" y="1514659"/>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59" name="直線コネクタ 58"/>
          <p:cNvCxnSpPr/>
          <p:nvPr/>
        </p:nvCxnSpPr>
        <p:spPr>
          <a:xfrm>
            <a:off x="654262" y="419576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0" name="直線コネクタ 59"/>
          <p:cNvCxnSpPr/>
          <p:nvPr/>
        </p:nvCxnSpPr>
        <p:spPr>
          <a:xfrm>
            <a:off x="372090" y="405389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63" name="直線コネクタ 62"/>
          <p:cNvCxnSpPr/>
          <p:nvPr/>
        </p:nvCxnSpPr>
        <p:spPr>
          <a:xfrm>
            <a:off x="484574" y="419576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73" name="直線コネクタ 72"/>
          <p:cNvCxnSpPr/>
          <p:nvPr/>
        </p:nvCxnSpPr>
        <p:spPr>
          <a:xfrm>
            <a:off x="3494566" y="3710361"/>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74" name="直線コネクタ 73"/>
          <p:cNvCxnSpPr/>
          <p:nvPr/>
        </p:nvCxnSpPr>
        <p:spPr>
          <a:xfrm>
            <a:off x="3607050" y="3852236"/>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77" name="直線コネクタ 76"/>
          <p:cNvCxnSpPr/>
          <p:nvPr/>
        </p:nvCxnSpPr>
        <p:spPr>
          <a:xfrm>
            <a:off x="654262" y="326542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82" name="直線コネクタ 81"/>
          <p:cNvCxnSpPr/>
          <p:nvPr/>
        </p:nvCxnSpPr>
        <p:spPr>
          <a:xfrm>
            <a:off x="3794901" y="1535705"/>
            <a:ext cx="0" cy="2167603"/>
          </a:xfrm>
          <a:prstGeom prst="line">
            <a:avLst/>
          </a:prstGeom>
        </p:spPr>
        <p:style>
          <a:lnRef idx="2">
            <a:schemeClr val="dk1"/>
          </a:lnRef>
          <a:fillRef idx="1">
            <a:schemeClr val="lt1"/>
          </a:fillRef>
          <a:effectRef idx="0">
            <a:schemeClr val="dk1"/>
          </a:effectRef>
          <a:fontRef idx="minor">
            <a:schemeClr val="dk1"/>
          </a:fontRef>
        </p:style>
      </p:cxnSp>
      <p:cxnSp>
        <p:nvCxnSpPr>
          <p:cNvPr id="96" name="直線コネクタ 95"/>
          <p:cNvCxnSpPr/>
          <p:nvPr/>
        </p:nvCxnSpPr>
        <p:spPr>
          <a:xfrm flipH="1">
            <a:off x="5413707" y="3199205"/>
            <a:ext cx="821501"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0" name="直線コネクタ 109"/>
          <p:cNvCxnSpPr/>
          <p:nvPr/>
        </p:nvCxnSpPr>
        <p:spPr>
          <a:xfrm flipH="1">
            <a:off x="5419589" y="4949076"/>
            <a:ext cx="1520748" cy="0"/>
          </a:xfrm>
          <a:prstGeom prst="line">
            <a:avLst/>
          </a:prstGeom>
        </p:spPr>
        <p:style>
          <a:lnRef idx="2">
            <a:schemeClr val="dk1"/>
          </a:lnRef>
          <a:fillRef idx="1">
            <a:schemeClr val="lt1"/>
          </a:fillRef>
          <a:effectRef idx="0">
            <a:schemeClr val="dk1"/>
          </a:effectRef>
          <a:fontRef idx="minor">
            <a:schemeClr val="dk1"/>
          </a:fontRef>
        </p:style>
      </p:cxnSp>
      <p:cxnSp>
        <p:nvCxnSpPr>
          <p:cNvPr id="112" name="直線コネクタ 111"/>
          <p:cNvCxnSpPr/>
          <p:nvPr/>
        </p:nvCxnSpPr>
        <p:spPr>
          <a:xfrm>
            <a:off x="5413707" y="4144845"/>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13" name="直線コネクタ 112"/>
          <p:cNvCxnSpPr/>
          <p:nvPr/>
        </p:nvCxnSpPr>
        <p:spPr>
          <a:xfrm>
            <a:off x="5131535" y="40029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14" name="直線コネクタ 113"/>
          <p:cNvCxnSpPr/>
          <p:nvPr/>
        </p:nvCxnSpPr>
        <p:spPr>
          <a:xfrm>
            <a:off x="5244019" y="41448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17" name="直線コネクタ 116"/>
          <p:cNvCxnSpPr/>
          <p:nvPr/>
        </p:nvCxnSpPr>
        <p:spPr>
          <a:xfrm>
            <a:off x="5413707" y="3214505"/>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45" name="直線コネクタ 44"/>
          <p:cNvCxnSpPr/>
          <p:nvPr/>
        </p:nvCxnSpPr>
        <p:spPr>
          <a:xfrm>
            <a:off x="3778107" y="4195767"/>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46" name="直線コネクタ 45"/>
          <p:cNvCxnSpPr/>
          <p:nvPr/>
        </p:nvCxnSpPr>
        <p:spPr>
          <a:xfrm>
            <a:off x="3495935" y="405389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7" name="直線コネクタ 46"/>
          <p:cNvCxnSpPr/>
          <p:nvPr/>
        </p:nvCxnSpPr>
        <p:spPr>
          <a:xfrm>
            <a:off x="3608419" y="419576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flipH="1">
            <a:off x="2246763" y="4984232"/>
            <a:ext cx="1560398" cy="0"/>
          </a:xfrm>
          <a:prstGeom prst="line">
            <a:avLst/>
          </a:prstGeom>
        </p:spPr>
        <p:style>
          <a:lnRef idx="2">
            <a:schemeClr val="dk1"/>
          </a:lnRef>
          <a:fillRef idx="1">
            <a:schemeClr val="lt1"/>
          </a:fillRef>
          <a:effectRef idx="0">
            <a:schemeClr val="dk1"/>
          </a:effectRef>
          <a:fontRef idx="minor">
            <a:schemeClr val="dk1"/>
          </a:fontRef>
        </p:style>
      </p:cxnSp>
      <p:cxnSp>
        <p:nvCxnSpPr>
          <p:cNvPr id="50" name="直線コネクタ 49"/>
          <p:cNvCxnSpPr/>
          <p:nvPr/>
        </p:nvCxnSpPr>
        <p:spPr>
          <a:xfrm flipH="1">
            <a:off x="6910333" y="1498282"/>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p:nvPr/>
        </p:nvCxnSpPr>
        <p:spPr>
          <a:xfrm>
            <a:off x="8195319" y="3727081"/>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57" name="直線コネクタ 56"/>
          <p:cNvCxnSpPr/>
          <p:nvPr/>
        </p:nvCxnSpPr>
        <p:spPr>
          <a:xfrm>
            <a:off x="8307803" y="3868956"/>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61" name="直線コネクタ 60"/>
          <p:cNvCxnSpPr/>
          <p:nvPr/>
        </p:nvCxnSpPr>
        <p:spPr>
          <a:xfrm>
            <a:off x="8495654" y="1519328"/>
            <a:ext cx="0" cy="2212874"/>
          </a:xfrm>
          <a:prstGeom prst="line">
            <a:avLst/>
          </a:prstGeom>
        </p:spPr>
        <p:style>
          <a:lnRef idx="2">
            <a:schemeClr val="dk1"/>
          </a:lnRef>
          <a:fillRef idx="1">
            <a:schemeClr val="lt1"/>
          </a:fillRef>
          <a:effectRef idx="0">
            <a:schemeClr val="dk1"/>
          </a:effectRef>
          <a:fontRef idx="minor">
            <a:schemeClr val="dk1"/>
          </a:fontRef>
        </p:style>
      </p:cxnSp>
      <p:cxnSp>
        <p:nvCxnSpPr>
          <p:cNvPr id="62" name="直線コネクタ 61"/>
          <p:cNvCxnSpPr/>
          <p:nvPr/>
        </p:nvCxnSpPr>
        <p:spPr>
          <a:xfrm>
            <a:off x="8478860" y="4179390"/>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64" name="直線コネクタ 63"/>
          <p:cNvCxnSpPr/>
          <p:nvPr/>
        </p:nvCxnSpPr>
        <p:spPr>
          <a:xfrm>
            <a:off x="8196688" y="4037515"/>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65" name="直線コネクタ 64"/>
          <p:cNvCxnSpPr/>
          <p:nvPr/>
        </p:nvCxnSpPr>
        <p:spPr>
          <a:xfrm>
            <a:off x="8309172" y="4179390"/>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67" name="直線コネクタ 66"/>
          <p:cNvCxnSpPr/>
          <p:nvPr/>
        </p:nvCxnSpPr>
        <p:spPr>
          <a:xfrm flipH="1">
            <a:off x="6947516" y="4967855"/>
            <a:ext cx="1560398" cy="0"/>
          </a:xfrm>
          <a:prstGeom prst="line">
            <a:avLst/>
          </a:prstGeom>
        </p:spPr>
        <p:style>
          <a:lnRef idx="2">
            <a:schemeClr val="dk1"/>
          </a:lnRef>
          <a:fillRef idx="1">
            <a:schemeClr val="lt1"/>
          </a:fillRef>
          <a:effectRef idx="0">
            <a:schemeClr val="dk1"/>
          </a:effectRef>
          <a:fontRef idx="minor">
            <a:schemeClr val="dk1"/>
          </a:fontRef>
        </p:style>
      </p:cxnSp>
      <p:sp>
        <p:nvSpPr>
          <p:cNvPr id="68" name="正方形/長方形 67"/>
          <p:cNvSpPr/>
          <p:nvPr/>
        </p:nvSpPr>
        <p:spPr>
          <a:xfrm>
            <a:off x="1483919" y="2735464"/>
            <a:ext cx="1641389" cy="2764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1836813" y="2716501"/>
            <a:ext cx="1008111" cy="338554"/>
          </a:xfrm>
          <a:prstGeom prst="rect">
            <a:avLst/>
          </a:prstGeom>
          <a:noFill/>
        </p:spPr>
        <p:txBody>
          <a:bodyPr wrap="square" rtlCol="0">
            <a:spAutoFit/>
          </a:bodyPr>
          <a:lstStyle/>
          <a:p>
            <a:r>
              <a:rPr lang="ja-JP" altLang="en-US" sz="1600" dirty="0" smtClean="0">
                <a:solidFill>
                  <a:srgbClr val="FF0000"/>
                </a:solidFill>
              </a:rPr>
              <a:t>空 乏 層</a:t>
            </a:r>
            <a:endParaRPr lang="ja-JP" altLang="ja-JP" sz="1600" dirty="0">
              <a:solidFill>
                <a:srgbClr val="FF0000"/>
              </a:solidFill>
            </a:endParaRPr>
          </a:p>
        </p:txBody>
      </p:sp>
      <p:sp>
        <p:nvSpPr>
          <p:cNvPr id="70" name="テキスト ボックス 69"/>
          <p:cNvSpPr txBox="1"/>
          <p:nvPr/>
        </p:nvSpPr>
        <p:spPr>
          <a:xfrm>
            <a:off x="2843807" y="188640"/>
            <a:ext cx="3336155" cy="646331"/>
          </a:xfrm>
          <a:prstGeom prst="rect">
            <a:avLst/>
          </a:prstGeom>
          <a:noFill/>
        </p:spPr>
        <p:txBody>
          <a:bodyPr wrap="square" rtlCol="0">
            <a:spAutoFit/>
          </a:bodyPr>
          <a:lstStyle/>
          <a:p>
            <a:r>
              <a:rPr lang="ja-JP" altLang="en-US" sz="3600" dirty="0" smtClean="0"/>
              <a:t>ｎｐｎ</a:t>
            </a:r>
            <a:r>
              <a:rPr lang="ja-JP" altLang="en-US" sz="3600" dirty="0"/>
              <a:t>トランジスタ</a:t>
            </a:r>
            <a:endParaRPr lang="ja-JP" altLang="ja-JP" sz="3600" dirty="0"/>
          </a:p>
        </p:txBody>
      </p:sp>
      <p:cxnSp>
        <p:nvCxnSpPr>
          <p:cNvPr id="72" name="直線矢印コネクタ 71"/>
          <p:cNvCxnSpPr/>
          <p:nvPr/>
        </p:nvCxnSpPr>
        <p:spPr>
          <a:xfrm>
            <a:off x="826690" y="3123560"/>
            <a:ext cx="566763"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75" name="テキスト ボックス 74"/>
          <p:cNvSpPr txBox="1"/>
          <p:nvPr/>
        </p:nvSpPr>
        <p:spPr>
          <a:xfrm>
            <a:off x="826690" y="2661895"/>
            <a:ext cx="413906"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76" name="直線矢印コネクタ 75"/>
          <p:cNvCxnSpPr/>
          <p:nvPr/>
        </p:nvCxnSpPr>
        <p:spPr>
          <a:xfrm>
            <a:off x="1979712" y="1340768"/>
            <a:ext cx="0" cy="545304"/>
          </a:xfrm>
          <a:prstGeom prst="straightConnector1">
            <a:avLst/>
          </a:prstGeom>
          <a:ln w="63500">
            <a:solidFill>
              <a:srgbClr val="FF0000"/>
            </a:solidFill>
            <a:tailEnd type="arrow" w="med" len="med"/>
          </a:ln>
        </p:spPr>
        <p:style>
          <a:lnRef idx="2">
            <a:schemeClr val="accent2"/>
          </a:lnRef>
          <a:fillRef idx="0">
            <a:schemeClr val="accent2"/>
          </a:fillRef>
          <a:effectRef idx="1">
            <a:schemeClr val="accent2"/>
          </a:effectRef>
          <a:fontRef idx="minor">
            <a:schemeClr val="tx1"/>
          </a:fontRef>
        </p:style>
      </p:cxnSp>
      <p:sp>
        <p:nvSpPr>
          <p:cNvPr id="79" name="テキスト ボックス 78"/>
          <p:cNvSpPr txBox="1"/>
          <p:nvPr/>
        </p:nvSpPr>
        <p:spPr>
          <a:xfrm>
            <a:off x="1547664" y="1173510"/>
            <a:ext cx="43204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89" name="テキスト ボックス 88"/>
          <p:cNvSpPr txBox="1"/>
          <p:nvPr/>
        </p:nvSpPr>
        <p:spPr>
          <a:xfrm>
            <a:off x="117838" y="3574162"/>
            <a:ext cx="661553"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90" name="テキスト ボックス 89"/>
          <p:cNvSpPr txBox="1"/>
          <p:nvPr/>
        </p:nvSpPr>
        <p:spPr>
          <a:xfrm>
            <a:off x="3778107" y="3212975"/>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92" name="テキスト ボックス 91"/>
          <p:cNvSpPr txBox="1"/>
          <p:nvPr/>
        </p:nvSpPr>
        <p:spPr>
          <a:xfrm>
            <a:off x="4858690" y="3597837"/>
            <a:ext cx="661553"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93" name="テキスト ボックス 92"/>
          <p:cNvSpPr txBox="1"/>
          <p:nvPr/>
        </p:nvSpPr>
        <p:spPr>
          <a:xfrm>
            <a:off x="8518959" y="3236650"/>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94" name="テキスト ボックス 93"/>
          <p:cNvSpPr txBox="1"/>
          <p:nvPr/>
        </p:nvSpPr>
        <p:spPr>
          <a:xfrm>
            <a:off x="5025827" y="5198687"/>
            <a:ext cx="1709773" cy="461665"/>
          </a:xfrm>
          <a:prstGeom prst="rect">
            <a:avLst/>
          </a:prstGeom>
          <a:noFill/>
        </p:spPr>
        <p:txBody>
          <a:bodyPr wrap="square" rtlCol="0">
            <a:spAutoFit/>
          </a:bodyPr>
          <a:lstStyle/>
          <a:p>
            <a:r>
              <a:rPr lang="ja-JP" altLang="en-US" sz="2400" dirty="0" smtClean="0"/>
              <a:t>入力側</a:t>
            </a:r>
            <a:endParaRPr lang="ja-JP" altLang="ja-JP" sz="2400" dirty="0"/>
          </a:p>
        </p:txBody>
      </p:sp>
      <p:sp>
        <p:nvSpPr>
          <p:cNvPr id="95" name="テキスト ボックス 94"/>
          <p:cNvSpPr txBox="1"/>
          <p:nvPr/>
        </p:nvSpPr>
        <p:spPr>
          <a:xfrm>
            <a:off x="7745090" y="5170851"/>
            <a:ext cx="1138428" cy="461665"/>
          </a:xfrm>
          <a:prstGeom prst="rect">
            <a:avLst/>
          </a:prstGeom>
          <a:noFill/>
        </p:spPr>
        <p:txBody>
          <a:bodyPr wrap="square" rtlCol="0">
            <a:spAutoFit/>
          </a:bodyPr>
          <a:lstStyle/>
          <a:p>
            <a:r>
              <a:rPr lang="ja-JP" altLang="en-US" sz="2400" dirty="0"/>
              <a:t>出力</a:t>
            </a:r>
            <a:r>
              <a:rPr lang="ja-JP" altLang="en-US" sz="2400" dirty="0" smtClean="0"/>
              <a:t>側</a:t>
            </a:r>
            <a:endParaRPr lang="ja-JP" altLang="ja-JP" sz="2400" dirty="0"/>
          </a:p>
        </p:txBody>
      </p:sp>
      <p:sp>
        <p:nvSpPr>
          <p:cNvPr id="97" name="テキスト ボックス 96"/>
          <p:cNvSpPr txBox="1"/>
          <p:nvPr/>
        </p:nvSpPr>
        <p:spPr>
          <a:xfrm>
            <a:off x="6164115" y="6055697"/>
            <a:ext cx="2043569" cy="461665"/>
          </a:xfrm>
          <a:prstGeom prst="rect">
            <a:avLst/>
          </a:prstGeom>
          <a:noFill/>
        </p:spPr>
        <p:txBody>
          <a:bodyPr wrap="square" rtlCol="0">
            <a:spAutoFit/>
          </a:bodyPr>
          <a:lstStyle/>
          <a:p>
            <a:r>
              <a:rPr lang="ja-JP" altLang="en-US" sz="2400" dirty="0" smtClean="0"/>
              <a:t>エミッタが共通</a:t>
            </a:r>
            <a:endParaRPr lang="ja-JP" altLang="ja-JP" sz="2400" dirty="0"/>
          </a:p>
        </p:txBody>
      </p:sp>
      <p:sp>
        <p:nvSpPr>
          <p:cNvPr id="99" name="テキスト ボックス 98"/>
          <p:cNvSpPr txBox="1"/>
          <p:nvPr/>
        </p:nvSpPr>
        <p:spPr>
          <a:xfrm>
            <a:off x="6229998" y="6972200"/>
            <a:ext cx="2278552" cy="584775"/>
          </a:xfrm>
          <a:prstGeom prst="rect">
            <a:avLst/>
          </a:prstGeom>
          <a:solidFill>
            <a:schemeClr val="bg1"/>
          </a:solidFill>
        </p:spPr>
        <p:txBody>
          <a:bodyPr wrap="square" rtlCol="0">
            <a:spAutoFit/>
          </a:bodyPr>
          <a:lstStyle/>
          <a:p>
            <a:r>
              <a:rPr lang="ja-JP" altLang="en-US" sz="3200" b="1" dirty="0" smtClean="0">
                <a:solidFill>
                  <a:srgbClr val="FF0000"/>
                </a:solidFill>
              </a:rPr>
              <a:t>エミッタ接地</a:t>
            </a:r>
            <a:endParaRPr lang="ja-JP" altLang="ja-JP" sz="3200" b="1" dirty="0">
              <a:solidFill>
                <a:srgbClr val="FF0000"/>
              </a:solidFill>
            </a:endParaRPr>
          </a:p>
        </p:txBody>
      </p:sp>
    </p:spTree>
    <p:extLst>
      <p:ext uri="{BB962C8B-B14F-4D97-AF65-F5344CB8AC3E}">
        <p14:creationId xmlns:p14="http://schemas.microsoft.com/office/powerpoint/2010/main" val="24354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659 0.00625 L -0.00659 -0.13032 " pathEditMode="relative" rAng="0" ptsTypes="AA">
                                      <p:cBhvr>
                                        <p:cTn id="6" dur="800" fill="hold"/>
                                        <p:tgtEl>
                                          <p:spTgt spid="99"/>
                                        </p:tgtEl>
                                        <p:attrNameLst>
                                          <p:attrName>ppt_x</p:attrName>
                                          <p:attrName>ppt_y</p:attrName>
                                        </p:attrNameLst>
                                      </p:cBhvr>
                                      <p:rCtr x="0"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413181" y="3427757"/>
            <a:ext cx="0" cy="127342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2053659" y="257498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2053660" y="314566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1703155" y="2973235"/>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2050756" y="2491243"/>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2413181" y="1252655"/>
            <a:ext cx="0" cy="1238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916555" y="2967076"/>
            <a:ext cx="821501"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H="1">
            <a:off x="922437" y="4716947"/>
            <a:ext cx="1520748" cy="0"/>
          </a:xfrm>
          <a:prstGeom prst="line">
            <a:avLst/>
          </a:prstGeom>
        </p:spPr>
        <p:style>
          <a:lnRef idx="2">
            <a:schemeClr val="dk1"/>
          </a:lnRef>
          <a:fillRef idx="1">
            <a:schemeClr val="lt1"/>
          </a:fillRef>
          <a:effectRef idx="0">
            <a:schemeClr val="dk1"/>
          </a:effectRef>
          <a:fontRef idx="minor">
            <a:schemeClr val="dk1"/>
          </a:fontRef>
        </p:style>
      </p:cxnSp>
      <p:cxnSp>
        <p:nvCxnSpPr>
          <p:cNvPr id="12" name="直線コネクタ 11"/>
          <p:cNvCxnSpPr/>
          <p:nvPr/>
        </p:nvCxnSpPr>
        <p:spPr>
          <a:xfrm>
            <a:off x="916555" y="391271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634383" y="3770841"/>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a:off x="746867" y="3912716"/>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916555" y="298237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2413181" y="1266153"/>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3698167" y="349495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8" name="直線コネクタ 17"/>
          <p:cNvCxnSpPr/>
          <p:nvPr/>
        </p:nvCxnSpPr>
        <p:spPr>
          <a:xfrm>
            <a:off x="3810651" y="363682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9" name="直線コネクタ 18"/>
          <p:cNvCxnSpPr/>
          <p:nvPr/>
        </p:nvCxnSpPr>
        <p:spPr>
          <a:xfrm>
            <a:off x="3998502" y="1287199"/>
            <a:ext cx="0" cy="2212874"/>
          </a:xfrm>
          <a:prstGeom prst="line">
            <a:avLst/>
          </a:prstGeom>
        </p:spPr>
        <p:style>
          <a:lnRef idx="2">
            <a:schemeClr val="dk1"/>
          </a:lnRef>
          <a:fillRef idx="1">
            <a:schemeClr val="lt1"/>
          </a:fillRef>
          <a:effectRef idx="0">
            <a:schemeClr val="dk1"/>
          </a:effectRef>
          <a:fontRef idx="minor">
            <a:schemeClr val="dk1"/>
          </a:fontRef>
        </p:style>
      </p:cxnSp>
      <p:cxnSp>
        <p:nvCxnSpPr>
          <p:cNvPr id="20" name="直線コネクタ 19"/>
          <p:cNvCxnSpPr/>
          <p:nvPr/>
        </p:nvCxnSpPr>
        <p:spPr>
          <a:xfrm>
            <a:off x="3981708" y="3947261"/>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21" name="直線コネクタ 20"/>
          <p:cNvCxnSpPr/>
          <p:nvPr/>
        </p:nvCxnSpPr>
        <p:spPr>
          <a:xfrm>
            <a:off x="3699536" y="380538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p:cNvCxnSpPr/>
          <p:nvPr/>
        </p:nvCxnSpPr>
        <p:spPr>
          <a:xfrm>
            <a:off x="3812020" y="394726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p:cNvCxnSpPr/>
          <p:nvPr/>
        </p:nvCxnSpPr>
        <p:spPr>
          <a:xfrm flipH="1">
            <a:off x="2450364" y="4735726"/>
            <a:ext cx="1560398" cy="0"/>
          </a:xfrm>
          <a:prstGeom prst="line">
            <a:avLst/>
          </a:prstGeom>
        </p:spPr>
        <p:style>
          <a:lnRef idx="2">
            <a:schemeClr val="dk1"/>
          </a:lnRef>
          <a:fillRef idx="1">
            <a:schemeClr val="lt1"/>
          </a:fillRef>
          <a:effectRef idx="0">
            <a:schemeClr val="dk1"/>
          </a:effectRef>
          <a:fontRef idx="minor">
            <a:schemeClr val="dk1"/>
          </a:fontRef>
        </p:style>
      </p:cxnSp>
      <p:sp>
        <p:nvSpPr>
          <p:cNvPr id="24" name="テキスト ボックス 23"/>
          <p:cNvSpPr txBox="1"/>
          <p:nvPr/>
        </p:nvSpPr>
        <p:spPr>
          <a:xfrm>
            <a:off x="361538" y="3365708"/>
            <a:ext cx="661553"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26" name="テキスト ボックス 25"/>
          <p:cNvSpPr txBox="1"/>
          <p:nvPr/>
        </p:nvSpPr>
        <p:spPr>
          <a:xfrm>
            <a:off x="528675" y="4966558"/>
            <a:ext cx="1709773" cy="461665"/>
          </a:xfrm>
          <a:prstGeom prst="rect">
            <a:avLst/>
          </a:prstGeom>
          <a:noFill/>
        </p:spPr>
        <p:txBody>
          <a:bodyPr wrap="square" rtlCol="0">
            <a:spAutoFit/>
          </a:bodyPr>
          <a:lstStyle/>
          <a:p>
            <a:r>
              <a:rPr lang="ja-JP" altLang="en-US" sz="2400" dirty="0" smtClean="0"/>
              <a:t>入力側</a:t>
            </a:r>
            <a:endParaRPr lang="ja-JP" altLang="ja-JP" sz="2400" dirty="0"/>
          </a:p>
        </p:txBody>
      </p:sp>
      <p:sp>
        <p:nvSpPr>
          <p:cNvPr id="27" name="テキスト ボックス 26"/>
          <p:cNvSpPr txBox="1"/>
          <p:nvPr/>
        </p:nvSpPr>
        <p:spPr>
          <a:xfrm>
            <a:off x="3247938" y="4938722"/>
            <a:ext cx="1138428" cy="461665"/>
          </a:xfrm>
          <a:prstGeom prst="rect">
            <a:avLst/>
          </a:prstGeom>
          <a:noFill/>
        </p:spPr>
        <p:txBody>
          <a:bodyPr wrap="square" rtlCol="0">
            <a:spAutoFit/>
          </a:bodyPr>
          <a:lstStyle/>
          <a:p>
            <a:r>
              <a:rPr lang="ja-JP" altLang="en-US" sz="2400" dirty="0"/>
              <a:t>出力</a:t>
            </a:r>
            <a:r>
              <a:rPr lang="ja-JP" altLang="en-US" sz="2400" dirty="0" smtClean="0"/>
              <a:t>側</a:t>
            </a:r>
            <a:endParaRPr lang="ja-JP" altLang="ja-JP" sz="2400" dirty="0"/>
          </a:p>
        </p:txBody>
      </p:sp>
      <p:sp>
        <p:nvSpPr>
          <p:cNvPr id="28" name="Line 6"/>
          <p:cNvSpPr>
            <a:spLocks noChangeShapeType="1"/>
          </p:cNvSpPr>
          <p:nvPr/>
        </p:nvSpPr>
        <p:spPr bwMode="auto">
          <a:xfrm rot="10800000" flipH="1">
            <a:off x="1526149" y="2821064"/>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6"/>
          <p:cNvSpPr>
            <a:spLocks noChangeShapeType="1"/>
          </p:cNvSpPr>
          <p:nvPr/>
        </p:nvSpPr>
        <p:spPr bwMode="auto">
          <a:xfrm rot="10800000">
            <a:off x="2504138" y="1108639"/>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6"/>
          <p:cNvSpPr>
            <a:spLocks noChangeShapeType="1"/>
          </p:cNvSpPr>
          <p:nvPr/>
        </p:nvSpPr>
        <p:spPr bwMode="auto">
          <a:xfrm rot="10800000">
            <a:off x="1548468" y="2982376"/>
            <a:ext cx="1401" cy="165556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テキスト ボックス 29"/>
          <p:cNvSpPr txBox="1"/>
          <p:nvPr/>
        </p:nvSpPr>
        <p:spPr>
          <a:xfrm>
            <a:off x="1219092" y="3660973"/>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32" name="Line 6"/>
          <p:cNvSpPr>
            <a:spLocks noChangeShapeType="1"/>
          </p:cNvSpPr>
          <p:nvPr/>
        </p:nvSpPr>
        <p:spPr bwMode="auto">
          <a:xfrm rot="10800000">
            <a:off x="2904945" y="1287199"/>
            <a:ext cx="0" cy="3413982"/>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2586385" y="2720841"/>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33" name="テキスト ボックス 32"/>
          <p:cNvSpPr txBox="1"/>
          <p:nvPr/>
        </p:nvSpPr>
        <p:spPr>
          <a:xfrm>
            <a:off x="1277619" y="2344152"/>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4" name="テキスト ボックス 33"/>
          <p:cNvSpPr txBox="1"/>
          <p:nvPr/>
        </p:nvSpPr>
        <p:spPr>
          <a:xfrm>
            <a:off x="2706705" y="646974"/>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35" name="テキスト ボックス 34"/>
          <p:cNvSpPr txBox="1"/>
          <p:nvPr/>
        </p:nvSpPr>
        <p:spPr>
          <a:xfrm>
            <a:off x="4946032" y="1146555"/>
            <a:ext cx="3888430"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BE</a:t>
            </a:r>
            <a:r>
              <a:rPr lang="ja-JP" altLang="en-US" sz="1600" dirty="0" smtClean="0">
                <a:solidFill>
                  <a:srgbClr val="FF0000"/>
                </a:solidFill>
              </a:rPr>
              <a:t>　</a:t>
            </a:r>
            <a:r>
              <a:rPr lang="ja-JP" altLang="en-US" sz="2400" dirty="0">
                <a:solidFill>
                  <a:srgbClr val="FF0000"/>
                </a:solidFill>
              </a:rPr>
              <a:t>　</a:t>
            </a:r>
            <a:r>
              <a:rPr lang="ja-JP" altLang="en-US" sz="2400" dirty="0" smtClean="0">
                <a:solidFill>
                  <a:srgbClr val="FF0000"/>
                </a:solidFill>
              </a:rPr>
              <a:t>ベース・エミッタ間電圧</a:t>
            </a:r>
            <a:endParaRPr lang="ja-JP" altLang="ja-JP" sz="1600" dirty="0">
              <a:solidFill>
                <a:srgbClr val="FF0000"/>
              </a:solidFill>
            </a:endParaRPr>
          </a:p>
        </p:txBody>
      </p:sp>
      <p:sp>
        <p:nvSpPr>
          <p:cNvPr id="36" name="テキスト ボックス 35"/>
          <p:cNvSpPr txBox="1"/>
          <p:nvPr/>
        </p:nvSpPr>
        <p:spPr>
          <a:xfrm>
            <a:off x="4946032" y="2022159"/>
            <a:ext cx="4104454" cy="707886"/>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r>
              <a:rPr lang="ja-JP" altLang="en-US" sz="1100" dirty="0">
                <a:solidFill>
                  <a:srgbClr val="FF0000"/>
                </a:solidFill>
              </a:rPr>
              <a:t>　</a:t>
            </a:r>
            <a:r>
              <a:rPr lang="ja-JP" altLang="en-US" sz="2400" dirty="0">
                <a:solidFill>
                  <a:srgbClr val="FF0000"/>
                </a:solidFill>
              </a:rPr>
              <a:t> </a:t>
            </a:r>
            <a:r>
              <a:rPr lang="ja-JP" altLang="en-US" sz="2400" dirty="0" smtClean="0">
                <a:solidFill>
                  <a:srgbClr val="FF0000"/>
                </a:solidFill>
              </a:rPr>
              <a:t>　コレクタ・エミッタ間</a:t>
            </a:r>
            <a:r>
              <a:rPr lang="ja-JP" altLang="en-US" sz="2400" dirty="0">
                <a:solidFill>
                  <a:srgbClr val="FF0000"/>
                </a:solidFill>
              </a:rPr>
              <a:t>電圧</a:t>
            </a:r>
            <a:endParaRPr lang="ja-JP" altLang="ja-JP" sz="2400" dirty="0">
              <a:solidFill>
                <a:srgbClr val="FF0000"/>
              </a:solidFill>
            </a:endParaRPr>
          </a:p>
          <a:p>
            <a:endParaRPr lang="ja-JP" altLang="ja-JP" sz="1600" dirty="0">
              <a:solidFill>
                <a:srgbClr val="FF0000"/>
              </a:solidFill>
            </a:endParaRPr>
          </a:p>
        </p:txBody>
      </p:sp>
      <p:sp>
        <p:nvSpPr>
          <p:cNvPr id="37" name="テキスト ボックス 36"/>
          <p:cNvSpPr txBox="1"/>
          <p:nvPr/>
        </p:nvSpPr>
        <p:spPr>
          <a:xfrm>
            <a:off x="4946031" y="2897764"/>
            <a:ext cx="3888431"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r>
              <a:rPr lang="ja-JP" altLang="en-US" sz="1600" dirty="0" smtClean="0">
                <a:solidFill>
                  <a:srgbClr val="FF0000"/>
                </a:solidFill>
              </a:rPr>
              <a:t>　　　　</a:t>
            </a:r>
            <a:r>
              <a:rPr lang="ja-JP" altLang="en-US" sz="2400" dirty="0" smtClean="0">
                <a:solidFill>
                  <a:srgbClr val="FF0000"/>
                </a:solidFill>
              </a:rPr>
              <a:t>ベース電流</a:t>
            </a:r>
            <a:endParaRPr lang="ja-JP" altLang="ja-JP" sz="2400" dirty="0">
              <a:solidFill>
                <a:srgbClr val="FF0000"/>
              </a:solidFill>
            </a:endParaRPr>
          </a:p>
        </p:txBody>
      </p:sp>
      <p:sp>
        <p:nvSpPr>
          <p:cNvPr id="38" name="テキスト ボックス 37"/>
          <p:cNvSpPr txBox="1"/>
          <p:nvPr/>
        </p:nvSpPr>
        <p:spPr>
          <a:xfrm>
            <a:off x="4946030" y="3669516"/>
            <a:ext cx="3888432" cy="707886"/>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r>
              <a:rPr lang="ja-JP" altLang="en-US" sz="1600" dirty="0">
                <a:solidFill>
                  <a:srgbClr val="FF0000"/>
                </a:solidFill>
              </a:rPr>
              <a:t>　　</a:t>
            </a:r>
            <a:r>
              <a:rPr lang="ja-JP" altLang="en-US" sz="1600" dirty="0" smtClean="0">
                <a:solidFill>
                  <a:srgbClr val="FF0000"/>
                </a:solidFill>
              </a:rPr>
              <a:t>　　</a:t>
            </a:r>
            <a:r>
              <a:rPr lang="ja-JP" altLang="en-US" sz="2400" dirty="0" smtClean="0">
                <a:solidFill>
                  <a:srgbClr val="FF0000"/>
                </a:solidFill>
              </a:rPr>
              <a:t>コレクタ電流</a:t>
            </a:r>
            <a:endParaRPr lang="ja-JP" altLang="ja-JP" sz="2400" dirty="0">
              <a:solidFill>
                <a:srgbClr val="FF0000"/>
              </a:solidFill>
            </a:endParaRPr>
          </a:p>
          <a:p>
            <a:endParaRPr lang="ja-JP" altLang="ja-JP" sz="1600" dirty="0">
              <a:solidFill>
                <a:srgbClr val="FF0000"/>
              </a:solidFill>
            </a:endParaRPr>
          </a:p>
        </p:txBody>
      </p:sp>
      <p:sp>
        <p:nvSpPr>
          <p:cNvPr id="74" name="テキスト ボックス 73"/>
          <p:cNvSpPr txBox="1"/>
          <p:nvPr/>
        </p:nvSpPr>
        <p:spPr>
          <a:xfrm>
            <a:off x="3979231" y="301952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39" name="Line 6"/>
          <p:cNvSpPr>
            <a:spLocks noChangeShapeType="1"/>
          </p:cNvSpPr>
          <p:nvPr/>
        </p:nvSpPr>
        <p:spPr bwMode="auto">
          <a:xfrm rot="5400000">
            <a:off x="2297626" y="374075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テキスト ボックス 39"/>
          <p:cNvSpPr txBox="1"/>
          <p:nvPr/>
        </p:nvSpPr>
        <p:spPr>
          <a:xfrm>
            <a:off x="2483768" y="3429000"/>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E</a:t>
            </a:r>
            <a:endParaRPr lang="ja-JP" altLang="ja-JP" sz="1600" dirty="0">
              <a:solidFill>
                <a:srgbClr val="FF0000"/>
              </a:solidFill>
            </a:endParaRPr>
          </a:p>
        </p:txBody>
      </p:sp>
      <p:sp>
        <p:nvSpPr>
          <p:cNvPr id="41" name="テキスト ボックス 40"/>
          <p:cNvSpPr txBox="1"/>
          <p:nvPr/>
        </p:nvSpPr>
        <p:spPr>
          <a:xfrm>
            <a:off x="4932040" y="4593322"/>
            <a:ext cx="3888432" cy="707886"/>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E</a:t>
            </a:r>
            <a:r>
              <a:rPr lang="ja-JP" altLang="en-US" sz="1600" dirty="0">
                <a:solidFill>
                  <a:srgbClr val="FF0000"/>
                </a:solidFill>
              </a:rPr>
              <a:t>　　</a:t>
            </a:r>
            <a:r>
              <a:rPr lang="ja-JP" altLang="en-US" sz="1600" dirty="0" smtClean="0">
                <a:solidFill>
                  <a:srgbClr val="FF0000"/>
                </a:solidFill>
              </a:rPr>
              <a:t>　　</a:t>
            </a:r>
            <a:r>
              <a:rPr lang="ja-JP" altLang="en-US" sz="2400" dirty="0">
                <a:solidFill>
                  <a:srgbClr val="FF0000"/>
                </a:solidFill>
              </a:rPr>
              <a:t>エミッタ</a:t>
            </a:r>
            <a:r>
              <a:rPr lang="ja-JP" altLang="en-US" sz="2400" dirty="0" smtClean="0">
                <a:solidFill>
                  <a:srgbClr val="FF0000"/>
                </a:solidFill>
              </a:rPr>
              <a:t>電流</a:t>
            </a:r>
            <a:endParaRPr lang="ja-JP" altLang="ja-JP" sz="2400" dirty="0">
              <a:solidFill>
                <a:srgbClr val="FF0000"/>
              </a:solidFill>
            </a:endParaRPr>
          </a:p>
          <a:p>
            <a:endParaRPr lang="ja-JP" altLang="ja-JP" sz="1600" dirty="0">
              <a:solidFill>
                <a:srgbClr val="FF0000"/>
              </a:solidFill>
            </a:endParaRPr>
          </a:p>
        </p:txBody>
      </p:sp>
    </p:spTree>
    <p:extLst>
      <p:ext uri="{BB962C8B-B14F-4D97-AF65-F5344CB8AC3E}">
        <p14:creationId xmlns:p14="http://schemas.microsoft.com/office/powerpoint/2010/main" val="301639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ine 4"/>
          <p:cNvSpPr>
            <a:spLocks noChangeShapeType="1"/>
          </p:cNvSpPr>
          <p:nvPr/>
        </p:nvSpPr>
        <p:spPr bwMode="auto">
          <a:xfrm>
            <a:off x="2413181" y="3427757"/>
            <a:ext cx="0" cy="127342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5"/>
          <p:cNvSpPr>
            <a:spLocks noChangeShapeType="1"/>
          </p:cNvSpPr>
          <p:nvPr/>
        </p:nvSpPr>
        <p:spPr bwMode="auto">
          <a:xfrm>
            <a:off x="2053659" y="257498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6"/>
          <p:cNvSpPr>
            <a:spLocks noChangeShapeType="1"/>
          </p:cNvSpPr>
          <p:nvPr/>
        </p:nvSpPr>
        <p:spPr bwMode="auto">
          <a:xfrm>
            <a:off x="2053660" y="314566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7"/>
          <p:cNvSpPr>
            <a:spLocks noChangeShapeType="1"/>
          </p:cNvSpPr>
          <p:nvPr/>
        </p:nvSpPr>
        <p:spPr bwMode="auto">
          <a:xfrm flipH="1">
            <a:off x="1703155" y="2973235"/>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8"/>
          <p:cNvSpPr>
            <a:spLocks noChangeShapeType="1"/>
          </p:cNvSpPr>
          <p:nvPr/>
        </p:nvSpPr>
        <p:spPr bwMode="auto">
          <a:xfrm flipV="1">
            <a:off x="2050756" y="2491243"/>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4"/>
          <p:cNvSpPr>
            <a:spLocks noChangeShapeType="1"/>
          </p:cNvSpPr>
          <p:nvPr/>
        </p:nvSpPr>
        <p:spPr bwMode="auto">
          <a:xfrm>
            <a:off x="2413181" y="1252655"/>
            <a:ext cx="0" cy="1238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5" name="直線コネクタ 44"/>
          <p:cNvCxnSpPr/>
          <p:nvPr/>
        </p:nvCxnSpPr>
        <p:spPr>
          <a:xfrm flipH="1">
            <a:off x="916555" y="2967076"/>
            <a:ext cx="821501"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6" name="直線コネクタ 45"/>
          <p:cNvCxnSpPr/>
          <p:nvPr/>
        </p:nvCxnSpPr>
        <p:spPr>
          <a:xfrm flipH="1">
            <a:off x="922437" y="4716947"/>
            <a:ext cx="1520748" cy="0"/>
          </a:xfrm>
          <a:prstGeom prst="line">
            <a:avLst/>
          </a:prstGeom>
        </p:spPr>
        <p:style>
          <a:lnRef idx="2">
            <a:schemeClr val="dk1"/>
          </a:lnRef>
          <a:fillRef idx="1">
            <a:schemeClr val="lt1"/>
          </a:fillRef>
          <a:effectRef idx="0">
            <a:schemeClr val="dk1"/>
          </a:effectRef>
          <a:fontRef idx="minor">
            <a:schemeClr val="dk1"/>
          </a:fontRef>
        </p:style>
      </p:cxnSp>
      <p:cxnSp>
        <p:nvCxnSpPr>
          <p:cNvPr id="47" name="直線コネクタ 46"/>
          <p:cNvCxnSpPr/>
          <p:nvPr/>
        </p:nvCxnSpPr>
        <p:spPr>
          <a:xfrm>
            <a:off x="916555" y="391271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48" name="直線コネクタ 47"/>
          <p:cNvCxnSpPr/>
          <p:nvPr/>
        </p:nvCxnSpPr>
        <p:spPr>
          <a:xfrm>
            <a:off x="634383" y="3770841"/>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a:off x="746867" y="3912716"/>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50" name="直線コネクタ 49"/>
          <p:cNvCxnSpPr/>
          <p:nvPr/>
        </p:nvCxnSpPr>
        <p:spPr>
          <a:xfrm>
            <a:off x="916555" y="298237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51" name="直線コネクタ 50"/>
          <p:cNvCxnSpPr/>
          <p:nvPr/>
        </p:nvCxnSpPr>
        <p:spPr>
          <a:xfrm flipH="1">
            <a:off x="2413181" y="1266153"/>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52" name="直線コネクタ 51"/>
          <p:cNvCxnSpPr/>
          <p:nvPr/>
        </p:nvCxnSpPr>
        <p:spPr>
          <a:xfrm>
            <a:off x="3698167" y="349495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53" name="直線コネクタ 52"/>
          <p:cNvCxnSpPr/>
          <p:nvPr/>
        </p:nvCxnSpPr>
        <p:spPr>
          <a:xfrm>
            <a:off x="3810651" y="363682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54" name="直線コネクタ 53"/>
          <p:cNvCxnSpPr/>
          <p:nvPr/>
        </p:nvCxnSpPr>
        <p:spPr>
          <a:xfrm>
            <a:off x="3998502" y="1287199"/>
            <a:ext cx="0" cy="2212874"/>
          </a:xfrm>
          <a:prstGeom prst="line">
            <a:avLst/>
          </a:prstGeom>
        </p:spPr>
        <p:style>
          <a:lnRef idx="2">
            <a:schemeClr val="dk1"/>
          </a:lnRef>
          <a:fillRef idx="1">
            <a:schemeClr val="lt1"/>
          </a:fillRef>
          <a:effectRef idx="0">
            <a:schemeClr val="dk1"/>
          </a:effectRef>
          <a:fontRef idx="minor">
            <a:schemeClr val="dk1"/>
          </a:fontRef>
        </p:style>
      </p:cxnSp>
      <p:cxnSp>
        <p:nvCxnSpPr>
          <p:cNvPr id="55" name="直線コネクタ 54"/>
          <p:cNvCxnSpPr/>
          <p:nvPr/>
        </p:nvCxnSpPr>
        <p:spPr>
          <a:xfrm>
            <a:off x="3981708" y="3947261"/>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56" name="直線コネクタ 55"/>
          <p:cNvCxnSpPr/>
          <p:nvPr/>
        </p:nvCxnSpPr>
        <p:spPr>
          <a:xfrm>
            <a:off x="3699536" y="380538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57" name="直線コネクタ 56"/>
          <p:cNvCxnSpPr/>
          <p:nvPr/>
        </p:nvCxnSpPr>
        <p:spPr>
          <a:xfrm>
            <a:off x="3812020" y="394726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58" name="直線コネクタ 57"/>
          <p:cNvCxnSpPr/>
          <p:nvPr/>
        </p:nvCxnSpPr>
        <p:spPr>
          <a:xfrm flipH="1">
            <a:off x="2450364" y="4735726"/>
            <a:ext cx="1560398" cy="0"/>
          </a:xfrm>
          <a:prstGeom prst="line">
            <a:avLst/>
          </a:prstGeom>
        </p:spPr>
        <p:style>
          <a:lnRef idx="2">
            <a:schemeClr val="dk1"/>
          </a:lnRef>
          <a:fillRef idx="1">
            <a:schemeClr val="lt1"/>
          </a:fillRef>
          <a:effectRef idx="0">
            <a:schemeClr val="dk1"/>
          </a:effectRef>
          <a:fontRef idx="minor">
            <a:schemeClr val="dk1"/>
          </a:fontRef>
        </p:style>
      </p:cxnSp>
      <p:sp>
        <p:nvSpPr>
          <p:cNvPr id="59" name="テキスト ボックス 58"/>
          <p:cNvSpPr txBox="1"/>
          <p:nvPr/>
        </p:nvSpPr>
        <p:spPr>
          <a:xfrm>
            <a:off x="361538" y="3365708"/>
            <a:ext cx="661553"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60" name="テキスト ボックス 59"/>
          <p:cNvSpPr txBox="1"/>
          <p:nvPr/>
        </p:nvSpPr>
        <p:spPr>
          <a:xfrm>
            <a:off x="528675" y="4966558"/>
            <a:ext cx="1709773" cy="461665"/>
          </a:xfrm>
          <a:prstGeom prst="rect">
            <a:avLst/>
          </a:prstGeom>
          <a:noFill/>
        </p:spPr>
        <p:txBody>
          <a:bodyPr wrap="square" rtlCol="0">
            <a:spAutoFit/>
          </a:bodyPr>
          <a:lstStyle/>
          <a:p>
            <a:r>
              <a:rPr lang="ja-JP" altLang="en-US" sz="2400" dirty="0" smtClean="0"/>
              <a:t>入力側</a:t>
            </a:r>
            <a:endParaRPr lang="ja-JP" altLang="ja-JP" sz="2400" dirty="0"/>
          </a:p>
        </p:txBody>
      </p:sp>
      <p:sp>
        <p:nvSpPr>
          <p:cNvPr id="61" name="テキスト ボックス 60"/>
          <p:cNvSpPr txBox="1"/>
          <p:nvPr/>
        </p:nvSpPr>
        <p:spPr>
          <a:xfrm>
            <a:off x="3247938" y="4938722"/>
            <a:ext cx="1138428" cy="461665"/>
          </a:xfrm>
          <a:prstGeom prst="rect">
            <a:avLst/>
          </a:prstGeom>
          <a:noFill/>
        </p:spPr>
        <p:txBody>
          <a:bodyPr wrap="square" rtlCol="0">
            <a:spAutoFit/>
          </a:bodyPr>
          <a:lstStyle/>
          <a:p>
            <a:r>
              <a:rPr lang="ja-JP" altLang="en-US" sz="2400" dirty="0"/>
              <a:t>出力</a:t>
            </a:r>
            <a:r>
              <a:rPr lang="ja-JP" altLang="en-US" sz="2400" dirty="0" smtClean="0"/>
              <a:t>側</a:t>
            </a:r>
            <a:endParaRPr lang="ja-JP" altLang="ja-JP" sz="2400" dirty="0"/>
          </a:p>
        </p:txBody>
      </p:sp>
      <p:sp>
        <p:nvSpPr>
          <p:cNvPr id="62" name="Line 6"/>
          <p:cNvSpPr>
            <a:spLocks noChangeShapeType="1"/>
          </p:cNvSpPr>
          <p:nvPr/>
        </p:nvSpPr>
        <p:spPr bwMode="auto">
          <a:xfrm rot="10800000" flipH="1">
            <a:off x="1526149" y="2821064"/>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6"/>
          <p:cNvSpPr>
            <a:spLocks noChangeShapeType="1"/>
          </p:cNvSpPr>
          <p:nvPr/>
        </p:nvSpPr>
        <p:spPr bwMode="auto">
          <a:xfrm rot="10800000">
            <a:off x="1548468" y="2982376"/>
            <a:ext cx="1401" cy="165556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テキスト ボックス 64"/>
          <p:cNvSpPr txBox="1"/>
          <p:nvPr/>
        </p:nvSpPr>
        <p:spPr>
          <a:xfrm>
            <a:off x="1219092" y="3660973"/>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68" name="テキスト ボックス 67"/>
          <p:cNvSpPr txBox="1"/>
          <p:nvPr/>
        </p:nvSpPr>
        <p:spPr>
          <a:xfrm>
            <a:off x="1277619" y="2344152"/>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70" name="テキスト ボックス 69"/>
          <p:cNvSpPr txBox="1"/>
          <p:nvPr/>
        </p:nvSpPr>
        <p:spPr>
          <a:xfrm>
            <a:off x="3979231" y="301952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71" name="テキスト ボックス 70"/>
          <p:cNvSpPr txBox="1"/>
          <p:nvPr/>
        </p:nvSpPr>
        <p:spPr>
          <a:xfrm>
            <a:off x="4888759" y="1772816"/>
            <a:ext cx="3528391" cy="461665"/>
          </a:xfrm>
          <a:prstGeom prst="rect">
            <a:avLst/>
          </a:prstGeom>
          <a:noFill/>
        </p:spPr>
        <p:txBody>
          <a:bodyPr wrap="square" rtlCol="0">
            <a:spAutoFit/>
          </a:bodyPr>
          <a:lstStyle/>
          <a:p>
            <a:r>
              <a:rPr lang="ja-JP" altLang="en-US" sz="2400" dirty="0" smtClean="0">
                <a:solidFill>
                  <a:srgbClr val="FF0000"/>
                </a:solidFill>
              </a:rPr>
              <a:t>入力特性</a:t>
            </a:r>
            <a:r>
              <a:rPr lang="ja-JP" altLang="en-US" sz="2400" dirty="0" smtClean="0"/>
              <a:t>　（</a:t>
            </a:r>
            <a:r>
              <a:rPr lang="en-US" altLang="ja-JP" sz="2400" dirty="0" smtClean="0">
                <a:solidFill>
                  <a:srgbClr val="FF0000"/>
                </a:solidFill>
              </a:rPr>
              <a:t>I</a:t>
            </a:r>
            <a:r>
              <a:rPr lang="en-US" altLang="ja-JP" sz="1600" dirty="0" smtClean="0">
                <a:solidFill>
                  <a:srgbClr val="FF0000"/>
                </a:solidFill>
              </a:rPr>
              <a:t>B</a:t>
            </a:r>
            <a:r>
              <a:rPr lang="ja-JP" altLang="en-US" sz="1600" dirty="0" smtClean="0">
                <a:solidFill>
                  <a:srgbClr val="FF0000"/>
                </a:solidFill>
              </a:rPr>
              <a:t>－</a:t>
            </a:r>
            <a:r>
              <a:rPr lang="en-US" altLang="ja-JP" sz="2400" dirty="0" smtClean="0">
                <a:solidFill>
                  <a:srgbClr val="FF0000"/>
                </a:solidFill>
              </a:rPr>
              <a:t> V</a:t>
            </a:r>
            <a:r>
              <a:rPr lang="en-US" altLang="ja-JP" sz="1600" dirty="0" smtClean="0">
                <a:solidFill>
                  <a:srgbClr val="FF0000"/>
                </a:solidFill>
              </a:rPr>
              <a:t>BE</a:t>
            </a:r>
            <a:r>
              <a:rPr lang="ja-JP" altLang="en-US" sz="2400" dirty="0" smtClean="0">
                <a:solidFill>
                  <a:srgbClr val="FF0000"/>
                </a:solidFill>
              </a:rPr>
              <a:t>特性</a:t>
            </a:r>
            <a:r>
              <a:rPr lang="ja-JP" altLang="en-US" sz="2400" dirty="0" smtClean="0"/>
              <a:t>）</a:t>
            </a:r>
            <a:endParaRPr lang="ja-JP" altLang="ja-JP" sz="2400" dirty="0"/>
          </a:p>
        </p:txBody>
      </p:sp>
      <p:sp>
        <p:nvSpPr>
          <p:cNvPr id="72" name="Line 6"/>
          <p:cNvSpPr>
            <a:spLocks noChangeShapeType="1"/>
          </p:cNvSpPr>
          <p:nvPr/>
        </p:nvSpPr>
        <p:spPr bwMode="auto">
          <a:xfrm flipV="1">
            <a:off x="762633" y="3481189"/>
            <a:ext cx="342116" cy="641448"/>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73" name="直線コネクタ 72"/>
          <p:cNvCxnSpPr/>
          <p:nvPr/>
        </p:nvCxnSpPr>
        <p:spPr>
          <a:xfrm>
            <a:off x="5704565" y="4232362"/>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円弧 74"/>
          <p:cNvSpPr/>
          <p:nvPr/>
        </p:nvSpPr>
        <p:spPr>
          <a:xfrm rot="5400000">
            <a:off x="6219212" y="3479565"/>
            <a:ext cx="738023" cy="767572"/>
          </a:xfrm>
          <a:prstGeom prst="arc">
            <a:avLst>
              <a:gd name="adj1" fmla="val 18175756"/>
              <a:gd name="adj2" fmla="val 2089168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6" name="直線コネクタ 75"/>
          <p:cNvCxnSpPr/>
          <p:nvPr/>
        </p:nvCxnSpPr>
        <p:spPr>
          <a:xfrm flipV="1">
            <a:off x="6894894" y="2462304"/>
            <a:ext cx="770065" cy="16347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endCxn id="75" idx="2"/>
          </p:cNvCxnSpPr>
          <p:nvPr/>
        </p:nvCxnSpPr>
        <p:spPr>
          <a:xfrm>
            <a:off x="5716393" y="4225130"/>
            <a:ext cx="947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5716393"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935840" y="4175395"/>
            <a:ext cx="508368" cy="276999"/>
          </a:xfrm>
          <a:prstGeom prst="rect">
            <a:avLst/>
          </a:prstGeom>
          <a:noFill/>
        </p:spPr>
        <p:txBody>
          <a:bodyPr wrap="square" rtlCol="0">
            <a:spAutoFit/>
          </a:bodyPr>
          <a:lstStyle/>
          <a:p>
            <a:r>
              <a:rPr lang="en-US" altLang="ja-JP" sz="1200" dirty="0" smtClean="0"/>
              <a:t>0.2</a:t>
            </a:r>
            <a:endParaRPr lang="ja-JP" altLang="ja-JP" sz="1200" dirty="0"/>
          </a:p>
        </p:txBody>
      </p:sp>
      <p:sp>
        <p:nvSpPr>
          <p:cNvPr id="87" name="テキスト ボックス 86"/>
          <p:cNvSpPr txBox="1"/>
          <p:nvPr/>
        </p:nvSpPr>
        <p:spPr>
          <a:xfrm>
            <a:off x="5055974" y="3134875"/>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88" name="テキスト ボックス 87"/>
          <p:cNvSpPr txBox="1"/>
          <p:nvPr/>
        </p:nvSpPr>
        <p:spPr>
          <a:xfrm>
            <a:off x="6652954" y="434149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97" name="直線コネクタ 96"/>
          <p:cNvCxnSpPr/>
          <p:nvPr/>
        </p:nvCxnSpPr>
        <p:spPr>
          <a:xfrm>
            <a:off x="7452320" y="2448310"/>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020272"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6588224"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156176" y="2434945"/>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5716392" y="2434945"/>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7884368"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5716392" y="3385804"/>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5716393" y="2449700"/>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5704565" y="2953756"/>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5716393" y="3803584"/>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5" name="テキスト ボックス 154"/>
          <p:cNvSpPr txBox="1"/>
          <p:nvPr/>
        </p:nvSpPr>
        <p:spPr>
          <a:xfrm>
            <a:off x="6412905" y="4175396"/>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156" name="テキスト ボックス 155"/>
          <p:cNvSpPr txBox="1"/>
          <p:nvPr/>
        </p:nvSpPr>
        <p:spPr>
          <a:xfrm>
            <a:off x="6807116" y="4175396"/>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157" name="テキスト ボックス 156"/>
          <p:cNvSpPr txBox="1"/>
          <p:nvPr/>
        </p:nvSpPr>
        <p:spPr>
          <a:xfrm>
            <a:off x="7286918" y="4179578"/>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158" name="テキスト ボックス 157"/>
          <p:cNvSpPr txBox="1"/>
          <p:nvPr/>
        </p:nvSpPr>
        <p:spPr>
          <a:xfrm>
            <a:off x="5633300" y="4175394"/>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59" name="テキスト ボックス 158"/>
          <p:cNvSpPr txBox="1"/>
          <p:nvPr/>
        </p:nvSpPr>
        <p:spPr>
          <a:xfrm>
            <a:off x="5462209" y="404681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60" name="テキスト ボックス 159"/>
          <p:cNvSpPr txBox="1"/>
          <p:nvPr/>
        </p:nvSpPr>
        <p:spPr>
          <a:xfrm>
            <a:off x="5396063" y="3663413"/>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161" name="テキスト ボックス 160"/>
          <p:cNvSpPr txBox="1"/>
          <p:nvPr/>
        </p:nvSpPr>
        <p:spPr>
          <a:xfrm>
            <a:off x="5396063" y="3244742"/>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162" name="テキスト ボックス 161"/>
          <p:cNvSpPr txBox="1"/>
          <p:nvPr/>
        </p:nvSpPr>
        <p:spPr>
          <a:xfrm>
            <a:off x="5396063" y="2815256"/>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164" name="テキスト ボックス 163"/>
          <p:cNvSpPr txBox="1"/>
          <p:nvPr/>
        </p:nvSpPr>
        <p:spPr>
          <a:xfrm>
            <a:off x="5290202" y="2358359"/>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65" name="テキスト ボックス 164"/>
          <p:cNvSpPr txBox="1"/>
          <p:nvPr/>
        </p:nvSpPr>
        <p:spPr>
          <a:xfrm>
            <a:off x="7630184" y="423236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Tree>
    <p:extLst>
      <p:ext uri="{BB962C8B-B14F-4D97-AF65-F5344CB8AC3E}">
        <p14:creationId xmlns:p14="http://schemas.microsoft.com/office/powerpoint/2010/main" val="395281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Si</a:t>
            </a:r>
            <a:r>
              <a:rPr lang="ja-JP" altLang="en-US" dirty="0" smtClean="0"/>
              <a:t>（シリコン）の結晶</a:t>
            </a:r>
            <a:endParaRPr kumimoji="1" lang="ja-JP" altLang="en-US" dirty="0"/>
          </a:p>
        </p:txBody>
      </p:sp>
      <p:sp>
        <p:nvSpPr>
          <p:cNvPr id="4" name="Rectangle 2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円/楕円 25"/>
          <p:cNvSpPr/>
          <p:nvPr/>
        </p:nvSpPr>
        <p:spPr>
          <a:xfrm>
            <a:off x="2703938" y="357678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32" name="円/楕円 31"/>
          <p:cNvSpPr/>
          <p:nvPr/>
        </p:nvSpPr>
        <p:spPr>
          <a:xfrm>
            <a:off x="2847954"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33" name="直線コネクタ 32"/>
          <p:cNvCxnSpPr/>
          <p:nvPr/>
        </p:nvCxnSpPr>
        <p:spPr>
          <a:xfrm flipV="1">
            <a:off x="2991971" y="314474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39" name="直線コネクタ 38"/>
          <p:cNvCxnSpPr/>
          <p:nvPr/>
        </p:nvCxnSpPr>
        <p:spPr>
          <a:xfrm flipV="1">
            <a:off x="2991971" y="4152853"/>
            <a:ext cx="0" cy="432048"/>
          </a:xfrm>
          <a:prstGeom prst="line">
            <a:avLst/>
          </a:prstGeom>
        </p:spPr>
        <p:style>
          <a:lnRef idx="2">
            <a:schemeClr val="dk1"/>
          </a:lnRef>
          <a:fillRef idx="0">
            <a:schemeClr val="dk1"/>
          </a:fillRef>
          <a:effectRef idx="1">
            <a:schemeClr val="dk1"/>
          </a:effectRef>
          <a:fontRef idx="minor">
            <a:schemeClr val="tx1"/>
          </a:fontRef>
        </p:style>
      </p:cxnSp>
      <p:sp>
        <p:nvSpPr>
          <p:cNvPr id="40" name="円/楕円 39"/>
          <p:cNvSpPr/>
          <p:nvPr/>
        </p:nvSpPr>
        <p:spPr>
          <a:xfrm>
            <a:off x="2847954"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2" name="円/楕円 41"/>
          <p:cNvSpPr/>
          <p:nvPr/>
        </p:nvSpPr>
        <p:spPr>
          <a:xfrm>
            <a:off x="3135987" y="286687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3" name="円/楕円 42"/>
          <p:cNvSpPr/>
          <p:nvPr/>
        </p:nvSpPr>
        <p:spPr>
          <a:xfrm>
            <a:off x="2559923" y="45849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4" name="直線コネクタ 43"/>
          <p:cNvCxnSpPr/>
          <p:nvPr/>
        </p:nvCxnSpPr>
        <p:spPr>
          <a:xfrm flipV="1">
            <a:off x="3276357" y="24246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45" name="直線コネクタ 44"/>
          <p:cNvCxnSpPr/>
          <p:nvPr/>
        </p:nvCxnSpPr>
        <p:spPr>
          <a:xfrm rot="16200000" flipV="1">
            <a:off x="3496027" y="3636717"/>
            <a:ext cx="0" cy="432048"/>
          </a:xfrm>
          <a:prstGeom prst="line">
            <a:avLst/>
          </a:prstGeom>
        </p:spPr>
        <p:style>
          <a:lnRef idx="2">
            <a:schemeClr val="dk1"/>
          </a:lnRef>
          <a:fillRef idx="0">
            <a:schemeClr val="dk1"/>
          </a:fillRef>
          <a:effectRef idx="1">
            <a:schemeClr val="dk1"/>
          </a:effectRef>
          <a:fontRef idx="minor">
            <a:schemeClr val="tx1"/>
          </a:fontRef>
        </p:style>
      </p:cxnSp>
      <p:sp>
        <p:nvSpPr>
          <p:cNvPr id="47" name="円/楕円 46"/>
          <p:cNvSpPr/>
          <p:nvPr/>
        </p:nvSpPr>
        <p:spPr>
          <a:xfrm>
            <a:off x="3998850" y="30182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8" name="直線コネクタ 47"/>
          <p:cNvCxnSpPr/>
          <p:nvPr/>
        </p:nvCxnSpPr>
        <p:spPr>
          <a:xfrm rot="16200000" flipV="1">
            <a:off x="2487915" y="3648797"/>
            <a:ext cx="0" cy="432048"/>
          </a:xfrm>
          <a:prstGeom prst="line">
            <a:avLst/>
          </a:prstGeom>
        </p:spPr>
        <p:style>
          <a:lnRef idx="2">
            <a:schemeClr val="dk1"/>
          </a:lnRef>
          <a:fillRef idx="0">
            <a:schemeClr val="dk1"/>
          </a:fillRef>
          <a:effectRef idx="1">
            <a:schemeClr val="dk1"/>
          </a:effectRef>
          <a:fontRef idx="minor">
            <a:schemeClr val="tx1"/>
          </a:fontRef>
        </p:style>
      </p:cxnSp>
      <p:sp>
        <p:nvSpPr>
          <p:cNvPr id="49" name="円/楕円 48"/>
          <p:cNvSpPr/>
          <p:nvPr/>
        </p:nvSpPr>
        <p:spPr>
          <a:xfrm>
            <a:off x="1983858" y="373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0" name="円/楕円 49"/>
          <p:cNvSpPr/>
          <p:nvPr/>
        </p:nvSpPr>
        <p:spPr>
          <a:xfrm>
            <a:off x="1979715" y="34502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1" name="円/楕円 50"/>
          <p:cNvSpPr/>
          <p:nvPr/>
        </p:nvSpPr>
        <p:spPr>
          <a:xfrm>
            <a:off x="3712051" y="40088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52" name="直線コネクタ 51"/>
          <p:cNvCxnSpPr/>
          <p:nvPr/>
        </p:nvCxnSpPr>
        <p:spPr>
          <a:xfrm rot="16200000" flipV="1">
            <a:off x="4216107" y="393682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3" name="直線コネクタ 52"/>
          <p:cNvCxnSpPr/>
          <p:nvPr/>
        </p:nvCxnSpPr>
        <p:spPr>
          <a:xfrm rot="16200000" flipV="1">
            <a:off x="1763691"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flipV="1">
            <a:off x="2712993" y="4872933"/>
            <a:ext cx="0" cy="432048"/>
          </a:xfrm>
          <a:prstGeom prst="line">
            <a:avLst/>
          </a:prstGeom>
        </p:spPr>
        <p:style>
          <a:lnRef idx="2">
            <a:schemeClr val="dk1"/>
          </a:lnRef>
          <a:fillRef idx="0">
            <a:schemeClr val="dk1"/>
          </a:fillRef>
          <a:effectRef idx="1">
            <a:schemeClr val="dk1"/>
          </a:effectRef>
          <a:fontRef idx="minor">
            <a:schemeClr val="tx1"/>
          </a:fontRef>
        </p:style>
      </p:cxnSp>
      <p:sp>
        <p:nvSpPr>
          <p:cNvPr id="55" name="円/楕円 54"/>
          <p:cNvSpPr/>
          <p:nvPr/>
        </p:nvSpPr>
        <p:spPr>
          <a:xfrm>
            <a:off x="2415905" y="5295555"/>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6" name="円/楕円 55"/>
          <p:cNvSpPr/>
          <p:nvPr/>
        </p:nvSpPr>
        <p:spPr>
          <a:xfrm>
            <a:off x="2988324" y="184859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7" name="円/楕円 56"/>
          <p:cNvSpPr/>
          <p:nvPr/>
        </p:nvSpPr>
        <p:spPr>
          <a:xfrm>
            <a:off x="4432132" y="388233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78" name="円/楕円 77"/>
          <p:cNvSpPr/>
          <p:nvPr/>
        </p:nvSpPr>
        <p:spPr>
          <a:xfrm>
            <a:off x="971602" y="330626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79" name="直線コネクタ 78"/>
          <p:cNvCxnSpPr/>
          <p:nvPr/>
        </p:nvCxnSpPr>
        <p:spPr>
          <a:xfrm flipV="1">
            <a:off x="4719623" y="4458397"/>
            <a:ext cx="0" cy="432048"/>
          </a:xfrm>
          <a:prstGeom prst="line">
            <a:avLst/>
          </a:prstGeom>
        </p:spPr>
        <p:style>
          <a:lnRef idx="2">
            <a:schemeClr val="dk1"/>
          </a:lnRef>
          <a:fillRef idx="0">
            <a:schemeClr val="dk1"/>
          </a:fillRef>
          <a:effectRef idx="1">
            <a:schemeClr val="dk1"/>
          </a:effectRef>
          <a:fontRef idx="minor">
            <a:schemeClr val="tx1"/>
          </a:fontRef>
        </p:style>
      </p:cxnSp>
      <p:sp>
        <p:nvSpPr>
          <p:cNvPr id="80" name="円/楕円 79"/>
          <p:cNvSpPr/>
          <p:nvPr/>
        </p:nvSpPr>
        <p:spPr>
          <a:xfrm>
            <a:off x="4575606"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1" name="直線コネクタ 80"/>
          <p:cNvCxnSpPr/>
          <p:nvPr/>
        </p:nvCxnSpPr>
        <p:spPr>
          <a:xfrm flipV="1">
            <a:off x="1259634" y="3870285"/>
            <a:ext cx="0" cy="432048"/>
          </a:xfrm>
          <a:prstGeom prst="line">
            <a:avLst/>
          </a:prstGeom>
        </p:spPr>
        <p:style>
          <a:lnRef idx="2">
            <a:schemeClr val="dk1"/>
          </a:lnRef>
          <a:fillRef idx="0">
            <a:schemeClr val="dk1"/>
          </a:fillRef>
          <a:effectRef idx="1">
            <a:schemeClr val="dk1"/>
          </a:effectRef>
          <a:fontRef idx="minor">
            <a:schemeClr val="tx1"/>
          </a:fontRef>
        </p:style>
      </p:cxnSp>
      <p:sp>
        <p:nvSpPr>
          <p:cNvPr id="82" name="円/楕円 81"/>
          <p:cNvSpPr/>
          <p:nvPr/>
        </p:nvSpPr>
        <p:spPr>
          <a:xfrm>
            <a:off x="111561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3" name="円/楕円 82"/>
          <p:cNvSpPr/>
          <p:nvPr/>
        </p:nvSpPr>
        <p:spPr>
          <a:xfrm>
            <a:off x="4279061" y="489044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4" name="直線コネクタ 83"/>
          <p:cNvCxnSpPr/>
          <p:nvPr/>
        </p:nvCxnSpPr>
        <p:spPr>
          <a:xfrm flipV="1">
            <a:off x="4432131" y="5178477"/>
            <a:ext cx="0" cy="432048"/>
          </a:xfrm>
          <a:prstGeom prst="line">
            <a:avLst/>
          </a:prstGeom>
        </p:spPr>
        <p:style>
          <a:lnRef idx="2">
            <a:schemeClr val="dk1"/>
          </a:lnRef>
          <a:fillRef idx="0">
            <a:schemeClr val="dk1"/>
          </a:fillRef>
          <a:effectRef idx="1">
            <a:schemeClr val="dk1"/>
          </a:effectRef>
          <a:fontRef idx="minor">
            <a:schemeClr val="tx1"/>
          </a:fontRef>
        </p:style>
      </p:cxnSp>
      <p:sp>
        <p:nvSpPr>
          <p:cNvPr id="85" name="円/楕円 84"/>
          <p:cNvSpPr/>
          <p:nvPr/>
        </p:nvSpPr>
        <p:spPr>
          <a:xfrm>
            <a:off x="4135043" y="560109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86" name="円/楕円 85"/>
          <p:cNvSpPr/>
          <p:nvPr/>
        </p:nvSpPr>
        <p:spPr>
          <a:xfrm>
            <a:off x="827587" y="430233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7" name="直線コネクタ 86"/>
          <p:cNvCxnSpPr/>
          <p:nvPr/>
        </p:nvCxnSpPr>
        <p:spPr>
          <a:xfrm flipV="1">
            <a:off x="980657" y="4590365"/>
            <a:ext cx="0" cy="432048"/>
          </a:xfrm>
          <a:prstGeom prst="line">
            <a:avLst/>
          </a:prstGeom>
        </p:spPr>
        <p:style>
          <a:lnRef idx="2">
            <a:schemeClr val="dk1"/>
          </a:lnRef>
          <a:fillRef idx="0">
            <a:schemeClr val="dk1"/>
          </a:fillRef>
          <a:effectRef idx="1">
            <a:schemeClr val="dk1"/>
          </a:effectRef>
          <a:fontRef idx="minor">
            <a:schemeClr val="tx1"/>
          </a:fontRef>
        </p:style>
      </p:cxnSp>
      <p:sp>
        <p:nvSpPr>
          <p:cNvPr id="88" name="円/楕円 87"/>
          <p:cNvSpPr/>
          <p:nvPr/>
        </p:nvSpPr>
        <p:spPr>
          <a:xfrm>
            <a:off x="683569" y="501298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89" name="直線コネクタ 88"/>
          <p:cNvCxnSpPr/>
          <p:nvPr/>
        </p:nvCxnSpPr>
        <p:spPr>
          <a:xfrm rot="16200000" flipV="1">
            <a:off x="2199881" y="5361912"/>
            <a:ext cx="0" cy="432048"/>
          </a:xfrm>
          <a:prstGeom prst="line">
            <a:avLst/>
          </a:prstGeom>
        </p:spPr>
        <p:style>
          <a:lnRef idx="2">
            <a:schemeClr val="dk1"/>
          </a:lnRef>
          <a:fillRef idx="0">
            <a:schemeClr val="dk1"/>
          </a:fillRef>
          <a:effectRef idx="1">
            <a:schemeClr val="dk1"/>
          </a:effectRef>
          <a:fontRef idx="minor">
            <a:schemeClr val="tx1"/>
          </a:fontRef>
        </p:style>
      </p:cxnSp>
      <p:sp>
        <p:nvSpPr>
          <p:cNvPr id="90" name="円/楕円 89"/>
          <p:cNvSpPr/>
          <p:nvPr/>
        </p:nvSpPr>
        <p:spPr>
          <a:xfrm>
            <a:off x="1695824" y="545143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1" name="円/楕円 90"/>
          <p:cNvSpPr/>
          <p:nvPr/>
        </p:nvSpPr>
        <p:spPr>
          <a:xfrm>
            <a:off x="1691681" y="5163400"/>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2" name="直線コネクタ 91"/>
          <p:cNvCxnSpPr/>
          <p:nvPr/>
        </p:nvCxnSpPr>
        <p:spPr>
          <a:xfrm rot="16200000" flipV="1">
            <a:off x="1475657" y="5091392"/>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93" name="直線コネクタ 92"/>
          <p:cNvCxnSpPr/>
          <p:nvPr/>
        </p:nvCxnSpPr>
        <p:spPr>
          <a:xfrm rot="16200000" flipV="1">
            <a:off x="3932219" y="5646403"/>
            <a:ext cx="0" cy="432048"/>
          </a:xfrm>
          <a:prstGeom prst="line">
            <a:avLst/>
          </a:prstGeom>
        </p:spPr>
        <p:style>
          <a:lnRef idx="2">
            <a:schemeClr val="dk1"/>
          </a:lnRef>
          <a:fillRef idx="0">
            <a:schemeClr val="dk1"/>
          </a:fillRef>
          <a:effectRef idx="1">
            <a:schemeClr val="dk1"/>
          </a:effectRef>
          <a:fontRef idx="minor">
            <a:schemeClr val="tx1"/>
          </a:fontRef>
        </p:style>
      </p:cxnSp>
      <p:sp>
        <p:nvSpPr>
          <p:cNvPr id="94" name="円/楕円 93"/>
          <p:cNvSpPr/>
          <p:nvPr/>
        </p:nvSpPr>
        <p:spPr>
          <a:xfrm>
            <a:off x="3428162" y="573592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5" name="円/楕円 94"/>
          <p:cNvSpPr/>
          <p:nvPr/>
        </p:nvSpPr>
        <p:spPr>
          <a:xfrm>
            <a:off x="3424019" y="544789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6" name="直線コネクタ 95"/>
          <p:cNvCxnSpPr/>
          <p:nvPr/>
        </p:nvCxnSpPr>
        <p:spPr>
          <a:xfrm rot="16200000" flipV="1">
            <a:off x="3207995" y="5375883"/>
            <a:ext cx="0" cy="432048"/>
          </a:xfrm>
          <a:prstGeom prst="line">
            <a:avLst/>
          </a:prstGeom>
        </p:spPr>
        <p:style>
          <a:lnRef idx="2">
            <a:schemeClr val="dk1"/>
          </a:lnRef>
          <a:fillRef idx="0">
            <a:schemeClr val="dk1"/>
          </a:fillRef>
          <a:effectRef idx="1">
            <a:schemeClr val="dk1"/>
          </a:effectRef>
          <a:fontRef idx="minor">
            <a:schemeClr val="tx1"/>
          </a:fontRef>
        </p:style>
      </p:cxnSp>
      <p:sp>
        <p:nvSpPr>
          <p:cNvPr id="97" name="円/楕円 96"/>
          <p:cNvSpPr/>
          <p:nvPr/>
        </p:nvSpPr>
        <p:spPr>
          <a:xfrm>
            <a:off x="4576147" y="316037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8" name="直線コネクタ 97"/>
          <p:cNvCxnSpPr/>
          <p:nvPr/>
        </p:nvCxnSpPr>
        <p:spPr>
          <a:xfrm flipV="1">
            <a:off x="4720164" y="3438237"/>
            <a:ext cx="0" cy="432048"/>
          </a:xfrm>
          <a:prstGeom prst="line">
            <a:avLst/>
          </a:prstGeom>
        </p:spPr>
        <p:style>
          <a:lnRef idx="2">
            <a:schemeClr val="dk1"/>
          </a:lnRef>
          <a:fillRef idx="0">
            <a:schemeClr val="dk1"/>
          </a:fillRef>
          <a:effectRef idx="1">
            <a:schemeClr val="dk1"/>
          </a:effectRef>
          <a:fontRef idx="minor">
            <a:schemeClr val="tx1"/>
          </a:fontRef>
        </p:style>
      </p:cxnSp>
      <p:sp>
        <p:nvSpPr>
          <p:cNvPr id="99" name="円/楕円 98"/>
          <p:cNvSpPr/>
          <p:nvPr/>
        </p:nvSpPr>
        <p:spPr>
          <a:xfrm>
            <a:off x="1116300" y="259635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0" name="直線コネクタ 99"/>
          <p:cNvCxnSpPr/>
          <p:nvPr/>
        </p:nvCxnSpPr>
        <p:spPr>
          <a:xfrm flipV="1">
            <a:off x="1260317" y="2874221"/>
            <a:ext cx="0" cy="432048"/>
          </a:xfrm>
          <a:prstGeom prst="line">
            <a:avLst/>
          </a:prstGeom>
        </p:spPr>
        <p:style>
          <a:lnRef idx="2">
            <a:schemeClr val="dk1"/>
          </a:lnRef>
          <a:fillRef idx="0">
            <a:schemeClr val="dk1"/>
          </a:fillRef>
          <a:effectRef idx="1">
            <a:schemeClr val="dk1"/>
          </a:effectRef>
          <a:fontRef idx="minor">
            <a:schemeClr val="tx1"/>
          </a:fontRef>
        </p:style>
      </p:cxnSp>
      <p:sp>
        <p:nvSpPr>
          <p:cNvPr id="101" name="円/楕円 100"/>
          <p:cNvSpPr/>
          <p:nvPr/>
        </p:nvSpPr>
        <p:spPr>
          <a:xfrm>
            <a:off x="4867827" y="31549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2" name="直線コネクタ 101"/>
          <p:cNvCxnSpPr/>
          <p:nvPr/>
        </p:nvCxnSpPr>
        <p:spPr>
          <a:xfrm flipV="1">
            <a:off x="5008197" y="271269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3" name="円/楕円 102"/>
          <p:cNvSpPr/>
          <p:nvPr/>
        </p:nvSpPr>
        <p:spPr>
          <a:xfrm>
            <a:off x="4720164" y="213662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104" name="円/楕円 103"/>
          <p:cNvSpPr/>
          <p:nvPr/>
        </p:nvSpPr>
        <p:spPr>
          <a:xfrm>
            <a:off x="1402382" y="257507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5" name="直線コネクタ 104"/>
          <p:cNvCxnSpPr/>
          <p:nvPr/>
        </p:nvCxnSpPr>
        <p:spPr>
          <a:xfrm flipV="1">
            <a:off x="1542752" y="2132856"/>
            <a:ext cx="0" cy="432048"/>
          </a:xfrm>
          <a:prstGeom prst="line">
            <a:avLst/>
          </a:prstGeom>
        </p:spPr>
        <p:style>
          <a:lnRef idx="2">
            <a:schemeClr val="dk1"/>
          </a:lnRef>
          <a:fillRef idx="0">
            <a:schemeClr val="dk1"/>
          </a:fillRef>
          <a:effectRef idx="1">
            <a:schemeClr val="dk1"/>
          </a:effectRef>
          <a:fontRef idx="minor">
            <a:schemeClr val="tx1"/>
          </a:fontRef>
        </p:style>
      </p:cxnSp>
      <p:sp>
        <p:nvSpPr>
          <p:cNvPr id="106" name="円/楕円 105"/>
          <p:cNvSpPr/>
          <p:nvPr/>
        </p:nvSpPr>
        <p:spPr>
          <a:xfrm>
            <a:off x="1254719" y="1556792"/>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107" name="直線コネクタ 106"/>
          <p:cNvCxnSpPr/>
          <p:nvPr/>
        </p:nvCxnSpPr>
        <p:spPr>
          <a:xfrm rot="16200000" flipV="1">
            <a:off x="4495451" y="2190923"/>
            <a:ext cx="0" cy="432048"/>
          </a:xfrm>
          <a:prstGeom prst="line">
            <a:avLst/>
          </a:prstGeom>
        </p:spPr>
        <p:style>
          <a:lnRef idx="2">
            <a:schemeClr val="dk1"/>
          </a:lnRef>
          <a:fillRef idx="0">
            <a:schemeClr val="dk1"/>
          </a:fillRef>
          <a:effectRef idx="1">
            <a:schemeClr val="dk1"/>
          </a:effectRef>
          <a:fontRef idx="minor">
            <a:schemeClr val="tx1"/>
          </a:fontRef>
        </p:style>
      </p:cxnSp>
      <p:sp>
        <p:nvSpPr>
          <p:cNvPr id="108" name="円/楕円 107"/>
          <p:cNvSpPr/>
          <p:nvPr/>
        </p:nvSpPr>
        <p:spPr>
          <a:xfrm>
            <a:off x="3991394" y="228044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9" name="円/楕円 108"/>
          <p:cNvSpPr/>
          <p:nvPr/>
        </p:nvSpPr>
        <p:spPr>
          <a:xfrm>
            <a:off x="3987251" y="199241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0" name="直線コネクタ 109"/>
          <p:cNvCxnSpPr/>
          <p:nvPr/>
        </p:nvCxnSpPr>
        <p:spPr>
          <a:xfrm rot="16200000" flipV="1">
            <a:off x="3771227" y="192040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1" name="直線コネクタ 110"/>
          <p:cNvCxnSpPr/>
          <p:nvPr/>
        </p:nvCxnSpPr>
        <p:spPr>
          <a:xfrm rot="16200000" flipV="1">
            <a:off x="2775945" y="1916833"/>
            <a:ext cx="0" cy="432048"/>
          </a:xfrm>
          <a:prstGeom prst="line">
            <a:avLst/>
          </a:prstGeom>
        </p:spPr>
        <p:style>
          <a:lnRef idx="2">
            <a:schemeClr val="dk1"/>
          </a:lnRef>
          <a:fillRef idx="0">
            <a:schemeClr val="dk1"/>
          </a:fillRef>
          <a:effectRef idx="1">
            <a:schemeClr val="dk1"/>
          </a:effectRef>
          <a:fontRef idx="minor">
            <a:schemeClr val="tx1"/>
          </a:fontRef>
        </p:style>
      </p:cxnSp>
      <p:sp>
        <p:nvSpPr>
          <p:cNvPr id="112" name="円/楕円 111"/>
          <p:cNvSpPr/>
          <p:nvPr/>
        </p:nvSpPr>
        <p:spPr>
          <a:xfrm>
            <a:off x="2271888" y="200635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3" name="円/楕円 112"/>
          <p:cNvSpPr/>
          <p:nvPr/>
        </p:nvSpPr>
        <p:spPr>
          <a:xfrm>
            <a:off x="2267745" y="17183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4" name="直線コネクタ 113"/>
          <p:cNvCxnSpPr/>
          <p:nvPr/>
        </p:nvCxnSpPr>
        <p:spPr>
          <a:xfrm rot="16200000" flipV="1">
            <a:off x="2051721" y="164631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5" name="直線コネクタ 114"/>
          <p:cNvCxnSpPr/>
          <p:nvPr/>
        </p:nvCxnSpPr>
        <p:spPr>
          <a:xfrm rot="16200000" flipV="1">
            <a:off x="1043608" y="163257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6" name="直線コネクタ 115"/>
          <p:cNvCxnSpPr/>
          <p:nvPr/>
        </p:nvCxnSpPr>
        <p:spPr>
          <a:xfrm rot="16200000" flipV="1">
            <a:off x="755577" y="337827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7" name="直線コネクタ 116"/>
          <p:cNvCxnSpPr/>
          <p:nvPr/>
        </p:nvCxnSpPr>
        <p:spPr>
          <a:xfrm flipH="1">
            <a:off x="467544" y="5307416"/>
            <a:ext cx="216025" cy="0"/>
          </a:xfrm>
          <a:prstGeom prst="line">
            <a:avLst/>
          </a:prstGeom>
        </p:spPr>
        <p:style>
          <a:lnRef idx="2">
            <a:schemeClr val="dk1"/>
          </a:lnRef>
          <a:fillRef idx="0">
            <a:schemeClr val="dk1"/>
          </a:fillRef>
          <a:effectRef idx="1">
            <a:schemeClr val="dk1"/>
          </a:effectRef>
          <a:fontRef idx="minor">
            <a:schemeClr val="tx1"/>
          </a:fontRef>
        </p:style>
      </p:cxnSp>
      <p:cxnSp>
        <p:nvCxnSpPr>
          <p:cNvPr id="118" name="直線コネクタ 117"/>
          <p:cNvCxnSpPr/>
          <p:nvPr/>
        </p:nvCxnSpPr>
        <p:spPr>
          <a:xfrm flipH="1">
            <a:off x="5296229" y="2406948"/>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119" name="直線コネクタ 118"/>
          <p:cNvCxnSpPr/>
          <p:nvPr/>
        </p:nvCxnSpPr>
        <p:spPr>
          <a:xfrm rot="16200000" flipV="1">
            <a:off x="5227867" y="3960509"/>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0" name="直線コネクタ 119"/>
          <p:cNvCxnSpPr/>
          <p:nvPr/>
        </p:nvCxnSpPr>
        <p:spPr>
          <a:xfrm rot="16200000" flipV="1">
            <a:off x="4927132" y="567310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3" name="直線コネクタ 122"/>
          <p:cNvCxnSpPr/>
          <p:nvPr/>
        </p:nvCxnSpPr>
        <p:spPr>
          <a:xfrm flipV="1">
            <a:off x="5011843" y="171832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4" name="直線コネクタ 123"/>
          <p:cNvCxnSpPr/>
          <p:nvPr/>
        </p:nvCxnSpPr>
        <p:spPr>
          <a:xfrm flipV="1">
            <a:off x="3280003" y="1430288"/>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5" name="直線コネクタ 124"/>
          <p:cNvCxnSpPr/>
          <p:nvPr/>
        </p:nvCxnSpPr>
        <p:spPr>
          <a:xfrm flipV="1">
            <a:off x="1555160" y="134076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7" name="直線コネクタ 126"/>
          <p:cNvCxnSpPr/>
          <p:nvPr/>
        </p:nvCxnSpPr>
        <p:spPr>
          <a:xfrm flipV="1">
            <a:off x="4432132" y="6177163"/>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8" name="直線コネクタ 127"/>
          <p:cNvCxnSpPr/>
          <p:nvPr/>
        </p:nvCxnSpPr>
        <p:spPr>
          <a:xfrm flipV="1">
            <a:off x="2712993" y="586353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9" name="直線コネクタ 128"/>
          <p:cNvCxnSpPr/>
          <p:nvPr/>
        </p:nvCxnSpPr>
        <p:spPr>
          <a:xfrm flipV="1">
            <a:off x="986952" y="5583587"/>
            <a:ext cx="0" cy="432048"/>
          </a:xfrm>
          <a:prstGeom prst="line">
            <a:avLst/>
          </a:prstGeom>
        </p:spPr>
        <p:style>
          <a:lnRef idx="2">
            <a:schemeClr val="dk1"/>
          </a:lnRef>
          <a:fillRef idx="0">
            <a:schemeClr val="dk1"/>
          </a:fillRef>
          <a:effectRef idx="1">
            <a:schemeClr val="dk1"/>
          </a:effectRef>
          <a:fontRef idx="minor">
            <a:schemeClr val="tx1"/>
          </a:fontRef>
        </p:style>
      </p:cxnSp>
      <p:sp>
        <p:nvSpPr>
          <p:cNvPr id="38" name="テキスト ボックス 37"/>
          <p:cNvSpPr txBox="1"/>
          <p:nvPr/>
        </p:nvSpPr>
        <p:spPr>
          <a:xfrm>
            <a:off x="5542801" y="1517970"/>
            <a:ext cx="3528392" cy="5632311"/>
          </a:xfrm>
          <a:prstGeom prst="rect">
            <a:avLst/>
          </a:prstGeom>
          <a:noFill/>
        </p:spPr>
        <p:txBody>
          <a:bodyPr wrap="square" rtlCol="0">
            <a:spAutoFit/>
          </a:bodyPr>
          <a:lstStyle/>
          <a:p>
            <a:r>
              <a:rPr lang="ja-JP" altLang="en-US" sz="2400" dirty="0" smtClean="0"/>
              <a:t>　</a:t>
            </a:r>
            <a:r>
              <a:rPr lang="ja-JP" altLang="ja-JP" sz="2400" dirty="0" smtClean="0"/>
              <a:t>電</a:t>
            </a:r>
            <a:r>
              <a:rPr lang="ja-JP" altLang="en-US" sz="2400" dirty="0" smtClean="0"/>
              <a:t>気</a:t>
            </a:r>
            <a:r>
              <a:rPr lang="ja-JP" altLang="ja-JP" sz="2400" dirty="0" smtClean="0"/>
              <a:t>を</a:t>
            </a:r>
            <a:r>
              <a:rPr lang="ja-JP" altLang="ja-JP" sz="2400" dirty="0"/>
              <a:t>伝える働きのある自由電子と正孔のことを</a:t>
            </a:r>
            <a:r>
              <a:rPr lang="ja-JP" altLang="ja-JP" sz="2400" dirty="0">
                <a:solidFill>
                  <a:srgbClr val="FF0000"/>
                </a:solidFill>
              </a:rPr>
              <a:t>キャリア</a:t>
            </a:r>
            <a:r>
              <a:rPr lang="ja-JP" altLang="ja-JP" sz="2400" dirty="0" smtClean="0"/>
              <a:t>とい</a:t>
            </a:r>
            <a:r>
              <a:rPr lang="ja-JP" altLang="en-US" sz="2400" dirty="0" smtClean="0"/>
              <a:t>う</a:t>
            </a:r>
            <a:r>
              <a:rPr lang="ja-JP" altLang="ja-JP" sz="2400" dirty="0" smtClean="0"/>
              <a:t>。</a:t>
            </a:r>
            <a:endParaRPr lang="en-US" altLang="ja-JP" sz="2400" dirty="0" smtClean="0"/>
          </a:p>
          <a:p>
            <a:r>
              <a:rPr lang="ja-JP" altLang="en-US" sz="2400" dirty="0"/>
              <a:t>　</a:t>
            </a:r>
            <a:r>
              <a:rPr lang="ja-JP" altLang="ja-JP" sz="2400" dirty="0" smtClean="0"/>
              <a:t>不純物を加えない純粋な半導体のことを</a:t>
            </a:r>
            <a:r>
              <a:rPr lang="ja-JP" altLang="ja-JP" sz="2400" dirty="0" smtClean="0">
                <a:solidFill>
                  <a:srgbClr val="FF0000"/>
                </a:solidFill>
              </a:rPr>
              <a:t>真性半導体</a:t>
            </a:r>
            <a:r>
              <a:rPr lang="ja-JP" altLang="ja-JP" sz="2400" dirty="0" smtClean="0"/>
              <a:t>または</a:t>
            </a:r>
            <a:r>
              <a:rPr lang="en-US" altLang="ja-JP" sz="2400" dirty="0" err="1" smtClean="0">
                <a:solidFill>
                  <a:srgbClr val="FF0000"/>
                </a:solidFill>
              </a:rPr>
              <a:t>i</a:t>
            </a:r>
            <a:r>
              <a:rPr lang="ja-JP" altLang="ja-JP" sz="2400" dirty="0" smtClean="0">
                <a:solidFill>
                  <a:srgbClr val="FF0000"/>
                </a:solidFill>
              </a:rPr>
              <a:t>形半導体</a:t>
            </a:r>
            <a:r>
              <a:rPr lang="ja-JP" altLang="ja-JP" sz="2400" dirty="0" smtClean="0"/>
              <a:t>と呼ぶ。</a:t>
            </a:r>
            <a:endParaRPr lang="en-US" altLang="ja-JP" sz="2400" dirty="0" smtClean="0"/>
          </a:p>
          <a:p>
            <a:r>
              <a:rPr lang="ja-JP" altLang="en-US" sz="2400" dirty="0"/>
              <a:t>　</a:t>
            </a:r>
            <a:r>
              <a:rPr lang="ja-JP" altLang="ja-JP" sz="2400" dirty="0" smtClean="0"/>
              <a:t>真性半導体で</a:t>
            </a:r>
            <a:r>
              <a:rPr lang="ja-JP" altLang="ja-JP" sz="2400" dirty="0"/>
              <a:t>は、自由電子と正孔の数</a:t>
            </a:r>
            <a:r>
              <a:rPr lang="ja-JP" altLang="ja-JP" sz="2400" dirty="0" smtClean="0"/>
              <a:t>は</a:t>
            </a:r>
            <a:r>
              <a:rPr lang="ja-JP" altLang="en-US" sz="2400" dirty="0" smtClean="0"/>
              <a:t>同じである。</a:t>
            </a:r>
            <a:endParaRPr lang="en-US" altLang="ja-JP" sz="2400" dirty="0" smtClean="0"/>
          </a:p>
          <a:p>
            <a:r>
              <a:rPr lang="ja-JP" altLang="en-US" sz="2400" dirty="0" smtClean="0"/>
              <a:t>　</a:t>
            </a:r>
            <a:r>
              <a:rPr lang="ja-JP" altLang="ja-JP" sz="2400" dirty="0" smtClean="0"/>
              <a:t>電子素子</a:t>
            </a:r>
            <a:r>
              <a:rPr lang="ja-JP" altLang="en-US" sz="2400" dirty="0" smtClean="0"/>
              <a:t>では、</a:t>
            </a:r>
            <a:r>
              <a:rPr lang="ja-JP" altLang="ja-JP" sz="2400" dirty="0" smtClean="0"/>
              <a:t>微量の</a:t>
            </a:r>
            <a:r>
              <a:rPr lang="ja-JP" altLang="ja-JP" sz="2400" dirty="0"/>
              <a:t>不純物を加え、自由電子と正孔の数を調整した</a:t>
            </a:r>
            <a:r>
              <a:rPr lang="ja-JP" altLang="ja-JP" sz="2400" dirty="0">
                <a:solidFill>
                  <a:srgbClr val="FF0000"/>
                </a:solidFill>
              </a:rPr>
              <a:t>不純物</a:t>
            </a:r>
            <a:r>
              <a:rPr lang="ja-JP" altLang="ja-JP" sz="2400" dirty="0" smtClean="0">
                <a:solidFill>
                  <a:srgbClr val="FF0000"/>
                </a:solidFill>
              </a:rPr>
              <a:t>半導体</a:t>
            </a:r>
            <a:r>
              <a:rPr lang="ja-JP" altLang="en-US" sz="2400" dirty="0" smtClean="0"/>
              <a:t>が使われる</a:t>
            </a:r>
            <a:r>
              <a:rPr lang="ja-JP" altLang="ja-JP" sz="2400" dirty="0" smtClean="0"/>
              <a:t>。</a:t>
            </a:r>
            <a:r>
              <a:rPr lang="ja-JP" altLang="en-US" sz="2400" dirty="0" smtClean="0"/>
              <a:t>　</a:t>
            </a:r>
            <a:endParaRPr lang="en-US" altLang="ja-JP" sz="2400" dirty="0" smtClean="0"/>
          </a:p>
          <a:p>
            <a:r>
              <a:rPr lang="ja-JP" altLang="en-US" sz="2400" dirty="0"/>
              <a:t>　</a:t>
            </a:r>
            <a:endParaRPr kumimoji="1" lang="ja-JP" altLang="en-US" sz="2400" dirty="0"/>
          </a:p>
        </p:txBody>
      </p:sp>
      <p:sp>
        <p:nvSpPr>
          <p:cNvPr id="3" name="テキスト ボックス 2"/>
          <p:cNvSpPr txBox="1"/>
          <p:nvPr/>
        </p:nvSpPr>
        <p:spPr>
          <a:xfrm>
            <a:off x="3428162" y="2628580"/>
            <a:ext cx="1588322" cy="461665"/>
          </a:xfrm>
          <a:prstGeom prst="rect">
            <a:avLst/>
          </a:prstGeom>
          <a:noFill/>
        </p:spPr>
        <p:txBody>
          <a:bodyPr wrap="square" rtlCol="0">
            <a:spAutoFit/>
          </a:bodyPr>
          <a:lstStyle/>
          <a:p>
            <a:r>
              <a:rPr kumimoji="1" lang="ja-JP" altLang="en-US" sz="2400" dirty="0" smtClean="0">
                <a:solidFill>
                  <a:srgbClr val="FF0000"/>
                </a:solidFill>
              </a:rPr>
              <a:t>自由電子</a:t>
            </a:r>
            <a:endParaRPr kumimoji="1" lang="ja-JP" altLang="en-US" sz="2400" dirty="0">
              <a:solidFill>
                <a:srgbClr val="FF0000"/>
              </a:solidFill>
            </a:endParaRPr>
          </a:p>
        </p:txBody>
      </p:sp>
      <p:sp>
        <p:nvSpPr>
          <p:cNvPr id="75" name="円/楕円 74"/>
          <p:cNvSpPr/>
          <p:nvPr/>
        </p:nvSpPr>
        <p:spPr>
          <a:xfrm>
            <a:off x="3712051" y="3708726"/>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kern="0" dirty="0">
              <a:latin typeface="+mj-ea"/>
              <a:ea typeface="+mj-ea"/>
            </a:endParaRPr>
          </a:p>
        </p:txBody>
      </p:sp>
      <p:sp>
        <p:nvSpPr>
          <p:cNvPr id="76" name="テキスト ボックス 75"/>
          <p:cNvSpPr txBox="1"/>
          <p:nvPr/>
        </p:nvSpPr>
        <p:spPr>
          <a:xfrm>
            <a:off x="3322423" y="3345956"/>
            <a:ext cx="1067288" cy="461665"/>
          </a:xfrm>
          <a:prstGeom prst="rect">
            <a:avLst/>
          </a:prstGeom>
          <a:noFill/>
        </p:spPr>
        <p:txBody>
          <a:bodyPr wrap="square" rtlCol="0">
            <a:spAutoFit/>
          </a:bodyPr>
          <a:lstStyle/>
          <a:p>
            <a:r>
              <a:rPr lang="ja-JP" altLang="en-US" sz="2400" dirty="0" smtClean="0">
                <a:solidFill>
                  <a:srgbClr val="FF0000"/>
                </a:solidFill>
              </a:rPr>
              <a:t>正孔</a:t>
            </a:r>
            <a:endParaRPr kumimoji="1" lang="ja-JP" altLang="en-US" sz="2400" dirty="0">
              <a:solidFill>
                <a:srgbClr val="FF0000"/>
              </a:solidFill>
            </a:endParaRPr>
          </a:p>
        </p:txBody>
      </p:sp>
    </p:spTree>
    <p:extLst>
      <p:ext uri="{BB962C8B-B14F-4D97-AF65-F5344CB8AC3E}">
        <p14:creationId xmlns:p14="http://schemas.microsoft.com/office/powerpoint/2010/main" val="1450575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413181" y="3427757"/>
            <a:ext cx="0" cy="127342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2053659" y="257498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2053660" y="314566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1703155" y="2973235"/>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2050756" y="2491243"/>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2413181" y="1252655"/>
            <a:ext cx="0" cy="1238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916555" y="2967076"/>
            <a:ext cx="821501"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H="1">
            <a:off x="922437" y="4716947"/>
            <a:ext cx="1520748" cy="0"/>
          </a:xfrm>
          <a:prstGeom prst="line">
            <a:avLst/>
          </a:prstGeom>
        </p:spPr>
        <p:style>
          <a:lnRef idx="2">
            <a:schemeClr val="dk1"/>
          </a:lnRef>
          <a:fillRef idx="1">
            <a:schemeClr val="lt1"/>
          </a:fillRef>
          <a:effectRef idx="0">
            <a:schemeClr val="dk1"/>
          </a:effectRef>
          <a:fontRef idx="minor">
            <a:schemeClr val="dk1"/>
          </a:fontRef>
        </p:style>
      </p:cxnSp>
      <p:cxnSp>
        <p:nvCxnSpPr>
          <p:cNvPr id="12" name="直線コネクタ 11"/>
          <p:cNvCxnSpPr/>
          <p:nvPr/>
        </p:nvCxnSpPr>
        <p:spPr>
          <a:xfrm>
            <a:off x="916555" y="391271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634383" y="3770841"/>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a:off x="746867" y="3912716"/>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916555" y="298237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2413181" y="1266153"/>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3698167" y="349495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8" name="直線コネクタ 17"/>
          <p:cNvCxnSpPr/>
          <p:nvPr/>
        </p:nvCxnSpPr>
        <p:spPr>
          <a:xfrm>
            <a:off x="3810651" y="363682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9" name="直線コネクタ 18"/>
          <p:cNvCxnSpPr/>
          <p:nvPr/>
        </p:nvCxnSpPr>
        <p:spPr>
          <a:xfrm>
            <a:off x="3998502" y="1287199"/>
            <a:ext cx="0" cy="2212874"/>
          </a:xfrm>
          <a:prstGeom prst="line">
            <a:avLst/>
          </a:prstGeom>
        </p:spPr>
        <p:style>
          <a:lnRef idx="2">
            <a:schemeClr val="dk1"/>
          </a:lnRef>
          <a:fillRef idx="1">
            <a:schemeClr val="lt1"/>
          </a:fillRef>
          <a:effectRef idx="0">
            <a:schemeClr val="dk1"/>
          </a:effectRef>
          <a:fontRef idx="minor">
            <a:schemeClr val="dk1"/>
          </a:fontRef>
        </p:style>
      </p:cxnSp>
      <p:cxnSp>
        <p:nvCxnSpPr>
          <p:cNvPr id="20" name="直線コネクタ 19"/>
          <p:cNvCxnSpPr/>
          <p:nvPr/>
        </p:nvCxnSpPr>
        <p:spPr>
          <a:xfrm>
            <a:off x="3981708" y="3947261"/>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21" name="直線コネクタ 20"/>
          <p:cNvCxnSpPr/>
          <p:nvPr/>
        </p:nvCxnSpPr>
        <p:spPr>
          <a:xfrm>
            <a:off x="3699536" y="380538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p:cNvCxnSpPr/>
          <p:nvPr/>
        </p:nvCxnSpPr>
        <p:spPr>
          <a:xfrm>
            <a:off x="3812020" y="394726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p:cNvCxnSpPr/>
          <p:nvPr/>
        </p:nvCxnSpPr>
        <p:spPr>
          <a:xfrm flipH="1">
            <a:off x="2450364" y="4735726"/>
            <a:ext cx="1560398" cy="0"/>
          </a:xfrm>
          <a:prstGeom prst="line">
            <a:avLst/>
          </a:prstGeom>
        </p:spPr>
        <p:style>
          <a:lnRef idx="2">
            <a:schemeClr val="dk1"/>
          </a:lnRef>
          <a:fillRef idx="1">
            <a:schemeClr val="lt1"/>
          </a:fillRef>
          <a:effectRef idx="0">
            <a:schemeClr val="dk1"/>
          </a:effectRef>
          <a:fontRef idx="minor">
            <a:schemeClr val="dk1"/>
          </a:fontRef>
        </p:style>
      </p:cxnSp>
      <p:sp>
        <p:nvSpPr>
          <p:cNvPr id="26" name="テキスト ボックス 25"/>
          <p:cNvSpPr txBox="1"/>
          <p:nvPr/>
        </p:nvSpPr>
        <p:spPr>
          <a:xfrm>
            <a:off x="528675" y="4966558"/>
            <a:ext cx="1709773" cy="461665"/>
          </a:xfrm>
          <a:prstGeom prst="rect">
            <a:avLst/>
          </a:prstGeom>
          <a:noFill/>
        </p:spPr>
        <p:txBody>
          <a:bodyPr wrap="square" rtlCol="0">
            <a:spAutoFit/>
          </a:bodyPr>
          <a:lstStyle/>
          <a:p>
            <a:r>
              <a:rPr lang="ja-JP" altLang="en-US" sz="2400" dirty="0" smtClean="0"/>
              <a:t>入力側</a:t>
            </a:r>
            <a:endParaRPr lang="ja-JP" altLang="ja-JP" sz="2400" dirty="0"/>
          </a:p>
        </p:txBody>
      </p:sp>
      <p:sp>
        <p:nvSpPr>
          <p:cNvPr id="27" name="テキスト ボックス 26"/>
          <p:cNvSpPr txBox="1"/>
          <p:nvPr/>
        </p:nvSpPr>
        <p:spPr>
          <a:xfrm>
            <a:off x="3247938" y="4938722"/>
            <a:ext cx="1138428" cy="461665"/>
          </a:xfrm>
          <a:prstGeom prst="rect">
            <a:avLst/>
          </a:prstGeom>
          <a:noFill/>
        </p:spPr>
        <p:txBody>
          <a:bodyPr wrap="square" rtlCol="0">
            <a:spAutoFit/>
          </a:bodyPr>
          <a:lstStyle/>
          <a:p>
            <a:r>
              <a:rPr lang="ja-JP" altLang="en-US" sz="2400" dirty="0"/>
              <a:t>出力</a:t>
            </a:r>
            <a:r>
              <a:rPr lang="ja-JP" altLang="en-US" sz="2400" dirty="0" smtClean="0"/>
              <a:t>側</a:t>
            </a:r>
            <a:endParaRPr lang="ja-JP" altLang="ja-JP" sz="2400" dirty="0"/>
          </a:p>
        </p:txBody>
      </p:sp>
      <p:sp>
        <p:nvSpPr>
          <p:cNvPr id="28" name="Line 6"/>
          <p:cNvSpPr>
            <a:spLocks noChangeShapeType="1"/>
          </p:cNvSpPr>
          <p:nvPr/>
        </p:nvSpPr>
        <p:spPr bwMode="auto">
          <a:xfrm rot="10800000" flipH="1">
            <a:off x="1526149" y="2821064"/>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6"/>
          <p:cNvSpPr>
            <a:spLocks noChangeShapeType="1"/>
          </p:cNvSpPr>
          <p:nvPr/>
        </p:nvSpPr>
        <p:spPr bwMode="auto">
          <a:xfrm rot="10800000">
            <a:off x="2504138" y="1108639"/>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テキスト ボックス 32"/>
          <p:cNvSpPr txBox="1"/>
          <p:nvPr/>
        </p:nvSpPr>
        <p:spPr>
          <a:xfrm>
            <a:off x="1277619" y="2344152"/>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4" name="テキスト ボックス 33"/>
          <p:cNvSpPr txBox="1"/>
          <p:nvPr/>
        </p:nvSpPr>
        <p:spPr>
          <a:xfrm>
            <a:off x="2706705" y="646974"/>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39" name="Line 6"/>
          <p:cNvSpPr>
            <a:spLocks noChangeShapeType="1"/>
          </p:cNvSpPr>
          <p:nvPr/>
        </p:nvSpPr>
        <p:spPr bwMode="auto">
          <a:xfrm flipV="1">
            <a:off x="762633" y="3481189"/>
            <a:ext cx="342116" cy="641448"/>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テキスト ボックス 68"/>
          <p:cNvSpPr txBox="1"/>
          <p:nvPr/>
        </p:nvSpPr>
        <p:spPr>
          <a:xfrm>
            <a:off x="4888759" y="1772816"/>
            <a:ext cx="4255241"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r>
              <a:rPr lang="ja-JP" altLang="en-US" sz="2400" dirty="0" smtClean="0"/>
              <a:t>　（</a:t>
            </a:r>
            <a:r>
              <a:rPr lang="en-US" altLang="ja-JP" sz="2400" dirty="0" smtClean="0">
                <a:solidFill>
                  <a:srgbClr val="FF0000"/>
                </a:solidFill>
              </a:rPr>
              <a:t>I</a:t>
            </a:r>
            <a:r>
              <a:rPr lang="en-US" altLang="ja-JP" sz="1600" dirty="0" smtClean="0">
                <a:solidFill>
                  <a:srgbClr val="FF0000"/>
                </a:solidFill>
              </a:rPr>
              <a:t>C</a:t>
            </a:r>
            <a:r>
              <a:rPr lang="ja-JP" altLang="en-US" sz="1600" dirty="0" smtClean="0">
                <a:solidFill>
                  <a:srgbClr val="FF0000"/>
                </a:solidFill>
              </a:rPr>
              <a:t>－</a:t>
            </a:r>
            <a:r>
              <a:rPr lang="en-US" altLang="ja-JP" sz="2400" dirty="0" smtClean="0">
                <a:solidFill>
                  <a:srgbClr val="FF0000"/>
                </a:solidFill>
              </a:rPr>
              <a:t> I</a:t>
            </a:r>
            <a:r>
              <a:rPr lang="en-US" altLang="ja-JP" sz="1600" dirty="0" smtClean="0">
                <a:solidFill>
                  <a:srgbClr val="FF0000"/>
                </a:solidFill>
              </a:rPr>
              <a:t>B</a:t>
            </a:r>
            <a:r>
              <a:rPr lang="ja-JP" altLang="en-US" sz="2400" dirty="0" smtClean="0">
                <a:solidFill>
                  <a:srgbClr val="FF0000"/>
                </a:solidFill>
              </a:rPr>
              <a:t>特性</a:t>
            </a:r>
            <a:r>
              <a:rPr lang="ja-JP" altLang="en-US" sz="2400" dirty="0" smtClean="0"/>
              <a:t>）</a:t>
            </a:r>
            <a:endParaRPr lang="ja-JP" altLang="ja-JP" sz="2400" dirty="0"/>
          </a:p>
        </p:txBody>
      </p:sp>
      <p:cxnSp>
        <p:nvCxnSpPr>
          <p:cNvPr id="70" name="直線コネクタ 69"/>
          <p:cNvCxnSpPr/>
          <p:nvPr/>
        </p:nvCxnSpPr>
        <p:spPr>
          <a:xfrm>
            <a:off x="5704565" y="4232362"/>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5716393" y="2477219"/>
            <a:ext cx="1717510" cy="1742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716393"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940152" y="4175395"/>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77" name="テキスト ボックス 76"/>
          <p:cNvSpPr txBox="1"/>
          <p:nvPr/>
        </p:nvSpPr>
        <p:spPr>
          <a:xfrm>
            <a:off x="6532430" y="4470348"/>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79" name="直線コネクタ 78"/>
          <p:cNvCxnSpPr/>
          <p:nvPr/>
        </p:nvCxnSpPr>
        <p:spPr>
          <a:xfrm>
            <a:off x="7452320" y="2448310"/>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020272"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6588224"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156176" y="2434945"/>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5716392" y="2434945"/>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716392" y="3356992"/>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716393" y="2449700"/>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704565" y="2893412"/>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716393" y="3803584"/>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6412905" y="4175396"/>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90" name="テキスト ボックス 89"/>
          <p:cNvSpPr txBox="1"/>
          <p:nvPr/>
        </p:nvSpPr>
        <p:spPr>
          <a:xfrm>
            <a:off x="6807116" y="4175396"/>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91" name="テキスト ボックス 90"/>
          <p:cNvSpPr txBox="1"/>
          <p:nvPr/>
        </p:nvSpPr>
        <p:spPr>
          <a:xfrm>
            <a:off x="7286918" y="4179578"/>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92" name="テキスト ボックス 91"/>
          <p:cNvSpPr txBox="1"/>
          <p:nvPr/>
        </p:nvSpPr>
        <p:spPr>
          <a:xfrm>
            <a:off x="5580112" y="4149080"/>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3" name="テキスト ボックス 92"/>
          <p:cNvSpPr txBox="1"/>
          <p:nvPr/>
        </p:nvSpPr>
        <p:spPr>
          <a:xfrm>
            <a:off x="5462209" y="404681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4" name="テキスト ボックス 93"/>
          <p:cNvSpPr txBox="1"/>
          <p:nvPr/>
        </p:nvSpPr>
        <p:spPr>
          <a:xfrm>
            <a:off x="5465692" y="3663413"/>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95" name="テキスト ボックス 94"/>
          <p:cNvSpPr txBox="1"/>
          <p:nvPr/>
        </p:nvSpPr>
        <p:spPr>
          <a:xfrm>
            <a:off x="5465692" y="3244742"/>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96" name="テキスト ボックス 95"/>
          <p:cNvSpPr txBox="1"/>
          <p:nvPr/>
        </p:nvSpPr>
        <p:spPr>
          <a:xfrm>
            <a:off x="5465692" y="2783724"/>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97" name="テキスト ボックス 96"/>
          <p:cNvSpPr txBox="1"/>
          <p:nvPr/>
        </p:nvSpPr>
        <p:spPr>
          <a:xfrm>
            <a:off x="5297428" y="2155223"/>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99" name="テキスト ボックス 98"/>
          <p:cNvSpPr txBox="1"/>
          <p:nvPr/>
        </p:nvSpPr>
        <p:spPr>
          <a:xfrm>
            <a:off x="5054161" y="296982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100" name="テキスト ボックス 99"/>
          <p:cNvSpPr txBox="1"/>
          <p:nvPr/>
        </p:nvSpPr>
        <p:spPr>
          <a:xfrm>
            <a:off x="7452320" y="4185318"/>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05" name="テキスト ボックス 104"/>
          <p:cNvSpPr txBox="1"/>
          <p:nvPr/>
        </p:nvSpPr>
        <p:spPr>
          <a:xfrm>
            <a:off x="5448745" y="2311200"/>
            <a:ext cx="508368" cy="276999"/>
          </a:xfrm>
          <a:prstGeom prst="rect">
            <a:avLst/>
          </a:prstGeom>
          <a:noFill/>
        </p:spPr>
        <p:txBody>
          <a:bodyPr wrap="square" rtlCol="0">
            <a:spAutoFit/>
          </a:bodyPr>
          <a:lstStyle/>
          <a:p>
            <a:r>
              <a:rPr lang="en-US" altLang="ja-JP" sz="1200" dirty="0" smtClean="0"/>
              <a:t>4</a:t>
            </a:r>
            <a:endParaRPr lang="ja-JP" altLang="ja-JP" sz="1200" dirty="0"/>
          </a:p>
        </p:txBody>
      </p:sp>
    </p:spTree>
    <p:extLst>
      <p:ext uri="{BB962C8B-B14F-4D97-AF65-F5344CB8AC3E}">
        <p14:creationId xmlns:p14="http://schemas.microsoft.com/office/powerpoint/2010/main" val="21895919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413181" y="3427757"/>
            <a:ext cx="0" cy="127342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2053659" y="257498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2053660" y="314566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1703155" y="2973235"/>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2050756" y="2491243"/>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2413181" y="1252655"/>
            <a:ext cx="0" cy="1238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916555" y="2967076"/>
            <a:ext cx="821501"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H="1">
            <a:off x="922437" y="4716947"/>
            <a:ext cx="1520748" cy="0"/>
          </a:xfrm>
          <a:prstGeom prst="line">
            <a:avLst/>
          </a:prstGeom>
        </p:spPr>
        <p:style>
          <a:lnRef idx="2">
            <a:schemeClr val="dk1"/>
          </a:lnRef>
          <a:fillRef idx="1">
            <a:schemeClr val="lt1"/>
          </a:fillRef>
          <a:effectRef idx="0">
            <a:schemeClr val="dk1"/>
          </a:effectRef>
          <a:fontRef idx="minor">
            <a:schemeClr val="dk1"/>
          </a:fontRef>
        </p:style>
      </p:cxnSp>
      <p:cxnSp>
        <p:nvCxnSpPr>
          <p:cNvPr id="12" name="直線コネクタ 11"/>
          <p:cNvCxnSpPr/>
          <p:nvPr/>
        </p:nvCxnSpPr>
        <p:spPr>
          <a:xfrm>
            <a:off x="916555" y="391271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634383" y="3770841"/>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a:off x="746867" y="3912716"/>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916555" y="2982376"/>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2413181" y="1266153"/>
            <a:ext cx="1578119"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3698167" y="349495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8" name="直線コネクタ 17"/>
          <p:cNvCxnSpPr/>
          <p:nvPr/>
        </p:nvCxnSpPr>
        <p:spPr>
          <a:xfrm>
            <a:off x="3810651" y="363682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9" name="直線コネクタ 18"/>
          <p:cNvCxnSpPr/>
          <p:nvPr/>
        </p:nvCxnSpPr>
        <p:spPr>
          <a:xfrm>
            <a:off x="3998502" y="1287199"/>
            <a:ext cx="0" cy="2212874"/>
          </a:xfrm>
          <a:prstGeom prst="line">
            <a:avLst/>
          </a:prstGeom>
        </p:spPr>
        <p:style>
          <a:lnRef idx="2">
            <a:schemeClr val="dk1"/>
          </a:lnRef>
          <a:fillRef idx="1">
            <a:schemeClr val="lt1"/>
          </a:fillRef>
          <a:effectRef idx="0">
            <a:schemeClr val="dk1"/>
          </a:effectRef>
          <a:fontRef idx="minor">
            <a:schemeClr val="dk1"/>
          </a:fontRef>
        </p:style>
      </p:cxnSp>
      <p:cxnSp>
        <p:nvCxnSpPr>
          <p:cNvPr id="20" name="直線コネクタ 19"/>
          <p:cNvCxnSpPr/>
          <p:nvPr/>
        </p:nvCxnSpPr>
        <p:spPr>
          <a:xfrm>
            <a:off x="3981708" y="3947261"/>
            <a:ext cx="0" cy="788465"/>
          </a:xfrm>
          <a:prstGeom prst="line">
            <a:avLst/>
          </a:prstGeom>
        </p:spPr>
        <p:style>
          <a:lnRef idx="2">
            <a:schemeClr val="dk1"/>
          </a:lnRef>
          <a:fillRef idx="1">
            <a:schemeClr val="lt1"/>
          </a:fillRef>
          <a:effectRef idx="0">
            <a:schemeClr val="dk1"/>
          </a:effectRef>
          <a:fontRef idx="minor">
            <a:schemeClr val="dk1"/>
          </a:fontRef>
        </p:style>
      </p:cxnSp>
      <p:cxnSp>
        <p:nvCxnSpPr>
          <p:cNvPr id="21" name="直線コネクタ 20"/>
          <p:cNvCxnSpPr/>
          <p:nvPr/>
        </p:nvCxnSpPr>
        <p:spPr>
          <a:xfrm>
            <a:off x="3699536" y="380538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p:cNvCxnSpPr/>
          <p:nvPr/>
        </p:nvCxnSpPr>
        <p:spPr>
          <a:xfrm>
            <a:off x="3812020" y="394726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p:cNvCxnSpPr/>
          <p:nvPr/>
        </p:nvCxnSpPr>
        <p:spPr>
          <a:xfrm flipH="1">
            <a:off x="2450364" y="4735726"/>
            <a:ext cx="1560398" cy="0"/>
          </a:xfrm>
          <a:prstGeom prst="line">
            <a:avLst/>
          </a:prstGeom>
        </p:spPr>
        <p:style>
          <a:lnRef idx="2">
            <a:schemeClr val="dk1"/>
          </a:lnRef>
          <a:fillRef idx="1">
            <a:schemeClr val="lt1"/>
          </a:fillRef>
          <a:effectRef idx="0">
            <a:schemeClr val="dk1"/>
          </a:effectRef>
          <a:fontRef idx="minor">
            <a:schemeClr val="dk1"/>
          </a:fontRef>
        </p:style>
      </p:cxnSp>
      <p:sp>
        <p:nvSpPr>
          <p:cNvPr id="26" name="テキスト ボックス 25"/>
          <p:cNvSpPr txBox="1"/>
          <p:nvPr/>
        </p:nvSpPr>
        <p:spPr>
          <a:xfrm>
            <a:off x="528675" y="4966558"/>
            <a:ext cx="1709773" cy="461665"/>
          </a:xfrm>
          <a:prstGeom prst="rect">
            <a:avLst/>
          </a:prstGeom>
          <a:noFill/>
        </p:spPr>
        <p:txBody>
          <a:bodyPr wrap="square" rtlCol="0">
            <a:spAutoFit/>
          </a:bodyPr>
          <a:lstStyle/>
          <a:p>
            <a:r>
              <a:rPr lang="ja-JP" altLang="en-US" sz="2400" dirty="0" smtClean="0"/>
              <a:t>入力側</a:t>
            </a:r>
            <a:endParaRPr lang="ja-JP" altLang="ja-JP" sz="2400" dirty="0"/>
          </a:p>
        </p:txBody>
      </p:sp>
      <p:sp>
        <p:nvSpPr>
          <p:cNvPr id="27" name="テキスト ボックス 26"/>
          <p:cNvSpPr txBox="1"/>
          <p:nvPr/>
        </p:nvSpPr>
        <p:spPr>
          <a:xfrm>
            <a:off x="3247938" y="4938722"/>
            <a:ext cx="1138428" cy="461665"/>
          </a:xfrm>
          <a:prstGeom prst="rect">
            <a:avLst/>
          </a:prstGeom>
          <a:noFill/>
        </p:spPr>
        <p:txBody>
          <a:bodyPr wrap="square" rtlCol="0">
            <a:spAutoFit/>
          </a:bodyPr>
          <a:lstStyle/>
          <a:p>
            <a:r>
              <a:rPr lang="ja-JP" altLang="en-US" sz="2400" dirty="0"/>
              <a:t>出力</a:t>
            </a:r>
            <a:r>
              <a:rPr lang="ja-JP" altLang="en-US" sz="2400" dirty="0" smtClean="0"/>
              <a:t>側</a:t>
            </a:r>
            <a:endParaRPr lang="ja-JP" altLang="ja-JP" sz="2400" dirty="0"/>
          </a:p>
        </p:txBody>
      </p:sp>
      <p:sp>
        <p:nvSpPr>
          <p:cNvPr id="28" name="Line 6"/>
          <p:cNvSpPr>
            <a:spLocks noChangeShapeType="1"/>
          </p:cNvSpPr>
          <p:nvPr/>
        </p:nvSpPr>
        <p:spPr bwMode="auto">
          <a:xfrm rot="10800000" flipH="1">
            <a:off x="1526149" y="2821064"/>
            <a:ext cx="413023" cy="0"/>
          </a:xfrm>
          <a:prstGeom prst="line">
            <a:avLst/>
          </a:prstGeom>
          <a:noFill/>
          <a:ln w="25400">
            <a:solidFill>
              <a:srgbClr val="66FF33"/>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6"/>
          <p:cNvSpPr>
            <a:spLocks noChangeShapeType="1"/>
          </p:cNvSpPr>
          <p:nvPr/>
        </p:nvSpPr>
        <p:spPr bwMode="auto">
          <a:xfrm rot="10800000">
            <a:off x="2504138" y="1108639"/>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6"/>
          <p:cNvSpPr>
            <a:spLocks noChangeShapeType="1"/>
          </p:cNvSpPr>
          <p:nvPr/>
        </p:nvSpPr>
        <p:spPr bwMode="auto">
          <a:xfrm rot="10800000">
            <a:off x="2904945" y="1287199"/>
            <a:ext cx="0" cy="3413982"/>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2586385" y="2720841"/>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33" name="テキスト ボックス 32"/>
          <p:cNvSpPr txBox="1"/>
          <p:nvPr/>
        </p:nvSpPr>
        <p:spPr>
          <a:xfrm>
            <a:off x="1277619" y="2344152"/>
            <a:ext cx="661553" cy="461665"/>
          </a:xfrm>
          <a:prstGeom prst="rect">
            <a:avLst/>
          </a:prstGeom>
          <a:noFill/>
        </p:spPr>
        <p:txBody>
          <a:bodyPr wrap="square" rtlCol="0">
            <a:spAutoFit/>
          </a:bodyPr>
          <a:lstStyle/>
          <a:p>
            <a:r>
              <a:rPr lang="en-US" altLang="ja-JP" sz="2400" dirty="0" smtClean="0">
                <a:solidFill>
                  <a:srgbClr val="66FF33"/>
                </a:solidFill>
              </a:rPr>
              <a:t>I</a:t>
            </a:r>
            <a:r>
              <a:rPr lang="en-US" altLang="ja-JP" sz="1600" dirty="0" smtClean="0">
                <a:solidFill>
                  <a:srgbClr val="66FF33"/>
                </a:solidFill>
              </a:rPr>
              <a:t>B</a:t>
            </a:r>
            <a:endParaRPr lang="ja-JP" altLang="ja-JP" sz="1600" dirty="0">
              <a:solidFill>
                <a:srgbClr val="66FF33"/>
              </a:solidFill>
            </a:endParaRPr>
          </a:p>
        </p:txBody>
      </p:sp>
      <p:sp>
        <p:nvSpPr>
          <p:cNvPr id="34" name="テキスト ボックス 33"/>
          <p:cNvSpPr txBox="1"/>
          <p:nvPr/>
        </p:nvSpPr>
        <p:spPr>
          <a:xfrm>
            <a:off x="2706705" y="646974"/>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39" name="Line 6"/>
          <p:cNvSpPr>
            <a:spLocks noChangeShapeType="1"/>
          </p:cNvSpPr>
          <p:nvPr/>
        </p:nvSpPr>
        <p:spPr bwMode="auto">
          <a:xfrm flipV="1">
            <a:off x="3839704" y="3145668"/>
            <a:ext cx="342116" cy="990732"/>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テキスト ボックス 39"/>
          <p:cNvSpPr txBox="1"/>
          <p:nvPr/>
        </p:nvSpPr>
        <p:spPr>
          <a:xfrm>
            <a:off x="4888759" y="1772816"/>
            <a:ext cx="3528391"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r>
              <a:rPr lang="ja-JP" altLang="en-US" sz="2400" dirty="0" smtClean="0"/>
              <a:t>　（</a:t>
            </a:r>
            <a:r>
              <a:rPr lang="en-US" altLang="ja-JP" sz="2400" dirty="0" smtClean="0">
                <a:solidFill>
                  <a:srgbClr val="FF0000"/>
                </a:solidFill>
              </a:rPr>
              <a:t>I</a:t>
            </a:r>
            <a:r>
              <a:rPr lang="en-US" altLang="ja-JP" sz="1600" dirty="0" smtClean="0">
                <a:solidFill>
                  <a:srgbClr val="FF0000"/>
                </a:solidFill>
              </a:rPr>
              <a:t>C</a:t>
            </a:r>
            <a:r>
              <a:rPr lang="ja-JP" altLang="en-US" sz="1600" dirty="0" smtClean="0">
                <a:solidFill>
                  <a:srgbClr val="FF0000"/>
                </a:solidFill>
              </a:rPr>
              <a:t>－</a:t>
            </a:r>
            <a:r>
              <a:rPr lang="en-US" altLang="ja-JP" sz="2400" dirty="0" smtClean="0">
                <a:solidFill>
                  <a:srgbClr val="FF0000"/>
                </a:solidFill>
              </a:rPr>
              <a:t> V</a:t>
            </a:r>
            <a:r>
              <a:rPr lang="en-US" altLang="ja-JP" sz="1600" dirty="0" smtClean="0">
                <a:solidFill>
                  <a:srgbClr val="FF0000"/>
                </a:solidFill>
              </a:rPr>
              <a:t>CE</a:t>
            </a:r>
            <a:r>
              <a:rPr lang="ja-JP" altLang="en-US" sz="2400" dirty="0" smtClean="0">
                <a:solidFill>
                  <a:srgbClr val="FF0000"/>
                </a:solidFill>
              </a:rPr>
              <a:t>特性</a:t>
            </a:r>
            <a:r>
              <a:rPr lang="ja-JP" altLang="en-US" sz="2400" dirty="0" smtClean="0"/>
              <a:t>）</a:t>
            </a:r>
            <a:endParaRPr lang="ja-JP" altLang="ja-JP" sz="2400" dirty="0"/>
          </a:p>
        </p:txBody>
      </p:sp>
      <p:cxnSp>
        <p:nvCxnSpPr>
          <p:cNvPr id="41" name="直線コネクタ 40"/>
          <p:cNvCxnSpPr/>
          <p:nvPr/>
        </p:nvCxnSpPr>
        <p:spPr>
          <a:xfrm>
            <a:off x="5704565" y="4232362"/>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6001572" y="3770841"/>
            <a:ext cx="1450748" cy="345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716393"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001572" y="4180612"/>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45" name="テキスト ボックス 44"/>
          <p:cNvSpPr txBox="1"/>
          <p:nvPr/>
        </p:nvSpPr>
        <p:spPr>
          <a:xfrm>
            <a:off x="6321377" y="4452393"/>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46" name="直線コネクタ 45"/>
          <p:cNvCxnSpPr/>
          <p:nvPr/>
        </p:nvCxnSpPr>
        <p:spPr>
          <a:xfrm>
            <a:off x="7452320" y="2448310"/>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020272"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588224" y="2434945"/>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156176" y="2434945"/>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716392" y="2434945"/>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716392" y="3356992"/>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716393" y="2449700"/>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704565" y="2893412"/>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5698904" y="3770841"/>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444208" y="4173117"/>
            <a:ext cx="508368" cy="228925"/>
          </a:xfrm>
          <a:prstGeom prst="rect">
            <a:avLst/>
          </a:prstGeom>
          <a:noFill/>
        </p:spPr>
        <p:txBody>
          <a:bodyPr wrap="square" rtlCol="0">
            <a:spAutoFit/>
          </a:bodyPr>
          <a:lstStyle/>
          <a:p>
            <a:r>
              <a:rPr lang="en-US" altLang="ja-JP" sz="1200" dirty="0"/>
              <a:t>4</a:t>
            </a:r>
            <a:endParaRPr lang="ja-JP" altLang="ja-JP" sz="1200" dirty="0"/>
          </a:p>
        </p:txBody>
      </p:sp>
      <p:sp>
        <p:nvSpPr>
          <p:cNvPr id="56" name="テキスト ボックス 55"/>
          <p:cNvSpPr txBox="1"/>
          <p:nvPr/>
        </p:nvSpPr>
        <p:spPr>
          <a:xfrm>
            <a:off x="6751249" y="3549508"/>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57" name="テキスト ボックス 56"/>
          <p:cNvSpPr txBox="1"/>
          <p:nvPr/>
        </p:nvSpPr>
        <p:spPr>
          <a:xfrm>
            <a:off x="7302684" y="4179578"/>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58" name="テキスト ボックス 57"/>
          <p:cNvSpPr txBox="1"/>
          <p:nvPr/>
        </p:nvSpPr>
        <p:spPr>
          <a:xfrm>
            <a:off x="5633300" y="4175394"/>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9" name="テキスト ボックス 58"/>
          <p:cNvSpPr txBox="1"/>
          <p:nvPr/>
        </p:nvSpPr>
        <p:spPr>
          <a:xfrm>
            <a:off x="5444720" y="410235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60" name="テキスト ボックス 59"/>
          <p:cNvSpPr txBox="1"/>
          <p:nvPr/>
        </p:nvSpPr>
        <p:spPr>
          <a:xfrm>
            <a:off x="5396063" y="3663413"/>
            <a:ext cx="508368" cy="276999"/>
          </a:xfrm>
          <a:prstGeom prst="rect">
            <a:avLst/>
          </a:prstGeom>
          <a:noFill/>
        </p:spPr>
        <p:txBody>
          <a:bodyPr wrap="square" rtlCol="0">
            <a:spAutoFit/>
          </a:bodyPr>
          <a:lstStyle/>
          <a:p>
            <a:r>
              <a:rPr lang="en-US" altLang="ja-JP" sz="1200" smtClean="0"/>
              <a:t>1</a:t>
            </a:r>
            <a:endParaRPr lang="ja-JP" altLang="ja-JP" sz="1200" dirty="0"/>
          </a:p>
        </p:txBody>
      </p:sp>
      <p:sp>
        <p:nvSpPr>
          <p:cNvPr id="61" name="テキスト ボックス 60"/>
          <p:cNvSpPr txBox="1"/>
          <p:nvPr/>
        </p:nvSpPr>
        <p:spPr>
          <a:xfrm>
            <a:off x="5396063" y="3244742"/>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62" name="テキスト ボックス 61"/>
          <p:cNvSpPr txBox="1"/>
          <p:nvPr/>
        </p:nvSpPr>
        <p:spPr>
          <a:xfrm>
            <a:off x="5396063" y="2783724"/>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63" name="テキスト ボックス 62"/>
          <p:cNvSpPr txBox="1"/>
          <p:nvPr/>
        </p:nvSpPr>
        <p:spPr>
          <a:xfrm>
            <a:off x="5297428" y="2155223"/>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64" name="テキスト ボックス 63"/>
          <p:cNvSpPr txBox="1"/>
          <p:nvPr/>
        </p:nvSpPr>
        <p:spPr>
          <a:xfrm>
            <a:off x="5054161" y="296982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65" name="テキスト ボックス 64"/>
          <p:cNvSpPr txBox="1"/>
          <p:nvPr/>
        </p:nvSpPr>
        <p:spPr>
          <a:xfrm>
            <a:off x="7452320" y="4185318"/>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66" name="テキスト ボックス 65"/>
          <p:cNvSpPr txBox="1"/>
          <p:nvPr/>
        </p:nvSpPr>
        <p:spPr>
          <a:xfrm>
            <a:off x="5379116" y="2311200"/>
            <a:ext cx="508368" cy="276999"/>
          </a:xfrm>
          <a:prstGeom prst="rect">
            <a:avLst/>
          </a:prstGeom>
          <a:noFill/>
        </p:spPr>
        <p:txBody>
          <a:bodyPr wrap="square" rtlCol="0">
            <a:spAutoFit/>
          </a:bodyPr>
          <a:lstStyle/>
          <a:p>
            <a:r>
              <a:rPr lang="en-US" altLang="ja-JP" sz="1200" dirty="0" smtClean="0"/>
              <a:t>4</a:t>
            </a:r>
            <a:endParaRPr lang="ja-JP" altLang="ja-JP" sz="1200" dirty="0"/>
          </a:p>
        </p:txBody>
      </p:sp>
      <p:sp>
        <p:nvSpPr>
          <p:cNvPr id="69" name="円弧 68"/>
          <p:cNvSpPr/>
          <p:nvPr/>
        </p:nvSpPr>
        <p:spPr>
          <a:xfrm rot="16200000">
            <a:off x="5693800" y="3801169"/>
            <a:ext cx="828231" cy="767574"/>
          </a:xfrm>
          <a:prstGeom prst="arc">
            <a:avLst>
              <a:gd name="adj1" fmla="val 15879912"/>
              <a:gd name="adj2" fmla="val 210540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円弧 69"/>
          <p:cNvSpPr/>
          <p:nvPr/>
        </p:nvSpPr>
        <p:spPr>
          <a:xfrm rot="16200000">
            <a:off x="5441460" y="3681342"/>
            <a:ext cx="1451500" cy="842031"/>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 name="直線コネクタ 71"/>
          <p:cNvCxnSpPr/>
          <p:nvPr/>
        </p:nvCxnSpPr>
        <p:spPr>
          <a:xfrm flipV="1">
            <a:off x="6068344" y="3327145"/>
            <a:ext cx="1383976"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6140352" y="2837316"/>
            <a:ext cx="1346749"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212765" y="2432222"/>
            <a:ext cx="1239555" cy="45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rot="16200000">
            <a:off x="4929986" y="3664702"/>
            <a:ext cx="2646393" cy="1047717"/>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円弧 78"/>
          <p:cNvSpPr/>
          <p:nvPr/>
        </p:nvSpPr>
        <p:spPr>
          <a:xfrm rot="16200000">
            <a:off x="4425671" y="3812587"/>
            <a:ext cx="3622621" cy="979931"/>
          </a:xfrm>
          <a:prstGeom prst="arc">
            <a:avLst>
              <a:gd name="adj1" fmla="val 17150417"/>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テキスト ボックス 79"/>
          <p:cNvSpPr txBox="1"/>
          <p:nvPr/>
        </p:nvSpPr>
        <p:spPr>
          <a:xfrm>
            <a:off x="6777041" y="4175394"/>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81" name="テキスト ボックス 80"/>
          <p:cNvSpPr txBox="1"/>
          <p:nvPr/>
        </p:nvSpPr>
        <p:spPr>
          <a:xfrm>
            <a:off x="6760036" y="3111150"/>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82" name="テキスト ボックス 81"/>
          <p:cNvSpPr txBox="1"/>
          <p:nvPr/>
        </p:nvSpPr>
        <p:spPr>
          <a:xfrm>
            <a:off x="6788611" y="2618956"/>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83" name="テキスト ボックス 82"/>
          <p:cNvSpPr txBox="1"/>
          <p:nvPr/>
        </p:nvSpPr>
        <p:spPr>
          <a:xfrm>
            <a:off x="6732240" y="2204864"/>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Tree>
    <p:extLst>
      <p:ext uri="{BB962C8B-B14F-4D97-AF65-F5344CB8AC3E}">
        <p14:creationId xmlns:p14="http://schemas.microsoft.com/office/powerpoint/2010/main" val="224570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5880212" y="5678602"/>
            <a:ext cx="0" cy="947428"/>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5520690" y="482458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5520691" y="5395270"/>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5170186" y="5222837"/>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5517787" y="4740845"/>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5880212" y="3763340"/>
            <a:ext cx="0" cy="97750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2681456" y="5223028"/>
            <a:ext cx="2523632"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H="1">
            <a:off x="2666276" y="6626030"/>
            <a:ext cx="3243941" cy="0"/>
          </a:xfrm>
          <a:prstGeom prst="line">
            <a:avLst/>
          </a:prstGeom>
        </p:spPr>
        <p:style>
          <a:lnRef idx="2">
            <a:schemeClr val="dk1"/>
          </a:lnRef>
          <a:fillRef idx="1">
            <a:schemeClr val="lt1"/>
          </a:fillRef>
          <a:effectRef idx="0">
            <a:schemeClr val="dk1"/>
          </a:effectRef>
          <a:fontRef idx="minor">
            <a:schemeClr val="dk1"/>
          </a:fontRef>
        </p:style>
      </p:cxnSp>
      <p:cxnSp>
        <p:nvCxnSpPr>
          <p:cNvPr id="12" name="直線コネクタ 11"/>
          <p:cNvCxnSpPr/>
          <p:nvPr/>
        </p:nvCxnSpPr>
        <p:spPr>
          <a:xfrm>
            <a:off x="2678527" y="6443783"/>
            <a:ext cx="0" cy="193819"/>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2364456" y="6288195"/>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a:off x="2476940" y="6430070"/>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2681456" y="5223028"/>
            <a:ext cx="0" cy="1065167"/>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5868144" y="3763340"/>
            <a:ext cx="2052831"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7641889" y="497369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8" name="直線コネクタ 17"/>
          <p:cNvCxnSpPr/>
          <p:nvPr/>
        </p:nvCxnSpPr>
        <p:spPr>
          <a:xfrm>
            <a:off x="7754373" y="511557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9" name="直線コネクタ 18"/>
          <p:cNvCxnSpPr/>
          <p:nvPr/>
        </p:nvCxnSpPr>
        <p:spPr>
          <a:xfrm>
            <a:off x="7926958" y="3763340"/>
            <a:ext cx="0" cy="1207103"/>
          </a:xfrm>
          <a:prstGeom prst="line">
            <a:avLst/>
          </a:prstGeom>
        </p:spPr>
        <p:style>
          <a:lnRef idx="2">
            <a:schemeClr val="dk1"/>
          </a:lnRef>
          <a:fillRef idx="1">
            <a:schemeClr val="lt1"/>
          </a:fillRef>
          <a:effectRef idx="0">
            <a:schemeClr val="dk1"/>
          </a:effectRef>
          <a:fontRef idx="minor">
            <a:schemeClr val="dk1"/>
          </a:fontRef>
        </p:style>
      </p:cxnSp>
      <p:cxnSp>
        <p:nvCxnSpPr>
          <p:cNvPr id="20" name="直線コネクタ 19"/>
          <p:cNvCxnSpPr/>
          <p:nvPr/>
        </p:nvCxnSpPr>
        <p:spPr>
          <a:xfrm>
            <a:off x="7925430" y="5426007"/>
            <a:ext cx="0" cy="1200023"/>
          </a:xfrm>
          <a:prstGeom prst="line">
            <a:avLst/>
          </a:prstGeom>
        </p:spPr>
        <p:style>
          <a:lnRef idx="2">
            <a:schemeClr val="dk1"/>
          </a:lnRef>
          <a:fillRef idx="1">
            <a:schemeClr val="lt1"/>
          </a:fillRef>
          <a:effectRef idx="0">
            <a:schemeClr val="dk1"/>
          </a:effectRef>
          <a:fontRef idx="minor">
            <a:schemeClr val="dk1"/>
          </a:fontRef>
        </p:style>
      </p:cxnSp>
      <p:cxnSp>
        <p:nvCxnSpPr>
          <p:cNvPr id="21" name="直線コネクタ 20"/>
          <p:cNvCxnSpPr/>
          <p:nvPr/>
        </p:nvCxnSpPr>
        <p:spPr>
          <a:xfrm>
            <a:off x="7643258" y="528413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p:cNvCxnSpPr/>
          <p:nvPr/>
        </p:nvCxnSpPr>
        <p:spPr>
          <a:xfrm>
            <a:off x="7755742" y="542600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p:cNvCxnSpPr/>
          <p:nvPr/>
        </p:nvCxnSpPr>
        <p:spPr>
          <a:xfrm flipH="1">
            <a:off x="5917396" y="6626030"/>
            <a:ext cx="2003579" cy="0"/>
          </a:xfrm>
          <a:prstGeom prst="line">
            <a:avLst/>
          </a:prstGeom>
        </p:spPr>
        <p:style>
          <a:lnRef idx="2">
            <a:schemeClr val="dk1"/>
          </a:lnRef>
          <a:fillRef idx="1">
            <a:schemeClr val="lt1"/>
          </a:fillRef>
          <a:effectRef idx="0">
            <a:schemeClr val="dk1"/>
          </a:effectRef>
          <a:fontRef idx="minor">
            <a:schemeClr val="dk1"/>
          </a:fontRef>
        </p:style>
      </p:cxnSp>
      <p:sp>
        <p:nvSpPr>
          <p:cNvPr id="24" name="テキスト ボックス 23"/>
          <p:cNvSpPr txBox="1"/>
          <p:nvPr/>
        </p:nvSpPr>
        <p:spPr>
          <a:xfrm>
            <a:off x="2091611" y="5907858"/>
            <a:ext cx="661553"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28" name="Line 6"/>
          <p:cNvSpPr>
            <a:spLocks noChangeShapeType="1"/>
          </p:cNvSpPr>
          <p:nvPr/>
        </p:nvSpPr>
        <p:spPr bwMode="auto">
          <a:xfrm rot="10800000" flipH="1">
            <a:off x="3678429" y="504940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6"/>
          <p:cNvSpPr>
            <a:spLocks noChangeShapeType="1"/>
          </p:cNvSpPr>
          <p:nvPr/>
        </p:nvSpPr>
        <p:spPr bwMode="auto">
          <a:xfrm rot="10800000">
            <a:off x="6086174" y="3604517"/>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6"/>
          <p:cNvSpPr>
            <a:spLocks noChangeShapeType="1"/>
          </p:cNvSpPr>
          <p:nvPr/>
        </p:nvSpPr>
        <p:spPr bwMode="auto">
          <a:xfrm rot="10800000">
            <a:off x="3618713" y="5284131"/>
            <a:ext cx="0" cy="1220087"/>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テキスト ボックス 29"/>
          <p:cNvSpPr txBox="1"/>
          <p:nvPr/>
        </p:nvSpPr>
        <p:spPr>
          <a:xfrm>
            <a:off x="3347864" y="5690651"/>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32" name="Line 6"/>
          <p:cNvSpPr>
            <a:spLocks noChangeShapeType="1"/>
          </p:cNvSpPr>
          <p:nvPr/>
        </p:nvSpPr>
        <p:spPr bwMode="auto">
          <a:xfrm rot="10800000">
            <a:off x="6660233" y="3839921"/>
            <a:ext cx="12440" cy="2664297"/>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6300192" y="4970443"/>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33" name="テキスト ボックス 32"/>
          <p:cNvSpPr txBox="1"/>
          <p:nvPr/>
        </p:nvSpPr>
        <p:spPr>
          <a:xfrm>
            <a:off x="3534412" y="458192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4" name="テキスト ボックス 33"/>
          <p:cNvSpPr txBox="1"/>
          <p:nvPr/>
        </p:nvSpPr>
        <p:spPr>
          <a:xfrm>
            <a:off x="6084168" y="3151601"/>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74" name="テキスト ボックス 73"/>
          <p:cNvSpPr txBox="1"/>
          <p:nvPr/>
        </p:nvSpPr>
        <p:spPr>
          <a:xfrm>
            <a:off x="7922953" y="4498270"/>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40" name="Line 6"/>
          <p:cNvSpPr>
            <a:spLocks noChangeShapeType="1"/>
          </p:cNvSpPr>
          <p:nvPr/>
        </p:nvSpPr>
        <p:spPr bwMode="auto">
          <a:xfrm rot="5400000">
            <a:off x="5823184" y="5990352"/>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テキスト ボックス 40"/>
          <p:cNvSpPr txBox="1"/>
          <p:nvPr/>
        </p:nvSpPr>
        <p:spPr>
          <a:xfrm>
            <a:off x="6022807" y="5678602"/>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E</a:t>
            </a:r>
            <a:endParaRPr lang="ja-JP" altLang="ja-JP" sz="1600" dirty="0">
              <a:solidFill>
                <a:srgbClr val="FF0000"/>
              </a:solidFill>
            </a:endParaRPr>
          </a:p>
        </p:txBody>
      </p:sp>
      <p:sp>
        <p:nvSpPr>
          <p:cNvPr id="42" name="テキスト ボックス 41"/>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cxnSp>
        <p:nvCxnSpPr>
          <p:cNvPr id="43" name="直線コネクタ 42"/>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弧 43"/>
          <p:cNvSpPr/>
          <p:nvPr/>
        </p:nvSpPr>
        <p:spPr>
          <a:xfrm rot="5400000">
            <a:off x="1430178" y="1860580"/>
            <a:ext cx="738023" cy="767572"/>
          </a:xfrm>
          <a:prstGeom prst="arc">
            <a:avLst>
              <a:gd name="adj1" fmla="val 18175756"/>
              <a:gd name="adj2" fmla="val 2089168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5" name="直線コネクタ 44"/>
          <p:cNvCxnSpPr/>
          <p:nvPr/>
        </p:nvCxnSpPr>
        <p:spPr>
          <a:xfrm flipV="1">
            <a:off x="2105860" y="843319"/>
            <a:ext cx="770065" cy="16347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44" idx="2"/>
          </p:cNvCxnSpPr>
          <p:nvPr/>
        </p:nvCxnSpPr>
        <p:spPr>
          <a:xfrm>
            <a:off x="927359" y="2606145"/>
            <a:ext cx="947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146806" y="2556410"/>
            <a:ext cx="508368" cy="276999"/>
          </a:xfrm>
          <a:prstGeom prst="rect">
            <a:avLst/>
          </a:prstGeom>
          <a:noFill/>
        </p:spPr>
        <p:txBody>
          <a:bodyPr wrap="square" rtlCol="0">
            <a:spAutoFit/>
          </a:bodyPr>
          <a:lstStyle/>
          <a:p>
            <a:r>
              <a:rPr lang="en-US" altLang="ja-JP" sz="1200" dirty="0" smtClean="0"/>
              <a:t>0.2</a:t>
            </a:r>
            <a:endParaRPr lang="ja-JP" altLang="ja-JP" sz="1200" dirty="0"/>
          </a:p>
        </p:txBody>
      </p:sp>
      <p:sp>
        <p:nvSpPr>
          <p:cNvPr id="49" name="テキスト ボックス 48"/>
          <p:cNvSpPr txBox="1"/>
          <p:nvPr/>
        </p:nvSpPr>
        <p:spPr>
          <a:xfrm>
            <a:off x="281118" y="713008"/>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50" name="テキスト ボックス 49"/>
          <p:cNvSpPr txBox="1"/>
          <p:nvPr/>
        </p:nvSpPr>
        <p:spPr>
          <a:xfrm>
            <a:off x="2841150" y="2743056"/>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51" name="直線コネクタ 50"/>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623871" y="2556411"/>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62" name="テキスト ボックス 61"/>
          <p:cNvSpPr txBox="1"/>
          <p:nvPr/>
        </p:nvSpPr>
        <p:spPr>
          <a:xfrm>
            <a:off x="2018082" y="255641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63" name="テキスト ボックス 62"/>
          <p:cNvSpPr txBox="1"/>
          <p:nvPr/>
        </p:nvSpPr>
        <p:spPr>
          <a:xfrm>
            <a:off x="249788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64" name="テキスト ボックス 63"/>
          <p:cNvSpPr txBox="1"/>
          <p:nvPr/>
        </p:nvSpPr>
        <p:spPr>
          <a:xfrm>
            <a:off x="844266" y="255640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65" name="テキスト ボックス 64"/>
          <p:cNvSpPr txBox="1"/>
          <p:nvPr/>
        </p:nvSpPr>
        <p:spPr>
          <a:xfrm>
            <a:off x="673175" y="2427834"/>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66" name="テキスト ボックス 65"/>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67" name="テキスト ボックス 66"/>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8" name="テキスト ボックス 67"/>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9" name="テキスト ボックス 68"/>
          <p:cNvSpPr txBox="1"/>
          <p:nvPr/>
        </p:nvSpPr>
        <p:spPr>
          <a:xfrm>
            <a:off x="501168" y="739374"/>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70" name="テキスト ボックス 69"/>
          <p:cNvSpPr txBox="1"/>
          <p:nvPr/>
        </p:nvSpPr>
        <p:spPr>
          <a:xfrm>
            <a:off x="2841150" y="2613378"/>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79" name="テキスト ボックス 78"/>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80" name="直線コネクタ 79"/>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4221186" y="902198"/>
            <a:ext cx="1717510" cy="1742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444945" y="2600374"/>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84" name="テキスト ボックス 83"/>
          <p:cNvSpPr txBox="1"/>
          <p:nvPr/>
        </p:nvSpPr>
        <p:spPr>
          <a:xfrm>
            <a:off x="5726926" y="2678241"/>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85" name="直線コネクタ 84"/>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4917698" y="2600375"/>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95" name="テキスト ボックス 94"/>
          <p:cNvSpPr txBox="1"/>
          <p:nvPr/>
        </p:nvSpPr>
        <p:spPr>
          <a:xfrm>
            <a:off x="5311909" y="2600375"/>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96" name="テキスト ボックス 95"/>
          <p:cNvSpPr txBox="1"/>
          <p:nvPr/>
        </p:nvSpPr>
        <p:spPr>
          <a:xfrm>
            <a:off x="5791711" y="260455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97" name="テキスト ボックス 96"/>
          <p:cNvSpPr txBox="1"/>
          <p:nvPr/>
        </p:nvSpPr>
        <p:spPr>
          <a:xfrm>
            <a:off x="4084905" y="257405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8" name="テキスト ボックス 97"/>
          <p:cNvSpPr txBox="1"/>
          <p:nvPr/>
        </p:nvSpPr>
        <p:spPr>
          <a:xfrm>
            <a:off x="3967002" y="2471798"/>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9" name="テキスト ボックス 98"/>
          <p:cNvSpPr txBox="1"/>
          <p:nvPr/>
        </p:nvSpPr>
        <p:spPr>
          <a:xfrm>
            <a:off x="3970485" y="2088392"/>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100" name="テキスト ボックス 99"/>
          <p:cNvSpPr txBox="1"/>
          <p:nvPr/>
        </p:nvSpPr>
        <p:spPr>
          <a:xfrm>
            <a:off x="3970485" y="1669721"/>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101" name="テキスト ボックス 100"/>
          <p:cNvSpPr txBox="1"/>
          <p:nvPr/>
        </p:nvSpPr>
        <p:spPr>
          <a:xfrm>
            <a:off x="3970485" y="1208703"/>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102" name="テキスト ボックス 101"/>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03" name="テキスト ボックス 102"/>
          <p:cNvSpPr txBox="1"/>
          <p:nvPr/>
        </p:nvSpPr>
        <p:spPr>
          <a:xfrm>
            <a:off x="3645325" y="671365"/>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104" name="テキスト ボックス 103"/>
          <p:cNvSpPr txBox="1"/>
          <p:nvPr/>
        </p:nvSpPr>
        <p:spPr>
          <a:xfrm>
            <a:off x="5957113" y="2610297"/>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05" name="テキスト ボックス 104"/>
          <p:cNvSpPr txBox="1"/>
          <p:nvPr/>
        </p:nvSpPr>
        <p:spPr>
          <a:xfrm>
            <a:off x="3953538" y="736179"/>
            <a:ext cx="508368" cy="276999"/>
          </a:xfrm>
          <a:prstGeom prst="rect">
            <a:avLst/>
          </a:prstGeom>
          <a:noFill/>
        </p:spPr>
        <p:txBody>
          <a:bodyPr wrap="square" rtlCol="0">
            <a:spAutoFit/>
          </a:bodyPr>
          <a:lstStyle/>
          <a:p>
            <a:r>
              <a:rPr lang="en-US" altLang="ja-JP" sz="1200" dirty="0" smtClean="0"/>
              <a:t>4</a:t>
            </a:r>
            <a:endParaRPr lang="ja-JP" altLang="ja-JP" sz="1200" dirty="0"/>
          </a:p>
        </p:txBody>
      </p:sp>
      <p:sp>
        <p:nvSpPr>
          <p:cNvPr id="178" name="テキスト ボックス 177"/>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179" name="直線コネクタ 178"/>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7321458" y="2190796"/>
            <a:ext cx="1450748" cy="345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2" name="テキスト ボックス 181"/>
          <p:cNvSpPr txBox="1"/>
          <p:nvPr/>
        </p:nvSpPr>
        <p:spPr>
          <a:xfrm>
            <a:off x="7321458" y="260056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183" name="テキスト ボックス 182"/>
          <p:cNvSpPr txBox="1"/>
          <p:nvPr/>
        </p:nvSpPr>
        <p:spPr>
          <a:xfrm>
            <a:off x="8351111" y="2678241"/>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184" name="直線コネクタ 183"/>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3" name="テキスト ボックス 192"/>
          <p:cNvSpPr txBox="1"/>
          <p:nvPr/>
        </p:nvSpPr>
        <p:spPr>
          <a:xfrm>
            <a:off x="7764094" y="2593072"/>
            <a:ext cx="508368" cy="228925"/>
          </a:xfrm>
          <a:prstGeom prst="rect">
            <a:avLst/>
          </a:prstGeom>
          <a:noFill/>
        </p:spPr>
        <p:txBody>
          <a:bodyPr wrap="square" rtlCol="0">
            <a:spAutoFit/>
          </a:bodyPr>
          <a:lstStyle/>
          <a:p>
            <a:r>
              <a:rPr lang="en-US" altLang="ja-JP" sz="1200" dirty="0"/>
              <a:t>4</a:t>
            </a:r>
            <a:endParaRPr lang="ja-JP" altLang="ja-JP" sz="1200" dirty="0"/>
          </a:p>
        </p:txBody>
      </p:sp>
      <p:sp>
        <p:nvSpPr>
          <p:cNvPr id="194" name="テキスト ボックス 193"/>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95" name="テキスト ボックス 194"/>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96" name="テキスト ボックス 195"/>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97" name="テキスト ボックス 196"/>
          <p:cNvSpPr txBox="1"/>
          <p:nvPr/>
        </p:nvSpPr>
        <p:spPr>
          <a:xfrm>
            <a:off x="6764606" y="2522312"/>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98" name="テキスト ボックス 197"/>
          <p:cNvSpPr txBox="1"/>
          <p:nvPr/>
        </p:nvSpPr>
        <p:spPr>
          <a:xfrm>
            <a:off x="6715949" y="2083368"/>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199" name="テキスト ボックス 198"/>
          <p:cNvSpPr txBox="1"/>
          <p:nvPr/>
        </p:nvSpPr>
        <p:spPr>
          <a:xfrm>
            <a:off x="6715949" y="1664697"/>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200" name="テキスト ボックス 199"/>
          <p:cNvSpPr txBox="1"/>
          <p:nvPr/>
        </p:nvSpPr>
        <p:spPr>
          <a:xfrm>
            <a:off x="6715949" y="1203679"/>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201" name="テキスト ボックス 200"/>
          <p:cNvSpPr txBox="1"/>
          <p:nvPr/>
        </p:nvSpPr>
        <p:spPr>
          <a:xfrm>
            <a:off x="6617314" y="575178"/>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02" name="テキスト ボックス 201"/>
          <p:cNvSpPr txBox="1"/>
          <p:nvPr/>
        </p:nvSpPr>
        <p:spPr>
          <a:xfrm>
            <a:off x="6397524" y="64704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03" name="テキスト ボックス 202"/>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04" name="テキスト ボックス 203"/>
          <p:cNvSpPr txBox="1"/>
          <p:nvPr/>
        </p:nvSpPr>
        <p:spPr>
          <a:xfrm>
            <a:off x="6699002" y="731155"/>
            <a:ext cx="508368" cy="276999"/>
          </a:xfrm>
          <a:prstGeom prst="rect">
            <a:avLst/>
          </a:prstGeom>
          <a:noFill/>
        </p:spPr>
        <p:txBody>
          <a:bodyPr wrap="square" rtlCol="0">
            <a:spAutoFit/>
          </a:bodyPr>
          <a:lstStyle/>
          <a:p>
            <a:r>
              <a:rPr lang="en-US" altLang="ja-JP" sz="1200" dirty="0" smtClean="0"/>
              <a:t>4</a:t>
            </a:r>
            <a:endParaRPr lang="ja-JP" altLang="ja-JP" sz="1200" dirty="0"/>
          </a:p>
        </p:txBody>
      </p:sp>
      <p:sp>
        <p:nvSpPr>
          <p:cNvPr id="205" name="円弧 204"/>
          <p:cNvSpPr/>
          <p:nvPr/>
        </p:nvSpPr>
        <p:spPr>
          <a:xfrm rot="16200000">
            <a:off x="7013686" y="2221124"/>
            <a:ext cx="828231" cy="767574"/>
          </a:xfrm>
          <a:prstGeom prst="arc">
            <a:avLst>
              <a:gd name="adj1" fmla="val 15879912"/>
              <a:gd name="adj2" fmla="val 210540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6" name="円弧 205"/>
          <p:cNvSpPr/>
          <p:nvPr/>
        </p:nvSpPr>
        <p:spPr>
          <a:xfrm rot="16200000">
            <a:off x="6761346" y="2101297"/>
            <a:ext cx="1451500" cy="842031"/>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7" name="直線コネクタ 206"/>
          <p:cNvCxnSpPr/>
          <p:nvPr/>
        </p:nvCxnSpPr>
        <p:spPr>
          <a:xfrm flipV="1">
            <a:off x="7388230" y="1747100"/>
            <a:ext cx="1383976"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flipV="1">
            <a:off x="7460238" y="1257271"/>
            <a:ext cx="1346749"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flipV="1">
            <a:off x="7532651" y="852177"/>
            <a:ext cx="1239555" cy="45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円弧 209"/>
          <p:cNvSpPr/>
          <p:nvPr/>
        </p:nvSpPr>
        <p:spPr>
          <a:xfrm rot="16200000">
            <a:off x="6249872" y="2084657"/>
            <a:ext cx="2646393" cy="1047717"/>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1" name="円弧 210"/>
          <p:cNvSpPr/>
          <p:nvPr/>
        </p:nvSpPr>
        <p:spPr>
          <a:xfrm rot="16200000">
            <a:off x="5745557" y="2232542"/>
            <a:ext cx="3622621" cy="979931"/>
          </a:xfrm>
          <a:prstGeom prst="arc">
            <a:avLst>
              <a:gd name="adj1" fmla="val 17150417"/>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2" name="テキスト ボックス 211"/>
          <p:cNvSpPr txBox="1"/>
          <p:nvPr/>
        </p:nvSpPr>
        <p:spPr>
          <a:xfrm>
            <a:off x="8096927" y="259534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213" name="テキスト ボックス 212"/>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214" name="テキスト ボックス 213"/>
          <p:cNvSpPr txBox="1"/>
          <p:nvPr/>
        </p:nvSpPr>
        <p:spPr>
          <a:xfrm>
            <a:off x="8108497" y="1038911"/>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215" name="テキスト ボックス 214"/>
          <p:cNvSpPr txBox="1"/>
          <p:nvPr/>
        </p:nvSpPr>
        <p:spPr>
          <a:xfrm>
            <a:off x="8052126" y="6248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28" name="テキスト ボックス 127"/>
          <p:cNvSpPr txBox="1"/>
          <p:nvPr/>
        </p:nvSpPr>
        <p:spPr>
          <a:xfrm>
            <a:off x="2654297" y="5919663"/>
            <a:ext cx="910518" cy="461665"/>
          </a:xfrm>
          <a:prstGeom prst="rect">
            <a:avLst/>
          </a:prstGeom>
          <a:noFill/>
        </p:spPr>
        <p:txBody>
          <a:bodyPr wrap="square" rtlCol="0">
            <a:spAutoFit/>
          </a:bodyPr>
          <a:lstStyle/>
          <a:p>
            <a:r>
              <a:rPr lang="en-US" altLang="ja-JP" sz="2400" dirty="0" smtClean="0">
                <a:solidFill>
                  <a:srgbClr val="FF0000"/>
                </a:solidFill>
              </a:rPr>
              <a:t>0.7V</a:t>
            </a:r>
            <a:endParaRPr lang="ja-JP" altLang="ja-JP" sz="1600" dirty="0">
              <a:solidFill>
                <a:srgbClr val="FF0000"/>
              </a:solidFill>
            </a:endParaRPr>
          </a:p>
        </p:txBody>
      </p:sp>
      <p:sp>
        <p:nvSpPr>
          <p:cNvPr id="130" name="Line 6"/>
          <p:cNvSpPr>
            <a:spLocks noChangeShapeType="1"/>
          </p:cNvSpPr>
          <p:nvPr/>
        </p:nvSpPr>
        <p:spPr bwMode="auto">
          <a:xfrm rot="10800000" flipH="1">
            <a:off x="2458993" y="1754997"/>
            <a:ext cx="0" cy="840351"/>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テキスト ボックス 130"/>
          <p:cNvSpPr txBox="1"/>
          <p:nvPr/>
        </p:nvSpPr>
        <p:spPr>
          <a:xfrm>
            <a:off x="2243340" y="2577606"/>
            <a:ext cx="397431" cy="276999"/>
          </a:xfrm>
          <a:prstGeom prst="rect">
            <a:avLst/>
          </a:prstGeom>
          <a:noFill/>
        </p:spPr>
        <p:txBody>
          <a:bodyPr wrap="square" rtlCol="0">
            <a:spAutoFit/>
          </a:bodyPr>
          <a:lstStyle/>
          <a:p>
            <a:r>
              <a:rPr lang="en-US" altLang="ja-JP" sz="1200" b="1" dirty="0" smtClean="0">
                <a:solidFill>
                  <a:srgbClr val="FF0000"/>
                </a:solidFill>
              </a:rPr>
              <a:t>0.7</a:t>
            </a:r>
            <a:endParaRPr lang="ja-JP" altLang="ja-JP" sz="1200" b="1" dirty="0">
              <a:solidFill>
                <a:srgbClr val="FF0000"/>
              </a:solidFill>
            </a:endParaRPr>
          </a:p>
        </p:txBody>
      </p:sp>
      <p:sp>
        <p:nvSpPr>
          <p:cNvPr id="132" name="Line 6"/>
          <p:cNvSpPr>
            <a:spLocks noChangeShapeType="1"/>
          </p:cNvSpPr>
          <p:nvPr/>
        </p:nvSpPr>
        <p:spPr bwMode="auto">
          <a:xfrm rot="10800000">
            <a:off x="908497" y="1762182"/>
            <a:ext cx="1500929"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テキスト ボックス 133"/>
          <p:cNvSpPr txBox="1"/>
          <p:nvPr/>
        </p:nvSpPr>
        <p:spPr>
          <a:xfrm>
            <a:off x="606632" y="1618167"/>
            <a:ext cx="498351" cy="276999"/>
          </a:xfrm>
          <a:prstGeom prst="rect">
            <a:avLst/>
          </a:prstGeom>
          <a:noFill/>
        </p:spPr>
        <p:txBody>
          <a:bodyPr wrap="square" rtlCol="0">
            <a:spAutoFit/>
          </a:bodyPr>
          <a:lstStyle/>
          <a:p>
            <a:r>
              <a:rPr lang="en-US" altLang="ja-JP" sz="1200" b="1" dirty="0">
                <a:solidFill>
                  <a:srgbClr val="FF0000"/>
                </a:solidFill>
              </a:rPr>
              <a:t>2</a:t>
            </a:r>
            <a:r>
              <a:rPr lang="en-US" altLang="ja-JP" sz="1200" b="1" dirty="0" smtClean="0">
                <a:solidFill>
                  <a:srgbClr val="FF0000"/>
                </a:solidFill>
              </a:rPr>
              <a:t>0</a:t>
            </a:r>
            <a:endParaRPr lang="ja-JP" altLang="ja-JP" sz="1200" b="1" dirty="0">
              <a:solidFill>
                <a:srgbClr val="FF0000"/>
              </a:solidFill>
            </a:endParaRPr>
          </a:p>
        </p:txBody>
      </p:sp>
      <p:sp>
        <p:nvSpPr>
          <p:cNvPr id="135" name="テキスト ボックス 134"/>
          <p:cNvSpPr txBox="1"/>
          <p:nvPr/>
        </p:nvSpPr>
        <p:spPr>
          <a:xfrm>
            <a:off x="4916479" y="2596186"/>
            <a:ext cx="498351" cy="276999"/>
          </a:xfrm>
          <a:prstGeom prst="rect">
            <a:avLst/>
          </a:prstGeom>
          <a:noFill/>
        </p:spPr>
        <p:txBody>
          <a:bodyPr wrap="square" rtlCol="0">
            <a:spAutoFit/>
          </a:bodyPr>
          <a:lstStyle/>
          <a:p>
            <a:r>
              <a:rPr lang="en-US" altLang="ja-JP" sz="1200" b="1" dirty="0">
                <a:solidFill>
                  <a:srgbClr val="FF0000"/>
                </a:solidFill>
              </a:rPr>
              <a:t>2</a:t>
            </a:r>
            <a:r>
              <a:rPr lang="en-US" altLang="ja-JP" sz="1200" b="1" dirty="0" smtClean="0">
                <a:solidFill>
                  <a:srgbClr val="FF0000"/>
                </a:solidFill>
              </a:rPr>
              <a:t>0</a:t>
            </a:r>
            <a:endParaRPr lang="ja-JP" altLang="ja-JP" sz="1200" b="1" dirty="0">
              <a:solidFill>
                <a:srgbClr val="FF0000"/>
              </a:solidFill>
            </a:endParaRPr>
          </a:p>
        </p:txBody>
      </p:sp>
      <p:sp>
        <p:nvSpPr>
          <p:cNvPr id="136" name="テキスト ボックス 135"/>
          <p:cNvSpPr txBox="1"/>
          <p:nvPr/>
        </p:nvSpPr>
        <p:spPr>
          <a:xfrm>
            <a:off x="3974023" y="1661099"/>
            <a:ext cx="508368" cy="276999"/>
          </a:xfrm>
          <a:prstGeom prst="rect">
            <a:avLst/>
          </a:prstGeom>
          <a:noFill/>
        </p:spPr>
        <p:txBody>
          <a:bodyPr wrap="square" rtlCol="0">
            <a:spAutoFit/>
          </a:bodyPr>
          <a:lstStyle/>
          <a:p>
            <a:r>
              <a:rPr lang="en-US" altLang="ja-JP" sz="1200" b="1" dirty="0" smtClean="0">
                <a:solidFill>
                  <a:srgbClr val="FF0000"/>
                </a:solidFill>
              </a:rPr>
              <a:t>2</a:t>
            </a:r>
            <a:endParaRPr lang="ja-JP" altLang="ja-JP" sz="1200" b="1" dirty="0">
              <a:solidFill>
                <a:srgbClr val="FF0000"/>
              </a:solidFill>
            </a:endParaRPr>
          </a:p>
        </p:txBody>
      </p:sp>
      <p:sp>
        <p:nvSpPr>
          <p:cNvPr id="137" name="Line 6"/>
          <p:cNvSpPr>
            <a:spLocks noChangeShapeType="1"/>
          </p:cNvSpPr>
          <p:nvPr/>
        </p:nvSpPr>
        <p:spPr bwMode="auto">
          <a:xfrm rot="10800000" flipH="1">
            <a:off x="5097322" y="1808162"/>
            <a:ext cx="0" cy="840351"/>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6"/>
          <p:cNvSpPr>
            <a:spLocks noChangeShapeType="1"/>
          </p:cNvSpPr>
          <p:nvPr/>
        </p:nvSpPr>
        <p:spPr bwMode="auto">
          <a:xfrm rot="10800000">
            <a:off x="4228206" y="1781025"/>
            <a:ext cx="847849"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テキスト ボックス 157"/>
          <p:cNvSpPr txBox="1"/>
          <p:nvPr/>
        </p:nvSpPr>
        <p:spPr>
          <a:xfrm>
            <a:off x="3726010" y="5673180"/>
            <a:ext cx="910518" cy="461665"/>
          </a:xfrm>
          <a:prstGeom prst="rect">
            <a:avLst/>
          </a:prstGeom>
          <a:noFill/>
        </p:spPr>
        <p:txBody>
          <a:bodyPr wrap="square" rtlCol="0">
            <a:spAutoFit/>
          </a:bodyPr>
          <a:lstStyle/>
          <a:p>
            <a:r>
              <a:rPr lang="en-US" altLang="ja-JP" sz="2400" dirty="0">
                <a:solidFill>
                  <a:srgbClr val="FF0000"/>
                </a:solidFill>
              </a:rPr>
              <a:t>=</a:t>
            </a:r>
            <a:r>
              <a:rPr lang="en-US" altLang="ja-JP" sz="2000" dirty="0" smtClean="0">
                <a:solidFill>
                  <a:srgbClr val="FF0000"/>
                </a:solidFill>
              </a:rPr>
              <a:t>0.7V</a:t>
            </a:r>
            <a:endParaRPr lang="ja-JP" altLang="ja-JP" sz="2000" dirty="0">
              <a:solidFill>
                <a:srgbClr val="FF0000"/>
              </a:solidFill>
            </a:endParaRPr>
          </a:p>
        </p:txBody>
      </p:sp>
      <p:sp>
        <p:nvSpPr>
          <p:cNvPr id="159" name="テキスト ボックス 158"/>
          <p:cNvSpPr txBox="1"/>
          <p:nvPr/>
        </p:nvSpPr>
        <p:spPr>
          <a:xfrm>
            <a:off x="3742650" y="4581128"/>
            <a:ext cx="1045374" cy="461665"/>
          </a:xfrm>
          <a:prstGeom prst="rect">
            <a:avLst/>
          </a:prstGeom>
          <a:noFill/>
        </p:spPr>
        <p:txBody>
          <a:bodyPr wrap="square" rtlCol="0">
            <a:spAutoFit/>
          </a:bodyPr>
          <a:lstStyle/>
          <a:p>
            <a:r>
              <a:rPr lang="en-US" altLang="ja-JP" sz="2400" dirty="0" smtClean="0">
                <a:solidFill>
                  <a:srgbClr val="FF0000"/>
                </a:solidFill>
              </a:rPr>
              <a:t>=</a:t>
            </a:r>
            <a:r>
              <a:rPr lang="en-US" altLang="ja-JP" sz="2000" dirty="0" smtClean="0">
                <a:solidFill>
                  <a:srgbClr val="FF0000"/>
                </a:solidFill>
              </a:rPr>
              <a:t>20</a:t>
            </a:r>
            <a:r>
              <a:rPr lang="el-GR" altLang="ja-JP" sz="2000" i="1" dirty="0">
                <a:solidFill>
                  <a:srgbClr val="FF0000"/>
                </a:solidFill>
                <a:latin typeface="Times New Roman" panose="02020603050405020304" pitchFamily="18" charset="0"/>
                <a:cs typeface="Times New Roman" panose="02020603050405020304" pitchFamily="18" charset="0"/>
              </a:rPr>
              <a:t>μ</a:t>
            </a:r>
            <a:r>
              <a:rPr lang="en-US" altLang="ja-JP" sz="2000" dirty="0">
                <a:solidFill>
                  <a:srgbClr val="FF0000"/>
                </a:solidFill>
              </a:rPr>
              <a:t>A</a:t>
            </a:r>
            <a:endParaRPr lang="ja-JP" altLang="ja-JP" sz="2000" dirty="0">
              <a:solidFill>
                <a:srgbClr val="FF0000"/>
              </a:solidFill>
            </a:endParaRPr>
          </a:p>
        </p:txBody>
      </p:sp>
      <p:sp>
        <p:nvSpPr>
          <p:cNvPr id="160" name="テキスト ボックス 159"/>
          <p:cNvSpPr txBox="1"/>
          <p:nvPr/>
        </p:nvSpPr>
        <p:spPr>
          <a:xfrm>
            <a:off x="6300902" y="3140968"/>
            <a:ext cx="2150078" cy="769441"/>
          </a:xfrm>
          <a:prstGeom prst="rect">
            <a:avLst/>
          </a:prstGeom>
          <a:noFill/>
        </p:spPr>
        <p:txBody>
          <a:bodyPr wrap="square" rtlCol="0">
            <a:spAutoFit/>
          </a:bodyPr>
          <a:lstStyle/>
          <a:p>
            <a:r>
              <a:rPr lang="en-US" altLang="ja-JP" sz="2400" dirty="0" smtClean="0">
                <a:solidFill>
                  <a:srgbClr val="FF0000"/>
                </a:solidFill>
              </a:rPr>
              <a:t>=</a:t>
            </a:r>
            <a:r>
              <a:rPr lang="en-US" altLang="ja-JP" sz="2000" dirty="0" smtClean="0">
                <a:solidFill>
                  <a:srgbClr val="FF0000"/>
                </a:solidFill>
              </a:rPr>
              <a:t>2</a:t>
            </a:r>
            <a:r>
              <a:rPr lang="en-US" altLang="ja-JP" sz="2000" dirty="0">
                <a:solidFill>
                  <a:srgbClr val="FF0000"/>
                </a:solidFill>
              </a:rPr>
              <a:t>mA</a:t>
            </a:r>
            <a:endParaRPr lang="ja-JP" altLang="ja-JP" sz="2000" dirty="0">
              <a:solidFill>
                <a:srgbClr val="FF0000"/>
              </a:solidFill>
            </a:endParaRPr>
          </a:p>
          <a:p>
            <a:endParaRPr lang="ja-JP" altLang="ja-JP" sz="2000" dirty="0">
              <a:solidFill>
                <a:srgbClr val="FF0000"/>
              </a:solidFill>
            </a:endParaRPr>
          </a:p>
        </p:txBody>
      </p:sp>
    </p:spTree>
    <p:extLst>
      <p:ext uri="{BB962C8B-B14F-4D97-AF65-F5344CB8AC3E}">
        <p14:creationId xmlns:p14="http://schemas.microsoft.com/office/powerpoint/2010/main" val="35606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500"/>
                                        <p:tgtEl>
                                          <p:spTgt spid="1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fade">
                                      <p:cBhvr>
                                        <p:cTn id="23" dur="500"/>
                                        <p:tgtEl>
                                          <p:spTgt spid="1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fade">
                                      <p:cBhvr>
                                        <p:cTn id="28" dur="500"/>
                                        <p:tgtEl>
                                          <p:spTgt spid="15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fade">
                                      <p:cBhvr>
                                        <p:cTn id="33" dur="500"/>
                                        <p:tgtEl>
                                          <p:spTgt spid="1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fade">
                                      <p:cBhvr>
                                        <p:cTn id="41" dur="500"/>
                                        <p:tgtEl>
                                          <p:spTgt spid="1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500"/>
                                        <p:tgtEl>
                                          <p:spTgt spid="1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fade">
                                      <p:cBhvr>
                                        <p:cTn id="4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P spid="132" grpId="0" animBg="1"/>
      <p:bldP spid="134" grpId="0"/>
      <p:bldP spid="135" grpId="0"/>
      <p:bldP spid="136" grpId="0"/>
      <p:bldP spid="137" grpId="0" animBg="1"/>
      <p:bldP spid="139" grpId="0" animBg="1"/>
      <p:bldP spid="158" grpId="0"/>
      <p:bldP spid="159" grpId="0"/>
      <p:bldP spid="16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5880212" y="5678602"/>
            <a:ext cx="0" cy="947428"/>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5520690" y="482458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5520691" y="5395270"/>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5170186" y="5222837"/>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5517787" y="4740845"/>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5880212" y="3763340"/>
            <a:ext cx="0" cy="97750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2645392" y="5223028"/>
            <a:ext cx="255969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H="1">
            <a:off x="2666276" y="6626030"/>
            <a:ext cx="3243941" cy="0"/>
          </a:xfrm>
          <a:prstGeom prst="line">
            <a:avLst/>
          </a:prstGeom>
        </p:spPr>
        <p:style>
          <a:lnRef idx="2">
            <a:schemeClr val="dk1"/>
          </a:lnRef>
          <a:fillRef idx="1">
            <a:schemeClr val="lt1"/>
          </a:fillRef>
          <a:effectRef idx="0">
            <a:schemeClr val="dk1"/>
          </a:effectRef>
          <a:fontRef idx="minor">
            <a:schemeClr val="dk1"/>
          </a:fontRef>
        </p:style>
      </p:cxnSp>
      <p:cxnSp>
        <p:nvCxnSpPr>
          <p:cNvPr id="12" name="直線コネクタ 11"/>
          <p:cNvCxnSpPr/>
          <p:nvPr/>
        </p:nvCxnSpPr>
        <p:spPr>
          <a:xfrm>
            <a:off x="2678527" y="6443783"/>
            <a:ext cx="0" cy="193819"/>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2364456" y="6288195"/>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a:off x="2476940" y="6430070"/>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a:stCxn id="140" idx="4"/>
          </p:cNvCxnSpPr>
          <p:nvPr/>
        </p:nvCxnSpPr>
        <p:spPr>
          <a:xfrm>
            <a:off x="2681456" y="5832221"/>
            <a:ext cx="0" cy="455974"/>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5868144" y="3763340"/>
            <a:ext cx="2052831"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7641889" y="497369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8" name="直線コネクタ 17"/>
          <p:cNvCxnSpPr/>
          <p:nvPr/>
        </p:nvCxnSpPr>
        <p:spPr>
          <a:xfrm>
            <a:off x="7754373" y="511557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9" name="直線コネクタ 18"/>
          <p:cNvCxnSpPr/>
          <p:nvPr/>
        </p:nvCxnSpPr>
        <p:spPr>
          <a:xfrm>
            <a:off x="7926958" y="3763340"/>
            <a:ext cx="0" cy="1207103"/>
          </a:xfrm>
          <a:prstGeom prst="line">
            <a:avLst/>
          </a:prstGeom>
        </p:spPr>
        <p:style>
          <a:lnRef idx="2">
            <a:schemeClr val="dk1"/>
          </a:lnRef>
          <a:fillRef idx="1">
            <a:schemeClr val="lt1"/>
          </a:fillRef>
          <a:effectRef idx="0">
            <a:schemeClr val="dk1"/>
          </a:effectRef>
          <a:fontRef idx="minor">
            <a:schemeClr val="dk1"/>
          </a:fontRef>
        </p:style>
      </p:cxnSp>
      <p:cxnSp>
        <p:nvCxnSpPr>
          <p:cNvPr id="20" name="直線コネクタ 19"/>
          <p:cNvCxnSpPr/>
          <p:nvPr/>
        </p:nvCxnSpPr>
        <p:spPr>
          <a:xfrm>
            <a:off x="7925430" y="5426007"/>
            <a:ext cx="0" cy="1200023"/>
          </a:xfrm>
          <a:prstGeom prst="line">
            <a:avLst/>
          </a:prstGeom>
        </p:spPr>
        <p:style>
          <a:lnRef idx="2">
            <a:schemeClr val="dk1"/>
          </a:lnRef>
          <a:fillRef idx="1">
            <a:schemeClr val="lt1"/>
          </a:fillRef>
          <a:effectRef idx="0">
            <a:schemeClr val="dk1"/>
          </a:effectRef>
          <a:fontRef idx="minor">
            <a:schemeClr val="dk1"/>
          </a:fontRef>
        </p:style>
      </p:cxnSp>
      <p:cxnSp>
        <p:nvCxnSpPr>
          <p:cNvPr id="21" name="直線コネクタ 20"/>
          <p:cNvCxnSpPr/>
          <p:nvPr/>
        </p:nvCxnSpPr>
        <p:spPr>
          <a:xfrm>
            <a:off x="7643258" y="528413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p:cNvCxnSpPr/>
          <p:nvPr/>
        </p:nvCxnSpPr>
        <p:spPr>
          <a:xfrm>
            <a:off x="7755742" y="542600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p:cNvCxnSpPr/>
          <p:nvPr/>
        </p:nvCxnSpPr>
        <p:spPr>
          <a:xfrm flipH="1">
            <a:off x="5917396" y="6626030"/>
            <a:ext cx="2003579" cy="0"/>
          </a:xfrm>
          <a:prstGeom prst="line">
            <a:avLst/>
          </a:prstGeom>
        </p:spPr>
        <p:style>
          <a:lnRef idx="2">
            <a:schemeClr val="dk1"/>
          </a:lnRef>
          <a:fillRef idx="1">
            <a:schemeClr val="lt1"/>
          </a:fillRef>
          <a:effectRef idx="0">
            <a:schemeClr val="dk1"/>
          </a:effectRef>
          <a:fontRef idx="minor">
            <a:schemeClr val="dk1"/>
          </a:fontRef>
        </p:style>
      </p:cxnSp>
      <p:sp>
        <p:nvSpPr>
          <p:cNvPr id="24" name="テキスト ボックス 23"/>
          <p:cNvSpPr txBox="1"/>
          <p:nvPr/>
        </p:nvSpPr>
        <p:spPr>
          <a:xfrm>
            <a:off x="2091611" y="5907858"/>
            <a:ext cx="661553"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28" name="Line 6"/>
          <p:cNvSpPr>
            <a:spLocks noChangeShapeType="1"/>
          </p:cNvSpPr>
          <p:nvPr/>
        </p:nvSpPr>
        <p:spPr bwMode="auto">
          <a:xfrm rot="10800000" flipH="1">
            <a:off x="3678429" y="5112480"/>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6"/>
          <p:cNvSpPr>
            <a:spLocks noChangeShapeType="1"/>
          </p:cNvSpPr>
          <p:nvPr/>
        </p:nvSpPr>
        <p:spPr bwMode="auto">
          <a:xfrm rot="10800000">
            <a:off x="6086174" y="3618165"/>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6"/>
          <p:cNvSpPr>
            <a:spLocks noChangeShapeType="1"/>
          </p:cNvSpPr>
          <p:nvPr/>
        </p:nvSpPr>
        <p:spPr bwMode="auto">
          <a:xfrm rot="10800000">
            <a:off x="3618713" y="5284131"/>
            <a:ext cx="0" cy="1220087"/>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テキスト ボックス 29"/>
          <p:cNvSpPr txBox="1"/>
          <p:nvPr/>
        </p:nvSpPr>
        <p:spPr>
          <a:xfrm>
            <a:off x="3347864" y="5690651"/>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32" name="Line 6"/>
          <p:cNvSpPr>
            <a:spLocks noChangeShapeType="1"/>
          </p:cNvSpPr>
          <p:nvPr/>
        </p:nvSpPr>
        <p:spPr bwMode="auto">
          <a:xfrm rot="10800000">
            <a:off x="6660233" y="3839921"/>
            <a:ext cx="12440" cy="2664297"/>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6300192" y="4970443"/>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33" name="テキスト ボックス 32"/>
          <p:cNvSpPr txBox="1"/>
          <p:nvPr/>
        </p:nvSpPr>
        <p:spPr>
          <a:xfrm>
            <a:off x="3564815" y="4679339"/>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4" name="テキスト ボックス 33"/>
          <p:cNvSpPr txBox="1"/>
          <p:nvPr/>
        </p:nvSpPr>
        <p:spPr>
          <a:xfrm>
            <a:off x="5940152" y="3151601"/>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74" name="テキスト ボックス 73"/>
          <p:cNvSpPr txBox="1"/>
          <p:nvPr/>
        </p:nvSpPr>
        <p:spPr>
          <a:xfrm>
            <a:off x="7922953" y="4498270"/>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42" name="テキスト ボックス 41"/>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cxnSp>
        <p:nvCxnSpPr>
          <p:cNvPr id="43" name="直線コネクタ 42"/>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弧 43"/>
          <p:cNvSpPr/>
          <p:nvPr/>
        </p:nvSpPr>
        <p:spPr>
          <a:xfrm rot="5400000">
            <a:off x="1430178" y="1860580"/>
            <a:ext cx="738023" cy="767572"/>
          </a:xfrm>
          <a:prstGeom prst="arc">
            <a:avLst>
              <a:gd name="adj1" fmla="val 18175756"/>
              <a:gd name="adj2" fmla="val 2089168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5" name="直線コネクタ 44"/>
          <p:cNvCxnSpPr/>
          <p:nvPr/>
        </p:nvCxnSpPr>
        <p:spPr>
          <a:xfrm flipV="1">
            <a:off x="2105860" y="843319"/>
            <a:ext cx="770065" cy="16347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44" idx="2"/>
          </p:cNvCxnSpPr>
          <p:nvPr/>
        </p:nvCxnSpPr>
        <p:spPr>
          <a:xfrm>
            <a:off x="927359" y="2606145"/>
            <a:ext cx="947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146806" y="2556410"/>
            <a:ext cx="508368" cy="276999"/>
          </a:xfrm>
          <a:prstGeom prst="rect">
            <a:avLst/>
          </a:prstGeom>
          <a:noFill/>
        </p:spPr>
        <p:txBody>
          <a:bodyPr wrap="square" rtlCol="0">
            <a:spAutoFit/>
          </a:bodyPr>
          <a:lstStyle/>
          <a:p>
            <a:r>
              <a:rPr lang="en-US" altLang="ja-JP" sz="1200" dirty="0" smtClean="0"/>
              <a:t>0.2</a:t>
            </a:r>
            <a:endParaRPr lang="ja-JP" altLang="ja-JP" sz="1200" dirty="0"/>
          </a:p>
        </p:txBody>
      </p:sp>
      <p:sp>
        <p:nvSpPr>
          <p:cNvPr id="49" name="テキスト ボックス 48"/>
          <p:cNvSpPr txBox="1"/>
          <p:nvPr/>
        </p:nvSpPr>
        <p:spPr>
          <a:xfrm>
            <a:off x="281118" y="713008"/>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50" name="テキスト ボックス 49"/>
          <p:cNvSpPr txBox="1"/>
          <p:nvPr/>
        </p:nvSpPr>
        <p:spPr>
          <a:xfrm>
            <a:off x="2841150" y="2743056"/>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51" name="直線コネクタ 50"/>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623871" y="2556411"/>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62" name="テキスト ボックス 61"/>
          <p:cNvSpPr txBox="1"/>
          <p:nvPr/>
        </p:nvSpPr>
        <p:spPr>
          <a:xfrm>
            <a:off x="2018082" y="255641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63" name="テキスト ボックス 62"/>
          <p:cNvSpPr txBox="1"/>
          <p:nvPr/>
        </p:nvSpPr>
        <p:spPr>
          <a:xfrm>
            <a:off x="249788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64" name="テキスト ボックス 63"/>
          <p:cNvSpPr txBox="1"/>
          <p:nvPr/>
        </p:nvSpPr>
        <p:spPr>
          <a:xfrm>
            <a:off x="844266" y="255640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65" name="テキスト ボックス 64"/>
          <p:cNvSpPr txBox="1"/>
          <p:nvPr/>
        </p:nvSpPr>
        <p:spPr>
          <a:xfrm>
            <a:off x="673175" y="2427834"/>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66" name="テキスト ボックス 65"/>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67" name="テキスト ボックス 66"/>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8" name="テキスト ボックス 67"/>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9" name="テキスト ボックス 68"/>
          <p:cNvSpPr txBox="1"/>
          <p:nvPr/>
        </p:nvSpPr>
        <p:spPr>
          <a:xfrm>
            <a:off x="501168" y="739374"/>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70" name="テキスト ボックス 69"/>
          <p:cNvSpPr txBox="1"/>
          <p:nvPr/>
        </p:nvSpPr>
        <p:spPr>
          <a:xfrm>
            <a:off x="2841150" y="2613378"/>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79" name="テキスト ボックス 78"/>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80" name="直線コネクタ 79"/>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4221186" y="902198"/>
            <a:ext cx="1717510" cy="1742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444945" y="2600374"/>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84" name="テキスト ボックス 83"/>
          <p:cNvSpPr txBox="1"/>
          <p:nvPr/>
        </p:nvSpPr>
        <p:spPr>
          <a:xfrm>
            <a:off x="5726926" y="2678241"/>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85" name="直線コネクタ 84"/>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4917698" y="2600375"/>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95" name="テキスト ボックス 94"/>
          <p:cNvSpPr txBox="1"/>
          <p:nvPr/>
        </p:nvSpPr>
        <p:spPr>
          <a:xfrm>
            <a:off x="5311909" y="2600375"/>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96" name="テキスト ボックス 95"/>
          <p:cNvSpPr txBox="1"/>
          <p:nvPr/>
        </p:nvSpPr>
        <p:spPr>
          <a:xfrm>
            <a:off x="5791711" y="260455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97" name="テキスト ボックス 96"/>
          <p:cNvSpPr txBox="1"/>
          <p:nvPr/>
        </p:nvSpPr>
        <p:spPr>
          <a:xfrm>
            <a:off x="4084905" y="257405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8" name="テキスト ボックス 97"/>
          <p:cNvSpPr txBox="1"/>
          <p:nvPr/>
        </p:nvSpPr>
        <p:spPr>
          <a:xfrm>
            <a:off x="3967002" y="2471798"/>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9" name="テキスト ボックス 98"/>
          <p:cNvSpPr txBox="1"/>
          <p:nvPr/>
        </p:nvSpPr>
        <p:spPr>
          <a:xfrm>
            <a:off x="3970485" y="2088392"/>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100" name="テキスト ボックス 99"/>
          <p:cNvSpPr txBox="1"/>
          <p:nvPr/>
        </p:nvSpPr>
        <p:spPr>
          <a:xfrm>
            <a:off x="3970485" y="1669721"/>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101" name="テキスト ボックス 100"/>
          <p:cNvSpPr txBox="1"/>
          <p:nvPr/>
        </p:nvSpPr>
        <p:spPr>
          <a:xfrm>
            <a:off x="3970485" y="1208703"/>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102" name="テキスト ボックス 101"/>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03" name="テキスト ボックス 102"/>
          <p:cNvSpPr txBox="1"/>
          <p:nvPr/>
        </p:nvSpPr>
        <p:spPr>
          <a:xfrm>
            <a:off x="3645325" y="671365"/>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104" name="テキスト ボックス 103"/>
          <p:cNvSpPr txBox="1"/>
          <p:nvPr/>
        </p:nvSpPr>
        <p:spPr>
          <a:xfrm>
            <a:off x="5957113" y="2610297"/>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05" name="テキスト ボックス 104"/>
          <p:cNvSpPr txBox="1"/>
          <p:nvPr/>
        </p:nvSpPr>
        <p:spPr>
          <a:xfrm>
            <a:off x="3953538" y="736179"/>
            <a:ext cx="508368" cy="276999"/>
          </a:xfrm>
          <a:prstGeom prst="rect">
            <a:avLst/>
          </a:prstGeom>
          <a:noFill/>
        </p:spPr>
        <p:txBody>
          <a:bodyPr wrap="square" rtlCol="0">
            <a:spAutoFit/>
          </a:bodyPr>
          <a:lstStyle/>
          <a:p>
            <a:r>
              <a:rPr lang="en-US" altLang="ja-JP" sz="1200" dirty="0" smtClean="0"/>
              <a:t>4</a:t>
            </a:r>
            <a:endParaRPr lang="ja-JP" altLang="ja-JP" sz="1200" dirty="0"/>
          </a:p>
        </p:txBody>
      </p:sp>
      <p:sp>
        <p:nvSpPr>
          <p:cNvPr id="178" name="テキスト ボックス 177"/>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179" name="直線コネクタ 178"/>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7321458" y="2170318"/>
            <a:ext cx="1450748" cy="345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2" name="テキスト ボックス 181"/>
          <p:cNvSpPr txBox="1"/>
          <p:nvPr/>
        </p:nvSpPr>
        <p:spPr>
          <a:xfrm>
            <a:off x="7321458" y="260056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183" name="テキスト ボックス 182"/>
          <p:cNvSpPr txBox="1"/>
          <p:nvPr/>
        </p:nvSpPr>
        <p:spPr>
          <a:xfrm>
            <a:off x="8351111" y="2678241"/>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184" name="直線コネクタ 183"/>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3" name="テキスト ボックス 192"/>
          <p:cNvSpPr txBox="1"/>
          <p:nvPr/>
        </p:nvSpPr>
        <p:spPr>
          <a:xfrm>
            <a:off x="7764094" y="2593072"/>
            <a:ext cx="508368" cy="228925"/>
          </a:xfrm>
          <a:prstGeom prst="rect">
            <a:avLst/>
          </a:prstGeom>
          <a:noFill/>
        </p:spPr>
        <p:txBody>
          <a:bodyPr wrap="square" rtlCol="0">
            <a:spAutoFit/>
          </a:bodyPr>
          <a:lstStyle/>
          <a:p>
            <a:r>
              <a:rPr lang="en-US" altLang="ja-JP" sz="1200" dirty="0"/>
              <a:t>4</a:t>
            </a:r>
            <a:endParaRPr lang="ja-JP" altLang="ja-JP" sz="1200" dirty="0"/>
          </a:p>
        </p:txBody>
      </p:sp>
      <p:sp>
        <p:nvSpPr>
          <p:cNvPr id="194" name="テキスト ボックス 193"/>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95" name="テキスト ボックス 194"/>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96" name="テキスト ボックス 195"/>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97" name="テキスト ボックス 196"/>
          <p:cNvSpPr txBox="1"/>
          <p:nvPr/>
        </p:nvSpPr>
        <p:spPr>
          <a:xfrm>
            <a:off x="6764606" y="2522312"/>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98" name="テキスト ボックス 197"/>
          <p:cNvSpPr txBox="1"/>
          <p:nvPr/>
        </p:nvSpPr>
        <p:spPr>
          <a:xfrm>
            <a:off x="6756893" y="2083368"/>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199" name="テキスト ボックス 198"/>
          <p:cNvSpPr txBox="1"/>
          <p:nvPr/>
        </p:nvSpPr>
        <p:spPr>
          <a:xfrm>
            <a:off x="6756893" y="1664697"/>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200" name="テキスト ボックス 199"/>
          <p:cNvSpPr txBox="1"/>
          <p:nvPr/>
        </p:nvSpPr>
        <p:spPr>
          <a:xfrm>
            <a:off x="6756893" y="1203679"/>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201" name="テキスト ボックス 200"/>
          <p:cNvSpPr txBox="1"/>
          <p:nvPr/>
        </p:nvSpPr>
        <p:spPr>
          <a:xfrm>
            <a:off x="6617314" y="575178"/>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02" name="テキスト ボックス 201"/>
          <p:cNvSpPr txBox="1"/>
          <p:nvPr/>
        </p:nvSpPr>
        <p:spPr>
          <a:xfrm>
            <a:off x="6397524" y="64704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03" name="テキスト ボックス 202"/>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04" name="テキスト ボックス 203"/>
          <p:cNvSpPr txBox="1"/>
          <p:nvPr/>
        </p:nvSpPr>
        <p:spPr>
          <a:xfrm>
            <a:off x="6739946" y="731155"/>
            <a:ext cx="508368" cy="276999"/>
          </a:xfrm>
          <a:prstGeom prst="rect">
            <a:avLst/>
          </a:prstGeom>
          <a:noFill/>
        </p:spPr>
        <p:txBody>
          <a:bodyPr wrap="square" rtlCol="0">
            <a:spAutoFit/>
          </a:bodyPr>
          <a:lstStyle/>
          <a:p>
            <a:r>
              <a:rPr lang="en-US" altLang="ja-JP" sz="1200" dirty="0" smtClean="0"/>
              <a:t>4</a:t>
            </a:r>
            <a:endParaRPr lang="ja-JP" altLang="ja-JP" sz="1200" dirty="0"/>
          </a:p>
        </p:txBody>
      </p:sp>
      <p:sp>
        <p:nvSpPr>
          <p:cNvPr id="205" name="円弧 204"/>
          <p:cNvSpPr/>
          <p:nvPr/>
        </p:nvSpPr>
        <p:spPr>
          <a:xfrm rot="16200000">
            <a:off x="7013686" y="2221124"/>
            <a:ext cx="828231" cy="767574"/>
          </a:xfrm>
          <a:prstGeom prst="arc">
            <a:avLst>
              <a:gd name="adj1" fmla="val 15879912"/>
              <a:gd name="adj2" fmla="val 210540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6" name="円弧 205"/>
          <p:cNvSpPr/>
          <p:nvPr/>
        </p:nvSpPr>
        <p:spPr>
          <a:xfrm rot="16200000">
            <a:off x="6761346" y="2101297"/>
            <a:ext cx="1451500" cy="842031"/>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7" name="直線コネクタ 206"/>
          <p:cNvCxnSpPr/>
          <p:nvPr/>
        </p:nvCxnSpPr>
        <p:spPr>
          <a:xfrm flipV="1">
            <a:off x="7388230" y="1747100"/>
            <a:ext cx="1383976"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flipV="1">
            <a:off x="7460238" y="1257271"/>
            <a:ext cx="1346749"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flipV="1">
            <a:off x="7532651" y="863194"/>
            <a:ext cx="1239555" cy="45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円弧 209"/>
          <p:cNvSpPr/>
          <p:nvPr/>
        </p:nvSpPr>
        <p:spPr>
          <a:xfrm rot="16200000">
            <a:off x="6249872" y="2084657"/>
            <a:ext cx="2646393" cy="1047717"/>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1" name="円弧 210"/>
          <p:cNvSpPr/>
          <p:nvPr/>
        </p:nvSpPr>
        <p:spPr>
          <a:xfrm rot="16200000">
            <a:off x="5745557" y="2232542"/>
            <a:ext cx="3622621" cy="979931"/>
          </a:xfrm>
          <a:prstGeom prst="arc">
            <a:avLst>
              <a:gd name="adj1" fmla="val 17150417"/>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2" name="テキスト ボックス 211"/>
          <p:cNvSpPr txBox="1"/>
          <p:nvPr/>
        </p:nvSpPr>
        <p:spPr>
          <a:xfrm>
            <a:off x="8187030" y="259534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213" name="テキスト ボックス 212"/>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214" name="テキスト ボックス 213"/>
          <p:cNvSpPr txBox="1"/>
          <p:nvPr/>
        </p:nvSpPr>
        <p:spPr>
          <a:xfrm>
            <a:off x="8108497" y="1038911"/>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215" name="テキスト ボックス 214"/>
          <p:cNvSpPr txBox="1"/>
          <p:nvPr/>
        </p:nvSpPr>
        <p:spPr>
          <a:xfrm>
            <a:off x="8052126" y="6248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28" name="テキスト ボックス 127"/>
          <p:cNvSpPr txBox="1"/>
          <p:nvPr/>
        </p:nvSpPr>
        <p:spPr>
          <a:xfrm>
            <a:off x="2654297" y="5919663"/>
            <a:ext cx="910518" cy="461665"/>
          </a:xfrm>
          <a:prstGeom prst="rect">
            <a:avLst/>
          </a:prstGeom>
          <a:noFill/>
        </p:spPr>
        <p:txBody>
          <a:bodyPr wrap="square" rtlCol="0">
            <a:spAutoFit/>
          </a:bodyPr>
          <a:lstStyle/>
          <a:p>
            <a:r>
              <a:rPr lang="en-US" altLang="ja-JP" sz="2400" dirty="0" smtClean="0">
                <a:solidFill>
                  <a:srgbClr val="FF0000"/>
                </a:solidFill>
              </a:rPr>
              <a:t>0.7V</a:t>
            </a:r>
            <a:endParaRPr lang="ja-JP" altLang="ja-JP" sz="1600" dirty="0">
              <a:solidFill>
                <a:srgbClr val="FF0000"/>
              </a:solidFill>
            </a:endParaRPr>
          </a:p>
        </p:txBody>
      </p:sp>
      <p:sp>
        <p:nvSpPr>
          <p:cNvPr id="130" name="Line 6"/>
          <p:cNvSpPr>
            <a:spLocks noChangeShapeType="1"/>
          </p:cNvSpPr>
          <p:nvPr/>
        </p:nvSpPr>
        <p:spPr bwMode="auto">
          <a:xfrm rot="10800000" flipH="1">
            <a:off x="2458993" y="1754997"/>
            <a:ext cx="0" cy="840351"/>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テキスト ボックス 130"/>
          <p:cNvSpPr txBox="1"/>
          <p:nvPr/>
        </p:nvSpPr>
        <p:spPr>
          <a:xfrm>
            <a:off x="2243340" y="2577606"/>
            <a:ext cx="397431" cy="276999"/>
          </a:xfrm>
          <a:prstGeom prst="rect">
            <a:avLst/>
          </a:prstGeom>
          <a:noFill/>
        </p:spPr>
        <p:txBody>
          <a:bodyPr wrap="square" rtlCol="0">
            <a:spAutoFit/>
          </a:bodyPr>
          <a:lstStyle/>
          <a:p>
            <a:r>
              <a:rPr lang="en-US" altLang="ja-JP" sz="1200" b="1" dirty="0" smtClean="0">
                <a:solidFill>
                  <a:srgbClr val="FF0000"/>
                </a:solidFill>
              </a:rPr>
              <a:t>0.7</a:t>
            </a:r>
            <a:endParaRPr lang="ja-JP" altLang="ja-JP" sz="1200" b="1" dirty="0">
              <a:solidFill>
                <a:srgbClr val="FF0000"/>
              </a:solidFill>
            </a:endParaRPr>
          </a:p>
        </p:txBody>
      </p:sp>
      <p:sp>
        <p:nvSpPr>
          <p:cNvPr id="132" name="Line 6"/>
          <p:cNvSpPr>
            <a:spLocks noChangeShapeType="1"/>
          </p:cNvSpPr>
          <p:nvPr/>
        </p:nvSpPr>
        <p:spPr bwMode="auto">
          <a:xfrm rot="10800000">
            <a:off x="908497" y="1762182"/>
            <a:ext cx="1500929"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テキスト ボックス 133"/>
          <p:cNvSpPr txBox="1"/>
          <p:nvPr/>
        </p:nvSpPr>
        <p:spPr>
          <a:xfrm>
            <a:off x="606632" y="1618167"/>
            <a:ext cx="498351" cy="276999"/>
          </a:xfrm>
          <a:prstGeom prst="rect">
            <a:avLst/>
          </a:prstGeom>
          <a:noFill/>
        </p:spPr>
        <p:txBody>
          <a:bodyPr wrap="square" rtlCol="0">
            <a:spAutoFit/>
          </a:bodyPr>
          <a:lstStyle/>
          <a:p>
            <a:r>
              <a:rPr lang="en-US" altLang="ja-JP" sz="1200" b="1" dirty="0">
                <a:solidFill>
                  <a:srgbClr val="FF0000"/>
                </a:solidFill>
              </a:rPr>
              <a:t>2</a:t>
            </a:r>
            <a:r>
              <a:rPr lang="en-US" altLang="ja-JP" sz="1200" b="1" dirty="0" smtClean="0">
                <a:solidFill>
                  <a:srgbClr val="FF0000"/>
                </a:solidFill>
              </a:rPr>
              <a:t>0</a:t>
            </a:r>
            <a:endParaRPr lang="ja-JP" altLang="ja-JP" sz="1200" b="1" dirty="0">
              <a:solidFill>
                <a:srgbClr val="FF0000"/>
              </a:solidFill>
            </a:endParaRPr>
          </a:p>
        </p:txBody>
      </p:sp>
      <p:sp>
        <p:nvSpPr>
          <p:cNvPr id="135" name="テキスト ボックス 134"/>
          <p:cNvSpPr txBox="1"/>
          <p:nvPr/>
        </p:nvSpPr>
        <p:spPr>
          <a:xfrm>
            <a:off x="4916479" y="2596186"/>
            <a:ext cx="498351" cy="276999"/>
          </a:xfrm>
          <a:prstGeom prst="rect">
            <a:avLst/>
          </a:prstGeom>
          <a:noFill/>
        </p:spPr>
        <p:txBody>
          <a:bodyPr wrap="square" rtlCol="0">
            <a:spAutoFit/>
          </a:bodyPr>
          <a:lstStyle/>
          <a:p>
            <a:r>
              <a:rPr lang="en-US" altLang="ja-JP" sz="1200" b="1" dirty="0">
                <a:solidFill>
                  <a:srgbClr val="FF0000"/>
                </a:solidFill>
              </a:rPr>
              <a:t>2</a:t>
            </a:r>
            <a:r>
              <a:rPr lang="en-US" altLang="ja-JP" sz="1200" b="1" dirty="0" smtClean="0">
                <a:solidFill>
                  <a:srgbClr val="FF0000"/>
                </a:solidFill>
              </a:rPr>
              <a:t>0</a:t>
            </a:r>
            <a:endParaRPr lang="ja-JP" altLang="ja-JP" sz="1200" b="1" dirty="0">
              <a:solidFill>
                <a:srgbClr val="FF0000"/>
              </a:solidFill>
            </a:endParaRPr>
          </a:p>
        </p:txBody>
      </p:sp>
      <p:sp>
        <p:nvSpPr>
          <p:cNvPr id="136" name="テキスト ボックス 135"/>
          <p:cNvSpPr txBox="1"/>
          <p:nvPr/>
        </p:nvSpPr>
        <p:spPr>
          <a:xfrm>
            <a:off x="3974023" y="1661099"/>
            <a:ext cx="508368" cy="276999"/>
          </a:xfrm>
          <a:prstGeom prst="rect">
            <a:avLst/>
          </a:prstGeom>
          <a:noFill/>
        </p:spPr>
        <p:txBody>
          <a:bodyPr wrap="square" rtlCol="0">
            <a:spAutoFit/>
          </a:bodyPr>
          <a:lstStyle/>
          <a:p>
            <a:r>
              <a:rPr lang="en-US" altLang="ja-JP" sz="1200" b="1" dirty="0" smtClean="0">
                <a:solidFill>
                  <a:srgbClr val="FF0000"/>
                </a:solidFill>
              </a:rPr>
              <a:t>2</a:t>
            </a:r>
            <a:endParaRPr lang="ja-JP" altLang="ja-JP" sz="1200" b="1" dirty="0">
              <a:solidFill>
                <a:srgbClr val="FF0000"/>
              </a:solidFill>
            </a:endParaRPr>
          </a:p>
        </p:txBody>
      </p:sp>
      <p:sp>
        <p:nvSpPr>
          <p:cNvPr id="137" name="Line 6"/>
          <p:cNvSpPr>
            <a:spLocks noChangeShapeType="1"/>
          </p:cNvSpPr>
          <p:nvPr/>
        </p:nvSpPr>
        <p:spPr bwMode="auto">
          <a:xfrm rot="10800000" flipH="1">
            <a:off x="5097322" y="1808162"/>
            <a:ext cx="0" cy="840351"/>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6"/>
          <p:cNvSpPr>
            <a:spLocks noChangeShapeType="1"/>
          </p:cNvSpPr>
          <p:nvPr/>
        </p:nvSpPr>
        <p:spPr bwMode="auto">
          <a:xfrm rot="10800000">
            <a:off x="4228206" y="1781025"/>
            <a:ext cx="847849"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Oval 2"/>
          <p:cNvSpPr>
            <a:spLocks noChangeArrowheads="1"/>
          </p:cNvSpPr>
          <p:nvPr/>
        </p:nvSpPr>
        <p:spPr bwMode="auto">
          <a:xfrm>
            <a:off x="2488822" y="5443793"/>
            <a:ext cx="385268" cy="388428"/>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41" name="Freeform 3"/>
          <p:cNvSpPr>
            <a:spLocks/>
          </p:cNvSpPr>
          <p:nvPr/>
        </p:nvSpPr>
        <p:spPr bwMode="auto">
          <a:xfrm>
            <a:off x="2546239" y="5544188"/>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149" name="直線コネクタ 148"/>
          <p:cNvCxnSpPr/>
          <p:nvPr/>
        </p:nvCxnSpPr>
        <p:spPr>
          <a:xfrm>
            <a:off x="2666276" y="5230280"/>
            <a:ext cx="0" cy="193819"/>
          </a:xfrm>
          <a:prstGeom prst="line">
            <a:avLst/>
          </a:prstGeom>
        </p:spPr>
        <p:style>
          <a:lnRef idx="2">
            <a:schemeClr val="dk1"/>
          </a:lnRef>
          <a:fillRef idx="1">
            <a:schemeClr val="lt1"/>
          </a:fillRef>
          <a:effectRef idx="0">
            <a:schemeClr val="dk1"/>
          </a:effectRef>
          <a:fontRef idx="minor">
            <a:schemeClr val="dk1"/>
          </a:fontRef>
        </p:style>
      </p:cxnSp>
      <p:sp>
        <p:nvSpPr>
          <p:cNvPr id="154" name="テキスト ボックス 153"/>
          <p:cNvSpPr txBox="1"/>
          <p:nvPr/>
        </p:nvSpPr>
        <p:spPr>
          <a:xfrm>
            <a:off x="349535" y="5407174"/>
            <a:ext cx="2638289" cy="461665"/>
          </a:xfrm>
          <a:prstGeom prst="rect">
            <a:avLst/>
          </a:prstGeom>
          <a:noFill/>
        </p:spPr>
        <p:txBody>
          <a:bodyPr wrap="square"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v</a:t>
            </a:r>
            <a:r>
              <a:rPr lang="en-US" altLang="ja-JP" sz="1400" i="1" dirty="0" smtClean="0">
                <a:solidFill>
                  <a:srgbClr val="FF0000"/>
                </a:solidFill>
                <a:latin typeface="Times New Roman" panose="02020603050405020304" pitchFamily="18" charset="0"/>
                <a:cs typeface="Times New Roman" panose="02020603050405020304" pitchFamily="18" charset="0"/>
              </a:rPr>
              <a:t>in</a:t>
            </a:r>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0.1sin </a:t>
            </a:r>
            <a:r>
              <a:rPr lang="en-US" altLang="ja-JP" sz="2400" i="1" dirty="0" err="1" smtClean="0">
                <a:solidFill>
                  <a:srgbClr val="FF0000"/>
                </a:solidFill>
                <a:latin typeface="Times New Roman" panose="02020603050405020304" pitchFamily="18" charset="0"/>
                <a:cs typeface="Times New Roman" panose="02020603050405020304" pitchFamily="18" charset="0"/>
              </a:rPr>
              <a:t>ωt</a:t>
            </a:r>
            <a:r>
              <a:rPr lang="en-US" altLang="ja-JP" sz="2400"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rPr>
              <a:t>V</a:t>
            </a:r>
            <a:endParaRPr lang="ja-JP" altLang="ja-JP" sz="2400" dirty="0">
              <a:solidFill>
                <a:srgbClr val="FF0000"/>
              </a:solidFill>
            </a:endParaRPr>
          </a:p>
        </p:txBody>
      </p:sp>
      <p:sp>
        <p:nvSpPr>
          <p:cNvPr id="221" name="Line 6"/>
          <p:cNvSpPr>
            <a:spLocks noChangeShapeType="1"/>
          </p:cNvSpPr>
          <p:nvPr/>
        </p:nvSpPr>
        <p:spPr bwMode="auto">
          <a:xfrm rot="10800000" flipH="1">
            <a:off x="2243204" y="2770295"/>
            <a:ext cx="0" cy="349113"/>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Line 6"/>
          <p:cNvSpPr>
            <a:spLocks noChangeShapeType="1"/>
          </p:cNvSpPr>
          <p:nvPr/>
        </p:nvSpPr>
        <p:spPr bwMode="auto">
          <a:xfrm rot="10800000" flipH="1">
            <a:off x="2446785" y="2771260"/>
            <a:ext cx="0" cy="52921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6"/>
          <p:cNvSpPr>
            <a:spLocks noChangeShapeType="1"/>
          </p:cNvSpPr>
          <p:nvPr/>
        </p:nvSpPr>
        <p:spPr bwMode="auto">
          <a:xfrm rot="10800000" flipH="1">
            <a:off x="2657260" y="2771261"/>
            <a:ext cx="0" cy="349113"/>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Line 6"/>
          <p:cNvSpPr>
            <a:spLocks noChangeShapeType="1"/>
          </p:cNvSpPr>
          <p:nvPr/>
        </p:nvSpPr>
        <p:spPr bwMode="auto">
          <a:xfrm rot="10800000" flipH="1">
            <a:off x="2236206" y="2244366"/>
            <a:ext cx="0" cy="369012"/>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6"/>
          <p:cNvSpPr>
            <a:spLocks noChangeShapeType="1"/>
          </p:cNvSpPr>
          <p:nvPr/>
        </p:nvSpPr>
        <p:spPr bwMode="auto">
          <a:xfrm rot="10800000" flipH="1">
            <a:off x="2662955" y="1318391"/>
            <a:ext cx="0" cy="1294987"/>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Line 6"/>
          <p:cNvSpPr>
            <a:spLocks noChangeShapeType="1"/>
          </p:cNvSpPr>
          <p:nvPr/>
        </p:nvSpPr>
        <p:spPr bwMode="auto">
          <a:xfrm rot="10800000">
            <a:off x="920322" y="1339095"/>
            <a:ext cx="1729903"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Line 6"/>
          <p:cNvSpPr>
            <a:spLocks noChangeShapeType="1"/>
          </p:cNvSpPr>
          <p:nvPr/>
        </p:nvSpPr>
        <p:spPr bwMode="auto">
          <a:xfrm rot="10800000">
            <a:off x="897674" y="2189240"/>
            <a:ext cx="1338632"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3" name="グループ化 252"/>
          <p:cNvGrpSpPr/>
          <p:nvPr/>
        </p:nvGrpSpPr>
        <p:grpSpPr>
          <a:xfrm>
            <a:off x="850460" y="4668163"/>
            <a:ext cx="883764" cy="693529"/>
            <a:chOff x="-39498" y="4611727"/>
            <a:chExt cx="883764" cy="693529"/>
          </a:xfrm>
        </p:grpSpPr>
        <p:sp>
          <p:nvSpPr>
            <p:cNvPr id="156"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38" name="直線コネクタ 37"/>
            <p:cNvCxnSpPr>
              <a:stCxn id="156" idx="0"/>
              <a:endCxn id="156"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122284" y="4823583"/>
              <a:ext cx="467530" cy="276999"/>
            </a:xfrm>
            <a:prstGeom prst="rect">
              <a:avLst/>
            </a:prstGeom>
            <a:noFill/>
          </p:spPr>
          <p:txBody>
            <a:bodyPr wrap="square" rtlCol="0">
              <a:spAutoFit/>
            </a:bodyPr>
            <a:lstStyle/>
            <a:p>
              <a:r>
                <a:rPr lang="en-US" altLang="ja-JP" sz="1200" dirty="0" smtClean="0"/>
                <a:t>0V</a:t>
              </a:r>
              <a:endParaRPr lang="ja-JP" altLang="ja-JP" sz="1200" dirty="0"/>
            </a:p>
          </p:txBody>
        </p:sp>
        <p:sp>
          <p:nvSpPr>
            <p:cNvPr id="172" name="テキスト ボックス 171"/>
            <p:cNvSpPr txBox="1"/>
            <p:nvPr/>
          </p:nvSpPr>
          <p:spPr>
            <a:xfrm>
              <a:off x="11408" y="4611727"/>
              <a:ext cx="667696" cy="276999"/>
            </a:xfrm>
            <a:prstGeom prst="rect">
              <a:avLst/>
            </a:prstGeom>
            <a:noFill/>
          </p:spPr>
          <p:txBody>
            <a:bodyPr wrap="square" rtlCol="0">
              <a:spAutoFit/>
            </a:bodyPr>
            <a:lstStyle/>
            <a:p>
              <a:r>
                <a:rPr lang="en-US" altLang="ja-JP" sz="1200" dirty="0" smtClean="0"/>
                <a:t>0.1V</a:t>
              </a:r>
              <a:endParaRPr lang="ja-JP" altLang="ja-JP" sz="1200" dirty="0"/>
            </a:p>
          </p:txBody>
        </p:sp>
        <p:cxnSp>
          <p:nvCxnSpPr>
            <p:cNvPr id="250" name="直線コネクタ 249"/>
            <p:cNvCxnSpPr/>
            <p:nvPr/>
          </p:nvCxnSpPr>
          <p:spPr>
            <a:xfrm>
              <a:off x="409604" y="517829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a:off x="409604" y="4744575"/>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テキスト ボックス 251"/>
            <p:cNvSpPr txBox="1"/>
            <p:nvPr/>
          </p:nvSpPr>
          <p:spPr>
            <a:xfrm>
              <a:off x="-39498" y="5028257"/>
              <a:ext cx="689676" cy="276999"/>
            </a:xfrm>
            <a:prstGeom prst="rect">
              <a:avLst/>
            </a:prstGeom>
            <a:noFill/>
          </p:spPr>
          <p:txBody>
            <a:bodyPr wrap="square" rtlCol="0">
              <a:spAutoFit/>
            </a:bodyPr>
            <a:lstStyle/>
            <a:p>
              <a:r>
                <a:rPr lang="en-US" altLang="ja-JP" sz="1200" dirty="0" smtClean="0"/>
                <a:t>-0.1V</a:t>
              </a:r>
              <a:endParaRPr lang="ja-JP" altLang="ja-JP" sz="1200" dirty="0"/>
            </a:p>
          </p:txBody>
        </p:sp>
      </p:grpSp>
      <p:grpSp>
        <p:nvGrpSpPr>
          <p:cNvPr id="254" name="グループ化 253"/>
          <p:cNvGrpSpPr/>
          <p:nvPr/>
        </p:nvGrpSpPr>
        <p:grpSpPr>
          <a:xfrm rot="5400000">
            <a:off x="2043293" y="3120449"/>
            <a:ext cx="787668" cy="693529"/>
            <a:chOff x="56598" y="4611727"/>
            <a:chExt cx="787668" cy="693529"/>
          </a:xfrm>
        </p:grpSpPr>
        <p:sp>
          <p:nvSpPr>
            <p:cNvPr id="255"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56" name="直線コネクタ 255"/>
            <p:cNvCxnSpPr>
              <a:stCxn id="255" idx="0"/>
              <a:endCxn id="255"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テキスト ボックス 256"/>
            <p:cNvSpPr txBox="1"/>
            <p:nvPr/>
          </p:nvSpPr>
          <p:spPr>
            <a:xfrm>
              <a:off x="218380" y="4823583"/>
              <a:ext cx="304507" cy="276999"/>
            </a:xfrm>
            <a:prstGeom prst="rect">
              <a:avLst/>
            </a:prstGeom>
            <a:noFill/>
          </p:spPr>
          <p:txBody>
            <a:bodyPr wrap="square" rtlCol="0">
              <a:spAutoFit/>
            </a:bodyPr>
            <a:lstStyle/>
            <a:p>
              <a:r>
                <a:rPr lang="en-US" altLang="ja-JP" sz="1200" dirty="0" smtClean="0"/>
                <a:t>0</a:t>
              </a:r>
              <a:endParaRPr lang="ja-JP" altLang="ja-JP" sz="1200" dirty="0"/>
            </a:p>
          </p:txBody>
        </p:sp>
        <p:sp>
          <p:nvSpPr>
            <p:cNvPr id="258" name="テキスト ボックス 257"/>
            <p:cNvSpPr txBox="1"/>
            <p:nvPr/>
          </p:nvSpPr>
          <p:spPr>
            <a:xfrm>
              <a:off x="107504" y="4611727"/>
              <a:ext cx="454184" cy="276999"/>
            </a:xfrm>
            <a:prstGeom prst="rect">
              <a:avLst/>
            </a:prstGeom>
            <a:noFill/>
          </p:spPr>
          <p:txBody>
            <a:bodyPr wrap="square" rtlCol="0">
              <a:spAutoFit/>
            </a:bodyPr>
            <a:lstStyle/>
            <a:p>
              <a:r>
                <a:rPr lang="en-US" altLang="ja-JP" sz="1200" dirty="0" smtClean="0"/>
                <a:t>0.1</a:t>
              </a:r>
              <a:endParaRPr lang="ja-JP" altLang="ja-JP" sz="1200" dirty="0"/>
            </a:p>
          </p:txBody>
        </p:sp>
        <p:cxnSp>
          <p:nvCxnSpPr>
            <p:cNvPr id="259" name="直線コネクタ 258"/>
            <p:cNvCxnSpPr/>
            <p:nvPr/>
          </p:nvCxnSpPr>
          <p:spPr>
            <a:xfrm>
              <a:off x="409604" y="517829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409604" y="4744575"/>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テキスト ボックス 260"/>
            <p:cNvSpPr txBox="1"/>
            <p:nvPr/>
          </p:nvSpPr>
          <p:spPr>
            <a:xfrm>
              <a:off x="56598" y="5028257"/>
              <a:ext cx="454184" cy="276999"/>
            </a:xfrm>
            <a:prstGeom prst="rect">
              <a:avLst/>
            </a:prstGeom>
            <a:noFill/>
          </p:spPr>
          <p:txBody>
            <a:bodyPr wrap="square" rtlCol="0">
              <a:spAutoFit/>
            </a:bodyPr>
            <a:lstStyle/>
            <a:p>
              <a:r>
                <a:rPr lang="en-US" altLang="ja-JP" sz="1200" dirty="0" smtClean="0"/>
                <a:t>-0.1</a:t>
              </a:r>
              <a:endParaRPr lang="ja-JP" altLang="ja-JP" sz="1200" dirty="0"/>
            </a:p>
          </p:txBody>
        </p:sp>
      </p:grpSp>
      <p:grpSp>
        <p:nvGrpSpPr>
          <p:cNvPr id="262" name="グループ化 261"/>
          <p:cNvGrpSpPr/>
          <p:nvPr/>
        </p:nvGrpSpPr>
        <p:grpSpPr>
          <a:xfrm>
            <a:off x="242862" y="1341203"/>
            <a:ext cx="434662" cy="805820"/>
            <a:chOff x="409604" y="4755382"/>
            <a:chExt cx="434662" cy="422912"/>
          </a:xfrm>
        </p:grpSpPr>
        <p:sp>
          <p:nvSpPr>
            <p:cNvPr id="263"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64" name="直線コネクタ 263"/>
            <p:cNvCxnSpPr>
              <a:stCxn id="263" idx="0"/>
              <a:endCxn id="263"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409604" y="517829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409604" y="4755382"/>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 name="グループ化 277"/>
          <p:cNvGrpSpPr/>
          <p:nvPr/>
        </p:nvGrpSpPr>
        <p:grpSpPr>
          <a:xfrm rot="5400000">
            <a:off x="4840497" y="2596225"/>
            <a:ext cx="513376" cy="864142"/>
            <a:chOff x="364046" y="4758165"/>
            <a:chExt cx="513376" cy="416737"/>
          </a:xfrm>
        </p:grpSpPr>
        <p:sp>
          <p:nvSpPr>
            <p:cNvPr id="279"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80" name="直線コネクタ 279"/>
            <p:cNvCxnSpPr>
              <a:stCxn id="279" idx="0"/>
              <a:endCxn id="279"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409604" y="5174902"/>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0" name="グループ化 289"/>
          <p:cNvGrpSpPr/>
          <p:nvPr/>
        </p:nvGrpSpPr>
        <p:grpSpPr>
          <a:xfrm>
            <a:off x="3554568" y="1308803"/>
            <a:ext cx="513376" cy="944694"/>
            <a:chOff x="364046" y="4758165"/>
            <a:chExt cx="513376" cy="415465"/>
          </a:xfrm>
        </p:grpSpPr>
        <p:sp>
          <p:nvSpPr>
            <p:cNvPr id="291"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92" name="直線コネクタ 291"/>
            <p:cNvCxnSpPr>
              <a:stCxn id="291" idx="0"/>
              <a:endCxn id="291"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グループ化 294"/>
          <p:cNvGrpSpPr/>
          <p:nvPr/>
        </p:nvGrpSpPr>
        <p:grpSpPr>
          <a:xfrm>
            <a:off x="6090330" y="3869068"/>
            <a:ext cx="513376" cy="796394"/>
            <a:chOff x="364046" y="4758165"/>
            <a:chExt cx="513376" cy="415465"/>
          </a:xfrm>
        </p:grpSpPr>
        <p:sp>
          <p:nvSpPr>
            <p:cNvPr id="296"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97" name="直線コネクタ 296"/>
            <p:cNvCxnSpPr>
              <a:stCxn id="296" idx="0"/>
              <a:endCxn id="296"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2" name="テキスト ボックス 301"/>
          <p:cNvSpPr txBox="1"/>
          <p:nvPr/>
        </p:nvSpPr>
        <p:spPr>
          <a:xfrm>
            <a:off x="5880212" y="4541124"/>
            <a:ext cx="454184" cy="276999"/>
          </a:xfrm>
          <a:prstGeom prst="rect">
            <a:avLst/>
          </a:prstGeom>
          <a:noFill/>
        </p:spPr>
        <p:txBody>
          <a:bodyPr wrap="square" rtlCol="0">
            <a:spAutoFit/>
          </a:bodyPr>
          <a:lstStyle/>
          <a:p>
            <a:r>
              <a:rPr lang="en-US" altLang="ja-JP" sz="1200" dirty="0" smtClean="0"/>
              <a:t>1A</a:t>
            </a:r>
            <a:endParaRPr lang="ja-JP" altLang="ja-JP" sz="1200" dirty="0"/>
          </a:p>
        </p:txBody>
      </p:sp>
      <p:sp>
        <p:nvSpPr>
          <p:cNvPr id="303" name="テキスト ボックス 302"/>
          <p:cNvSpPr txBox="1"/>
          <p:nvPr/>
        </p:nvSpPr>
        <p:spPr>
          <a:xfrm>
            <a:off x="5861521" y="4142581"/>
            <a:ext cx="454184" cy="276999"/>
          </a:xfrm>
          <a:prstGeom prst="rect">
            <a:avLst/>
          </a:prstGeom>
          <a:noFill/>
        </p:spPr>
        <p:txBody>
          <a:bodyPr wrap="square" rtlCol="0">
            <a:spAutoFit/>
          </a:bodyPr>
          <a:lstStyle/>
          <a:p>
            <a:r>
              <a:rPr lang="en-US" altLang="ja-JP" sz="1200" dirty="0"/>
              <a:t>2</a:t>
            </a:r>
            <a:r>
              <a:rPr lang="en-US" altLang="ja-JP" sz="1200" dirty="0" smtClean="0"/>
              <a:t>A</a:t>
            </a:r>
            <a:endParaRPr lang="ja-JP" altLang="ja-JP" sz="1200" dirty="0"/>
          </a:p>
        </p:txBody>
      </p:sp>
      <p:sp>
        <p:nvSpPr>
          <p:cNvPr id="304" name="テキスト ボックス 303"/>
          <p:cNvSpPr txBox="1"/>
          <p:nvPr/>
        </p:nvSpPr>
        <p:spPr>
          <a:xfrm>
            <a:off x="5859012" y="3737862"/>
            <a:ext cx="454184" cy="276999"/>
          </a:xfrm>
          <a:prstGeom prst="rect">
            <a:avLst/>
          </a:prstGeom>
          <a:noFill/>
        </p:spPr>
        <p:txBody>
          <a:bodyPr wrap="square" rtlCol="0">
            <a:spAutoFit/>
          </a:bodyPr>
          <a:lstStyle/>
          <a:p>
            <a:r>
              <a:rPr lang="en-US" altLang="ja-JP" sz="1200" dirty="0" smtClean="0"/>
              <a:t>3A</a:t>
            </a:r>
            <a:endParaRPr lang="ja-JP" altLang="ja-JP" sz="1200" dirty="0"/>
          </a:p>
        </p:txBody>
      </p:sp>
      <p:grpSp>
        <p:nvGrpSpPr>
          <p:cNvPr id="305" name="グループ化 304"/>
          <p:cNvGrpSpPr/>
          <p:nvPr/>
        </p:nvGrpSpPr>
        <p:grpSpPr>
          <a:xfrm>
            <a:off x="4633572" y="4300413"/>
            <a:ext cx="434662" cy="805820"/>
            <a:chOff x="409604" y="4755382"/>
            <a:chExt cx="434662" cy="422912"/>
          </a:xfrm>
        </p:grpSpPr>
        <p:sp>
          <p:nvSpPr>
            <p:cNvPr id="306"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307" name="直線コネクタ 306"/>
            <p:cNvCxnSpPr>
              <a:stCxn id="306" idx="0"/>
              <a:endCxn id="306"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409604" y="517829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409604" y="4755382"/>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0" name="テキスト ボックス 309"/>
          <p:cNvSpPr txBox="1"/>
          <p:nvPr/>
        </p:nvSpPr>
        <p:spPr>
          <a:xfrm>
            <a:off x="4224617" y="4991442"/>
            <a:ext cx="509962" cy="335169"/>
          </a:xfrm>
          <a:prstGeom prst="rect">
            <a:avLst/>
          </a:prstGeom>
          <a:noFill/>
        </p:spPr>
        <p:txBody>
          <a:bodyPr wrap="square" rtlCol="0">
            <a:spAutoFit/>
          </a:bodyPr>
          <a:lstStyle/>
          <a:p>
            <a:r>
              <a:rPr lang="en-US" altLang="ja-JP" sz="1200" dirty="0" smtClean="0"/>
              <a:t>10</a:t>
            </a:r>
            <a:r>
              <a:rPr lang="en-US" altLang="ja-JP" sz="1200" i="1" dirty="0" smtClean="0">
                <a:latin typeface="Times New Roman" panose="02020603050405020304" pitchFamily="18" charset="0"/>
                <a:cs typeface="Times New Roman" panose="02020603050405020304" pitchFamily="18" charset="0"/>
              </a:rPr>
              <a:t>μ</a:t>
            </a:r>
            <a:r>
              <a:rPr lang="en-US" altLang="ja-JP" sz="1200" dirty="0" smtClean="0"/>
              <a:t>A</a:t>
            </a:r>
            <a:endParaRPr lang="ja-JP" altLang="ja-JP" sz="1200" dirty="0"/>
          </a:p>
        </p:txBody>
      </p:sp>
      <p:sp>
        <p:nvSpPr>
          <p:cNvPr id="313" name="テキスト ボックス 312"/>
          <p:cNvSpPr txBox="1"/>
          <p:nvPr/>
        </p:nvSpPr>
        <p:spPr>
          <a:xfrm>
            <a:off x="4223539" y="4540895"/>
            <a:ext cx="509962" cy="276999"/>
          </a:xfrm>
          <a:prstGeom prst="rect">
            <a:avLst/>
          </a:prstGeom>
          <a:noFill/>
        </p:spPr>
        <p:txBody>
          <a:bodyPr wrap="square" rtlCol="0">
            <a:spAutoFit/>
          </a:bodyPr>
          <a:lstStyle/>
          <a:p>
            <a:r>
              <a:rPr lang="en-US" altLang="ja-JP" sz="1200" dirty="0"/>
              <a:t>2</a:t>
            </a:r>
            <a:r>
              <a:rPr lang="en-US" altLang="ja-JP" sz="1200" dirty="0" smtClean="0"/>
              <a:t>0</a:t>
            </a:r>
            <a:r>
              <a:rPr lang="en-US" altLang="ja-JP" sz="1200" i="1" dirty="0" smtClean="0">
                <a:latin typeface="Times New Roman" panose="02020603050405020304" pitchFamily="18" charset="0"/>
                <a:cs typeface="Times New Roman" panose="02020603050405020304" pitchFamily="18" charset="0"/>
              </a:rPr>
              <a:t>μ</a:t>
            </a:r>
            <a:r>
              <a:rPr lang="en-US" altLang="ja-JP" sz="1200" dirty="0" smtClean="0"/>
              <a:t>A</a:t>
            </a:r>
            <a:endParaRPr lang="ja-JP" altLang="ja-JP" sz="1200" dirty="0"/>
          </a:p>
        </p:txBody>
      </p:sp>
      <p:sp>
        <p:nvSpPr>
          <p:cNvPr id="314" name="テキスト ボックス 313"/>
          <p:cNvSpPr txBox="1"/>
          <p:nvPr/>
        </p:nvSpPr>
        <p:spPr>
          <a:xfrm>
            <a:off x="4223539" y="4132828"/>
            <a:ext cx="509962" cy="276999"/>
          </a:xfrm>
          <a:prstGeom prst="rect">
            <a:avLst/>
          </a:prstGeom>
          <a:noFill/>
        </p:spPr>
        <p:txBody>
          <a:bodyPr wrap="square" rtlCol="0">
            <a:spAutoFit/>
          </a:bodyPr>
          <a:lstStyle/>
          <a:p>
            <a:r>
              <a:rPr lang="en-US" altLang="ja-JP" sz="1200" dirty="0"/>
              <a:t>3</a:t>
            </a:r>
            <a:r>
              <a:rPr lang="en-US" altLang="ja-JP" sz="1200" dirty="0" smtClean="0"/>
              <a:t>0</a:t>
            </a:r>
            <a:r>
              <a:rPr lang="en-US" altLang="ja-JP" sz="1200" i="1" dirty="0" smtClean="0">
                <a:latin typeface="Times New Roman" panose="02020603050405020304" pitchFamily="18" charset="0"/>
                <a:cs typeface="Times New Roman" panose="02020603050405020304" pitchFamily="18" charset="0"/>
              </a:rPr>
              <a:t>μ</a:t>
            </a:r>
            <a:r>
              <a:rPr lang="en-US" altLang="ja-JP" sz="1200" dirty="0" smtClean="0"/>
              <a:t>A</a:t>
            </a:r>
            <a:endParaRPr lang="ja-JP" altLang="ja-JP" sz="1200" dirty="0"/>
          </a:p>
        </p:txBody>
      </p:sp>
      <p:sp>
        <p:nvSpPr>
          <p:cNvPr id="316" name="Line 6"/>
          <p:cNvSpPr>
            <a:spLocks noChangeShapeType="1"/>
          </p:cNvSpPr>
          <p:nvPr/>
        </p:nvSpPr>
        <p:spPr bwMode="auto">
          <a:xfrm rot="10800000" flipH="1">
            <a:off x="5525065" y="1353755"/>
            <a:ext cx="0" cy="1294757"/>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Line 6"/>
          <p:cNvSpPr>
            <a:spLocks noChangeShapeType="1"/>
          </p:cNvSpPr>
          <p:nvPr/>
        </p:nvSpPr>
        <p:spPr bwMode="auto">
          <a:xfrm rot="10800000" flipH="1">
            <a:off x="4659082" y="2221866"/>
            <a:ext cx="0" cy="426646"/>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6"/>
          <p:cNvSpPr>
            <a:spLocks noChangeShapeType="1"/>
          </p:cNvSpPr>
          <p:nvPr/>
        </p:nvSpPr>
        <p:spPr bwMode="auto">
          <a:xfrm rot="10800000">
            <a:off x="4221184" y="2237397"/>
            <a:ext cx="422527"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Line 6"/>
          <p:cNvSpPr>
            <a:spLocks noChangeShapeType="1"/>
          </p:cNvSpPr>
          <p:nvPr/>
        </p:nvSpPr>
        <p:spPr bwMode="auto">
          <a:xfrm rot="10800000">
            <a:off x="4199636" y="1319025"/>
            <a:ext cx="1329619"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729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fade">
                                      <p:cBhvr>
                                        <p:cTn id="13" dur="500"/>
                                        <p:tgtEl>
                                          <p:spTgt spid="2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4"/>
                                        </p:tgtEl>
                                        <p:attrNameLst>
                                          <p:attrName>style.visibility</p:attrName>
                                        </p:attrNameLst>
                                      </p:cBhvr>
                                      <p:to>
                                        <p:strVal val="visible"/>
                                      </p:to>
                                    </p:set>
                                    <p:animEffect transition="in" filter="fade">
                                      <p:cBhvr>
                                        <p:cTn id="16" dur="500"/>
                                        <p:tgtEl>
                                          <p:spTgt spid="2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5"/>
                                        </p:tgtEl>
                                        <p:attrNameLst>
                                          <p:attrName>style.visibility</p:attrName>
                                        </p:attrNameLst>
                                      </p:cBhvr>
                                      <p:to>
                                        <p:strVal val="visible"/>
                                      </p:to>
                                    </p:set>
                                    <p:animEffect transition="in" filter="fade">
                                      <p:cBhvr>
                                        <p:cTn id="21" dur="500"/>
                                        <p:tgtEl>
                                          <p:spTgt spid="2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6"/>
                                        </p:tgtEl>
                                        <p:attrNameLst>
                                          <p:attrName>style.visibility</p:attrName>
                                        </p:attrNameLst>
                                      </p:cBhvr>
                                      <p:to>
                                        <p:strVal val="visible"/>
                                      </p:to>
                                    </p:set>
                                    <p:animEffect transition="in" filter="fade">
                                      <p:cBhvr>
                                        <p:cTn id="24" dur="500"/>
                                        <p:tgtEl>
                                          <p:spTgt spid="2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8"/>
                                        </p:tgtEl>
                                        <p:attrNameLst>
                                          <p:attrName>style.visibility</p:attrName>
                                        </p:attrNameLst>
                                      </p:cBhvr>
                                      <p:to>
                                        <p:strVal val="visible"/>
                                      </p:to>
                                    </p:set>
                                    <p:animEffect transition="in" filter="fade">
                                      <p:cBhvr>
                                        <p:cTn id="29" dur="500"/>
                                        <p:tgtEl>
                                          <p:spTgt spid="2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7"/>
                                        </p:tgtEl>
                                        <p:attrNameLst>
                                          <p:attrName>style.visibility</p:attrName>
                                        </p:attrNameLst>
                                      </p:cBhvr>
                                      <p:to>
                                        <p:strVal val="visible"/>
                                      </p:to>
                                    </p:set>
                                    <p:animEffect transition="in" filter="fade">
                                      <p:cBhvr>
                                        <p:cTn id="32" dur="500"/>
                                        <p:tgtEl>
                                          <p:spTgt spid="2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5"/>
                                        </p:tgtEl>
                                        <p:attrNameLst>
                                          <p:attrName>style.visibility</p:attrName>
                                        </p:attrNameLst>
                                      </p:cBhvr>
                                      <p:to>
                                        <p:strVal val="visible"/>
                                      </p:to>
                                    </p:set>
                                    <p:animEffect transition="in" filter="fade">
                                      <p:cBhvr>
                                        <p:cTn id="41" dur="500"/>
                                        <p:tgtEl>
                                          <p:spTgt spid="30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0"/>
                                        </p:tgtEl>
                                        <p:attrNameLst>
                                          <p:attrName>style.visibility</p:attrName>
                                        </p:attrNameLst>
                                      </p:cBhvr>
                                      <p:to>
                                        <p:strVal val="visible"/>
                                      </p:to>
                                    </p:set>
                                    <p:animEffect transition="in" filter="fade">
                                      <p:cBhvr>
                                        <p:cTn id="44" dur="500"/>
                                        <p:tgtEl>
                                          <p:spTgt spid="3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3"/>
                                        </p:tgtEl>
                                        <p:attrNameLst>
                                          <p:attrName>style.visibility</p:attrName>
                                        </p:attrNameLst>
                                      </p:cBhvr>
                                      <p:to>
                                        <p:strVal val="visible"/>
                                      </p:to>
                                    </p:set>
                                    <p:animEffect transition="in" filter="fade">
                                      <p:cBhvr>
                                        <p:cTn id="47" dur="500"/>
                                        <p:tgtEl>
                                          <p:spTgt spid="3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4"/>
                                        </p:tgtEl>
                                        <p:attrNameLst>
                                          <p:attrName>style.visibility</p:attrName>
                                        </p:attrNameLst>
                                      </p:cBhvr>
                                      <p:to>
                                        <p:strVal val="visible"/>
                                      </p:to>
                                    </p:set>
                                    <p:animEffect transition="in" filter="fade">
                                      <p:cBhvr>
                                        <p:cTn id="50" dur="500"/>
                                        <p:tgtEl>
                                          <p:spTgt spid="3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8"/>
                                        </p:tgtEl>
                                        <p:attrNameLst>
                                          <p:attrName>style.visibility</p:attrName>
                                        </p:attrNameLst>
                                      </p:cBhvr>
                                      <p:to>
                                        <p:strVal val="visible"/>
                                      </p:to>
                                    </p:set>
                                    <p:animEffect transition="in" filter="fade">
                                      <p:cBhvr>
                                        <p:cTn id="55" dur="500"/>
                                        <p:tgtEl>
                                          <p:spTgt spid="27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7"/>
                                        </p:tgtEl>
                                        <p:attrNameLst>
                                          <p:attrName>style.visibility</p:attrName>
                                        </p:attrNameLst>
                                      </p:cBhvr>
                                      <p:to>
                                        <p:strVal val="visible"/>
                                      </p:to>
                                    </p:set>
                                    <p:animEffect transition="in" filter="fade">
                                      <p:cBhvr>
                                        <p:cTn id="60" dur="500"/>
                                        <p:tgtEl>
                                          <p:spTgt spid="3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6"/>
                                        </p:tgtEl>
                                        <p:attrNameLst>
                                          <p:attrName>style.visibility</p:attrName>
                                        </p:attrNameLst>
                                      </p:cBhvr>
                                      <p:to>
                                        <p:strVal val="visible"/>
                                      </p:to>
                                    </p:set>
                                    <p:animEffect transition="in" filter="fade">
                                      <p:cBhvr>
                                        <p:cTn id="63" dur="500"/>
                                        <p:tgtEl>
                                          <p:spTgt spid="3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18"/>
                                        </p:tgtEl>
                                        <p:attrNameLst>
                                          <p:attrName>style.visibility</p:attrName>
                                        </p:attrNameLst>
                                      </p:cBhvr>
                                      <p:to>
                                        <p:strVal val="visible"/>
                                      </p:to>
                                    </p:set>
                                    <p:animEffect transition="in" filter="fade">
                                      <p:cBhvr>
                                        <p:cTn id="68" dur="500"/>
                                        <p:tgtEl>
                                          <p:spTgt spid="31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9"/>
                                        </p:tgtEl>
                                        <p:attrNameLst>
                                          <p:attrName>style.visibility</p:attrName>
                                        </p:attrNameLst>
                                      </p:cBhvr>
                                      <p:to>
                                        <p:strVal val="visible"/>
                                      </p:to>
                                    </p:set>
                                    <p:animEffect transition="in" filter="fade">
                                      <p:cBhvr>
                                        <p:cTn id="71" dur="500"/>
                                        <p:tgtEl>
                                          <p:spTgt spid="3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90"/>
                                        </p:tgtEl>
                                        <p:attrNameLst>
                                          <p:attrName>style.visibility</p:attrName>
                                        </p:attrNameLst>
                                      </p:cBhvr>
                                      <p:to>
                                        <p:strVal val="visible"/>
                                      </p:to>
                                    </p:set>
                                    <p:animEffect transition="in" filter="fade">
                                      <p:cBhvr>
                                        <p:cTn id="76" dur="500"/>
                                        <p:tgtEl>
                                          <p:spTgt spid="29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5"/>
                                        </p:tgtEl>
                                        <p:attrNameLst>
                                          <p:attrName>style.visibility</p:attrName>
                                        </p:attrNameLst>
                                      </p:cBhvr>
                                      <p:to>
                                        <p:strVal val="visible"/>
                                      </p:to>
                                    </p:set>
                                    <p:animEffect transition="in" filter="fade">
                                      <p:cBhvr>
                                        <p:cTn id="81" dur="500"/>
                                        <p:tgtEl>
                                          <p:spTgt spid="29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2"/>
                                        </p:tgtEl>
                                        <p:attrNameLst>
                                          <p:attrName>style.visibility</p:attrName>
                                        </p:attrNameLst>
                                      </p:cBhvr>
                                      <p:to>
                                        <p:strVal val="visible"/>
                                      </p:to>
                                    </p:set>
                                    <p:animEffect transition="in" filter="fade">
                                      <p:cBhvr>
                                        <p:cTn id="84" dur="500"/>
                                        <p:tgtEl>
                                          <p:spTgt spid="30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3"/>
                                        </p:tgtEl>
                                        <p:attrNameLst>
                                          <p:attrName>style.visibility</p:attrName>
                                        </p:attrNameLst>
                                      </p:cBhvr>
                                      <p:to>
                                        <p:strVal val="visible"/>
                                      </p:to>
                                    </p:set>
                                    <p:animEffect transition="in" filter="fade">
                                      <p:cBhvr>
                                        <p:cTn id="87" dur="500"/>
                                        <p:tgtEl>
                                          <p:spTgt spid="30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4"/>
                                        </p:tgtEl>
                                        <p:attrNameLst>
                                          <p:attrName>style.visibility</p:attrName>
                                        </p:attrNameLst>
                                      </p:cBhvr>
                                      <p:to>
                                        <p:strVal val="visible"/>
                                      </p:to>
                                    </p:set>
                                    <p:animEffect transition="in" filter="fade">
                                      <p:cBhvr>
                                        <p:cTn id="90"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3" grpId="0" animBg="1"/>
      <p:bldP spid="224" grpId="0" animBg="1"/>
      <p:bldP spid="225" grpId="0" animBg="1"/>
      <p:bldP spid="226" grpId="0" animBg="1"/>
      <p:bldP spid="227" grpId="0" animBg="1"/>
      <p:bldP spid="228" grpId="0" animBg="1"/>
      <p:bldP spid="302" grpId="0"/>
      <p:bldP spid="303" grpId="0"/>
      <p:bldP spid="304" grpId="0"/>
      <p:bldP spid="310" grpId="0"/>
      <p:bldP spid="313" grpId="0"/>
      <p:bldP spid="314" grpId="0"/>
      <p:bldP spid="316" grpId="0" animBg="1"/>
      <p:bldP spid="317" grpId="0" animBg="1"/>
      <p:bldP spid="318" grpId="0" animBg="1"/>
      <p:bldP spid="3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950334" y="5000777"/>
            <a:ext cx="0" cy="947428"/>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2590812" y="4146762"/>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2590813" y="471744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2240308" y="4545012"/>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2587909" y="4063020"/>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2947319" y="3213335"/>
            <a:ext cx="0" cy="84968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998950" y="4545203"/>
            <a:ext cx="127626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H="1">
            <a:off x="980671" y="5948205"/>
            <a:ext cx="1999669" cy="0"/>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2923464" y="1627709"/>
            <a:ext cx="2994097"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5634020" y="3601493"/>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8" name="直線コネクタ 17"/>
          <p:cNvCxnSpPr/>
          <p:nvPr/>
        </p:nvCxnSpPr>
        <p:spPr>
          <a:xfrm>
            <a:off x="5746504" y="3743368"/>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9" name="直線コネクタ 18"/>
          <p:cNvCxnSpPr/>
          <p:nvPr/>
        </p:nvCxnSpPr>
        <p:spPr>
          <a:xfrm>
            <a:off x="5919089" y="1627709"/>
            <a:ext cx="0" cy="1970529"/>
          </a:xfrm>
          <a:prstGeom prst="line">
            <a:avLst/>
          </a:prstGeom>
        </p:spPr>
        <p:style>
          <a:lnRef idx="2">
            <a:schemeClr val="dk1"/>
          </a:lnRef>
          <a:fillRef idx="1">
            <a:schemeClr val="lt1"/>
          </a:fillRef>
          <a:effectRef idx="0">
            <a:schemeClr val="dk1"/>
          </a:effectRef>
          <a:fontRef idx="minor">
            <a:schemeClr val="dk1"/>
          </a:fontRef>
        </p:style>
      </p:cxnSp>
      <p:cxnSp>
        <p:nvCxnSpPr>
          <p:cNvPr id="20" name="直線コネクタ 19"/>
          <p:cNvCxnSpPr/>
          <p:nvPr/>
        </p:nvCxnSpPr>
        <p:spPr>
          <a:xfrm>
            <a:off x="5917561" y="4053802"/>
            <a:ext cx="0" cy="1894403"/>
          </a:xfrm>
          <a:prstGeom prst="line">
            <a:avLst/>
          </a:prstGeom>
        </p:spPr>
        <p:style>
          <a:lnRef idx="2">
            <a:schemeClr val="dk1"/>
          </a:lnRef>
          <a:fillRef idx="1">
            <a:schemeClr val="lt1"/>
          </a:fillRef>
          <a:effectRef idx="0">
            <a:schemeClr val="dk1"/>
          </a:effectRef>
          <a:fontRef idx="minor">
            <a:schemeClr val="dk1"/>
          </a:fontRef>
        </p:style>
      </p:cxnSp>
      <p:cxnSp>
        <p:nvCxnSpPr>
          <p:cNvPr id="21" name="直線コネクタ 20"/>
          <p:cNvCxnSpPr/>
          <p:nvPr/>
        </p:nvCxnSpPr>
        <p:spPr>
          <a:xfrm>
            <a:off x="5635389" y="3911927"/>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p:cNvCxnSpPr/>
          <p:nvPr/>
        </p:nvCxnSpPr>
        <p:spPr>
          <a:xfrm>
            <a:off x="5747873" y="4053802"/>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p:cNvCxnSpPr>
            <a:endCxn id="4" idx="1"/>
          </p:cNvCxnSpPr>
          <p:nvPr/>
        </p:nvCxnSpPr>
        <p:spPr>
          <a:xfrm flipH="1">
            <a:off x="2950335" y="5948205"/>
            <a:ext cx="2967226" cy="0"/>
          </a:xfrm>
          <a:prstGeom prst="line">
            <a:avLst/>
          </a:prstGeom>
        </p:spPr>
        <p:style>
          <a:lnRef idx="2">
            <a:schemeClr val="dk1"/>
          </a:lnRef>
          <a:fillRef idx="1">
            <a:schemeClr val="lt1"/>
          </a:fillRef>
          <a:effectRef idx="0">
            <a:schemeClr val="dk1"/>
          </a:effectRef>
          <a:fontRef idx="minor">
            <a:schemeClr val="dk1"/>
          </a:fontRef>
        </p:style>
      </p:cxnSp>
      <p:sp>
        <p:nvSpPr>
          <p:cNvPr id="29" name="Line 6"/>
          <p:cNvSpPr>
            <a:spLocks noChangeShapeType="1"/>
          </p:cNvSpPr>
          <p:nvPr/>
        </p:nvSpPr>
        <p:spPr bwMode="auto">
          <a:xfrm rot="10800000" flipH="1" flipV="1">
            <a:off x="3067717" y="3324661"/>
            <a:ext cx="9252" cy="46166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6"/>
          <p:cNvSpPr>
            <a:spLocks noChangeShapeType="1"/>
          </p:cNvSpPr>
          <p:nvPr/>
        </p:nvSpPr>
        <p:spPr bwMode="auto">
          <a:xfrm rot="10800000">
            <a:off x="3373701" y="3911926"/>
            <a:ext cx="8939" cy="1914466"/>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3084602" y="4642844"/>
            <a:ext cx="2533892"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r>
              <a:rPr lang="en-US" altLang="ja-JP" sz="2400" dirty="0" smtClean="0">
                <a:solidFill>
                  <a:srgbClr val="FF0000"/>
                </a:solidFill>
              </a:rPr>
              <a:t>=V</a:t>
            </a:r>
            <a:r>
              <a:rPr lang="en-US" altLang="ja-JP" sz="1600" dirty="0" smtClean="0">
                <a:solidFill>
                  <a:srgbClr val="FF0000"/>
                </a:solidFill>
              </a:rPr>
              <a:t>CC</a:t>
            </a:r>
            <a:r>
              <a:rPr lang="en-US" altLang="ja-JP" sz="2400" dirty="0" smtClean="0">
                <a:solidFill>
                  <a:srgbClr val="FF0000"/>
                </a:solidFill>
                <a:latin typeface="+mn-ea"/>
              </a:rPr>
              <a:t>-</a:t>
            </a:r>
            <a:r>
              <a:rPr lang="en-US" altLang="ja-JP" sz="2400" dirty="0" smtClean="0">
                <a:solidFill>
                  <a:srgbClr val="FF0000"/>
                </a:solidFill>
              </a:rPr>
              <a:t>R</a:t>
            </a:r>
            <a:r>
              <a:rPr lang="en-US" altLang="ja-JP" sz="1600" dirty="0" smtClean="0">
                <a:solidFill>
                  <a:srgbClr val="FF0000"/>
                </a:solidFill>
              </a:rPr>
              <a:t>C</a:t>
            </a:r>
            <a:r>
              <a:rPr lang="ja-JP" altLang="en-US" sz="1600" dirty="0" smtClean="0">
                <a:solidFill>
                  <a:srgbClr val="FF0000"/>
                </a:solidFill>
              </a:rPr>
              <a:t>・</a:t>
            </a:r>
            <a:r>
              <a:rPr lang="en-US" altLang="ja-JP" sz="2400" dirty="0" smtClean="0">
                <a:solidFill>
                  <a:srgbClr val="FF0000"/>
                </a:solidFill>
              </a:rPr>
              <a:t>I</a:t>
            </a:r>
            <a:r>
              <a:rPr lang="en-US" altLang="ja-JP" sz="1600" dirty="0" smtClean="0">
                <a:solidFill>
                  <a:srgbClr val="FF0000"/>
                </a:solidFill>
              </a:rPr>
              <a:t>C</a:t>
            </a:r>
            <a:endParaRPr lang="ja-JP" altLang="ja-JP" sz="2400" dirty="0">
              <a:solidFill>
                <a:srgbClr val="FF0000"/>
              </a:solidFill>
            </a:endParaRPr>
          </a:p>
        </p:txBody>
      </p:sp>
      <p:sp>
        <p:nvSpPr>
          <p:cNvPr id="34" name="テキスト ボックス 33"/>
          <p:cNvSpPr txBox="1"/>
          <p:nvPr/>
        </p:nvSpPr>
        <p:spPr>
          <a:xfrm>
            <a:off x="3067717" y="3185782"/>
            <a:ext cx="1551357" cy="523220"/>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r>
              <a:rPr lang="en-US" altLang="ja-JP" sz="2400" dirty="0" err="1" smtClean="0">
                <a:solidFill>
                  <a:srgbClr val="FF0000"/>
                </a:solidFill>
              </a:rPr>
              <a:t>I</a:t>
            </a:r>
            <a:r>
              <a:rPr lang="en-US" altLang="ja-JP" sz="1600" dirty="0" err="1" smtClean="0">
                <a:solidFill>
                  <a:srgbClr val="FF0000"/>
                </a:solidFill>
              </a:rPr>
              <a:t>CC</a:t>
            </a:r>
            <a:r>
              <a:rPr lang="en-US" altLang="ja-JP" sz="2400" dirty="0" err="1" smtClean="0">
                <a:solidFill>
                  <a:srgbClr val="FF0000"/>
                </a:solidFill>
              </a:rPr>
              <a:t>+</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dirty="0" err="1" smtClean="0">
                <a:solidFill>
                  <a:srgbClr val="FF0000"/>
                </a:solidFill>
              </a:rPr>
              <a:t>C</a:t>
            </a:r>
            <a:endParaRPr lang="ja-JP" altLang="ja-JP" sz="1600" dirty="0">
              <a:solidFill>
                <a:srgbClr val="FF0000"/>
              </a:solidFill>
            </a:endParaRPr>
          </a:p>
        </p:txBody>
      </p:sp>
      <p:sp>
        <p:nvSpPr>
          <p:cNvPr id="74" name="テキスト ボックス 73"/>
          <p:cNvSpPr txBox="1"/>
          <p:nvPr/>
        </p:nvSpPr>
        <p:spPr>
          <a:xfrm>
            <a:off x="5334163" y="3195603"/>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140" name="Line 34"/>
          <p:cNvSpPr>
            <a:spLocks noChangeShapeType="1"/>
          </p:cNvSpPr>
          <p:nvPr/>
        </p:nvSpPr>
        <p:spPr bwMode="auto">
          <a:xfrm rot="16200000" flipV="1">
            <a:off x="2821115" y="3100836"/>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35"/>
          <p:cNvSpPr>
            <a:spLocks noChangeShapeType="1"/>
          </p:cNvSpPr>
          <p:nvPr/>
        </p:nvSpPr>
        <p:spPr bwMode="auto">
          <a:xfrm rot="16200000">
            <a:off x="2858478" y="29143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6"/>
          <p:cNvSpPr>
            <a:spLocks noChangeShapeType="1"/>
          </p:cNvSpPr>
          <p:nvPr/>
        </p:nvSpPr>
        <p:spPr bwMode="auto">
          <a:xfrm rot="16200000" flipV="1">
            <a:off x="2857929" y="27634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37"/>
          <p:cNvSpPr>
            <a:spLocks noChangeShapeType="1"/>
          </p:cNvSpPr>
          <p:nvPr/>
        </p:nvSpPr>
        <p:spPr bwMode="auto">
          <a:xfrm rot="16200000">
            <a:off x="2858478" y="26148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8"/>
          <p:cNvSpPr>
            <a:spLocks noChangeShapeType="1"/>
          </p:cNvSpPr>
          <p:nvPr/>
        </p:nvSpPr>
        <p:spPr bwMode="auto">
          <a:xfrm rot="16200000" flipV="1">
            <a:off x="2857929" y="24640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39"/>
          <p:cNvSpPr>
            <a:spLocks noChangeShapeType="1"/>
          </p:cNvSpPr>
          <p:nvPr/>
        </p:nvSpPr>
        <p:spPr bwMode="auto">
          <a:xfrm rot="16200000">
            <a:off x="2858478" y="23154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40"/>
          <p:cNvSpPr>
            <a:spLocks noChangeShapeType="1"/>
          </p:cNvSpPr>
          <p:nvPr/>
        </p:nvSpPr>
        <p:spPr bwMode="auto">
          <a:xfrm rot="16200000" flipV="1">
            <a:off x="2969330" y="2277117"/>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4"/>
          <p:cNvSpPr>
            <a:spLocks noChangeShapeType="1"/>
          </p:cNvSpPr>
          <p:nvPr/>
        </p:nvSpPr>
        <p:spPr bwMode="auto">
          <a:xfrm>
            <a:off x="2924560" y="1627709"/>
            <a:ext cx="0" cy="6771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2" name="直線コネクタ 151"/>
          <p:cNvCxnSpPr/>
          <p:nvPr/>
        </p:nvCxnSpPr>
        <p:spPr>
          <a:xfrm flipH="1">
            <a:off x="2935075" y="3833336"/>
            <a:ext cx="754143" cy="0"/>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56" name="円/楕円 155"/>
          <p:cNvSpPr/>
          <p:nvPr/>
        </p:nvSpPr>
        <p:spPr>
          <a:xfrm>
            <a:off x="4331042" y="378632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8" name="テキスト ボックス 167"/>
          <p:cNvSpPr txBox="1"/>
          <p:nvPr/>
        </p:nvSpPr>
        <p:spPr>
          <a:xfrm>
            <a:off x="3024488" y="2594709"/>
            <a:ext cx="66155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endParaRPr lang="ja-JP" altLang="ja-JP" sz="1600" dirty="0">
              <a:solidFill>
                <a:srgbClr val="FF0000"/>
              </a:solidFill>
            </a:endParaRPr>
          </a:p>
        </p:txBody>
      </p:sp>
      <p:cxnSp>
        <p:nvCxnSpPr>
          <p:cNvPr id="169" name="直線コネクタ 168"/>
          <p:cNvCxnSpPr/>
          <p:nvPr/>
        </p:nvCxnSpPr>
        <p:spPr>
          <a:xfrm>
            <a:off x="1011201" y="5779287"/>
            <a:ext cx="0" cy="193819"/>
          </a:xfrm>
          <a:prstGeom prst="line">
            <a:avLst/>
          </a:prstGeom>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a:off x="697130" y="5623699"/>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71" name="直線コネクタ 170"/>
          <p:cNvCxnSpPr/>
          <p:nvPr/>
        </p:nvCxnSpPr>
        <p:spPr>
          <a:xfrm>
            <a:off x="809614" y="5765574"/>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72" name="直線コネクタ 171"/>
          <p:cNvCxnSpPr>
            <a:stCxn id="174" idx="4"/>
          </p:cNvCxnSpPr>
          <p:nvPr/>
        </p:nvCxnSpPr>
        <p:spPr>
          <a:xfrm>
            <a:off x="1014130" y="5167725"/>
            <a:ext cx="0" cy="455974"/>
          </a:xfrm>
          <a:prstGeom prst="line">
            <a:avLst/>
          </a:prstGeom>
        </p:spPr>
        <p:style>
          <a:lnRef idx="2">
            <a:schemeClr val="dk1"/>
          </a:lnRef>
          <a:fillRef idx="1">
            <a:schemeClr val="lt1"/>
          </a:fillRef>
          <a:effectRef idx="0">
            <a:schemeClr val="dk1"/>
          </a:effectRef>
          <a:fontRef idx="minor">
            <a:schemeClr val="dk1"/>
          </a:fontRef>
        </p:style>
      </p:cxnSp>
      <p:sp>
        <p:nvSpPr>
          <p:cNvPr id="173" name="テキスト ボックス 172"/>
          <p:cNvSpPr txBox="1"/>
          <p:nvPr/>
        </p:nvSpPr>
        <p:spPr>
          <a:xfrm>
            <a:off x="159943" y="5456881"/>
            <a:ext cx="661553"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174" name="Oval 2"/>
          <p:cNvSpPr>
            <a:spLocks noChangeArrowheads="1"/>
          </p:cNvSpPr>
          <p:nvPr/>
        </p:nvSpPr>
        <p:spPr bwMode="auto">
          <a:xfrm>
            <a:off x="821496" y="4779297"/>
            <a:ext cx="385268" cy="38842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175" name="Freeform 3"/>
          <p:cNvSpPr>
            <a:spLocks/>
          </p:cNvSpPr>
          <p:nvPr/>
        </p:nvSpPr>
        <p:spPr bwMode="auto">
          <a:xfrm>
            <a:off x="878913" y="4879692"/>
            <a:ext cx="268943" cy="164323"/>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ln>
            <a:headEnd/>
            <a:tailEnd/>
          </a:ln>
          <a:extLst/>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cxnSp>
        <p:nvCxnSpPr>
          <p:cNvPr id="176" name="直線コネクタ 175"/>
          <p:cNvCxnSpPr/>
          <p:nvPr/>
        </p:nvCxnSpPr>
        <p:spPr>
          <a:xfrm>
            <a:off x="998950" y="4523451"/>
            <a:ext cx="0" cy="236152"/>
          </a:xfrm>
          <a:prstGeom prst="line">
            <a:avLst/>
          </a:prstGeom>
        </p:spPr>
        <p:style>
          <a:lnRef idx="2">
            <a:schemeClr val="dk1"/>
          </a:lnRef>
          <a:fillRef idx="1">
            <a:schemeClr val="lt1"/>
          </a:fillRef>
          <a:effectRef idx="0">
            <a:schemeClr val="dk1"/>
          </a:effectRef>
          <a:fontRef idx="minor">
            <a:schemeClr val="dk1"/>
          </a:fontRef>
        </p:style>
      </p:cxnSp>
      <p:sp>
        <p:nvSpPr>
          <p:cNvPr id="216" name="テキスト ボックス 215"/>
          <p:cNvSpPr txBox="1"/>
          <p:nvPr/>
        </p:nvSpPr>
        <p:spPr>
          <a:xfrm>
            <a:off x="2843807" y="188640"/>
            <a:ext cx="3336155" cy="646331"/>
          </a:xfrm>
          <a:prstGeom prst="rect">
            <a:avLst/>
          </a:prstGeom>
          <a:noFill/>
        </p:spPr>
        <p:txBody>
          <a:bodyPr wrap="square" rtlCol="0">
            <a:spAutoFit/>
          </a:bodyPr>
          <a:lstStyle/>
          <a:p>
            <a:r>
              <a:rPr lang="ja-JP" altLang="en-US" sz="3600" dirty="0" smtClean="0"/>
              <a:t>電圧</a:t>
            </a:r>
            <a:r>
              <a:rPr lang="ja-JP" altLang="en-US" sz="3600" dirty="0"/>
              <a:t>増幅作用</a:t>
            </a:r>
            <a:endParaRPr lang="ja-JP" altLang="ja-JP" sz="3600" dirty="0"/>
          </a:p>
        </p:txBody>
      </p:sp>
      <p:sp>
        <p:nvSpPr>
          <p:cNvPr id="217" name="テキスト ボックス 216"/>
          <p:cNvSpPr txBox="1"/>
          <p:nvPr/>
        </p:nvSpPr>
        <p:spPr>
          <a:xfrm>
            <a:off x="6363708" y="876918"/>
            <a:ext cx="2796486" cy="1938992"/>
          </a:xfrm>
          <a:prstGeom prst="rect">
            <a:avLst/>
          </a:prstGeom>
          <a:noFill/>
        </p:spPr>
        <p:txBody>
          <a:bodyPr wrap="square" rtlCol="0">
            <a:spAutoFit/>
          </a:bodyPr>
          <a:lstStyle/>
          <a:p>
            <a:r>
              <a:rPr kumimoji="1" lang="ja-JP" altLang="en-US" sz="2000" dirty="0" smtClean="0"/>
              <a:t>コレクタに抵抗</a:t>
            </a:r>
            <a:r>
              <a:rPr kumimoji="1" lang="en-US" altLang="ja-JP" sz="2000" dirty="0" smtClean="0"/>
              <a:t>R</a:t>
            </a:r>
            <a:r>
              <a:rPr kumimoji="1" lang="en-US" altLang="ja-JP" sz="1600" dirty="0" smtClean="0"/>
              <a:t>C</a:t>
            </a:r>
            <a:r>
              <a:rPr lang="ja-JP" altLang="en-US" sz="2000" dirty="0" smtClean="0"/>
              <a:t>を接続すると</a:t>
            </a:r>
            <a:r>
              <a:rPr lang="ja-JP" altLang="en-US" sz="2000" dirty="0">
                <a:solidFill>
                  <a:prstClr val="black"/>
                </a:solidFill>
              </a:rPr>
              <a:t>抵抗</a:t>
            </a:r>
            <a:r>
              <a:rPr lang="en-US" altLang="ja-JP" sz="2000" dirty="0" smtClean="0">
                <a:solidFill>
                  <a:prstClr val="black"/>
                </a:solidFill>
              </a:rPr>
              <a:t>R</a:t>
            </a:r>
            <a:r>
              <a:rPr lang="en-US" altLang="ja-JP" sz="1600" dirty="0" smtClean="0">
                <a:solidFill>
                  <a:prstClr val="black"/>
                </a:solidFill>
              </a:rPr>
              <a:t>C</a:t>
            </a:r>
            <a:r>
              <a:rPr lang="ja-JP" altLang="en-US" sz="2000" dirty="0" smtClean="0"/>
              <a:t>に信号電流</a:t>
            </a:r>
            <a:r>
              <a:rPr lang="en-US" altLang="ja-JP" sz="2000" i="1" dirty="0" err="1" smtClean="0">
                <a:latin typeface="Times New Roman" panose="02020603050405020304" pitchFamily="18" charset="0"/>
                <a:cs typeface="Times New Roman" panose="02020603050405020304" pitchFamily="18" charset="0"/>
              </a:rPr>
              <a:t>i</a:t>
            </a:r>
            <a:r>
              <a:rPr lang="en-US" altLang="ja-JP" sz="2000" dirty="0" err="1" smtClean="0"/>
              <a:t>C</a:t>
            </a:r>
            <a:r>
              <a:rPr lang="ja-JP" altLang="en-US" sz="2000" dirty="0" smtClean="0"/>
              <a:t>が流れ、その電圧降下を出力信号電圧</a:t>
            </a:r>
            <a:r>
              <a:rPr lang="en-US" altLang="ja-JP" sz="2000" i="1" dirty="0" err="1" smtClean="0">
                <a:latin typeface="Times New Roman" panose="02020603050405020304" pitchFamily="18" charset="0"/>
                <a:cs typeface="Times New Roman" panose="02020603050405020304" pitchFamily="18" charset="0"/>
              </a:rPr>
              <a:t>v</a:t>
            </a:r>
            <a:r>
              <a:rPr lang="en-US" altLang="ja-JP" sz="2000" dirty="0" err="1"/>
              <a:t>o</a:t>
            </a:r>
            <a:r>
              <a:rPr lang="ja-JP" altLang="en-US" sz="2000" dirty="0" smtClean="0"/>
              <a:t>として取り出すことができる。</a:t>
            </a:r>
            <a:endParaRPr lang="ja-JP" altLang="en-US" sz="2000" dirty="0"/>
          </a:p>
        </p:txBody>
      </p:sp>
      <p:sp>
        <p:nvSpPr>
          <p:cNvPr id="218" name="テキスト ボックス 217"/>
          <p:cNvSpPr txBox="1"/>
          <p:nvPr/>
        </p:nvSpPr>
        <p:spPr>
          <a:xfrm>
            <a:off x="319118" y="4711901"/>
            <a:ext cx="661553" cy="523220"/>
          </a:xfrm>
          <a:prstGeom prst="rect">
            <a:avLst/>
          </a:prstGeom>
          <a:noFill/>
        </p:spPr>
        <p:txBody>
          <a:bodyPr wrap="square"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dirty="0" smtClean="0">
                <a:solidFill>
                  <a:srgbClr val="FF0000"/>
                </a:solidFill>
              </a:rPr>
              <a:t>i</a:t>
            </a:r>
            <a:endParaRPr lang="ja-JP" altLang="ja-JP" sz="1600" dirty="0">
              <a:solidFill>
                <a:srgbClr val="FF0000"/>
              </a:solidFill>
            </a:endParaRPr>
          </a:p>
        </p:txBody>
      </p:sp>
      <p:sp>
        <p:nvSpPr>
          <p:cNvPr id="219" name="テキスト ボックス 218"/>
          <p:cNvSpPr txBox="1"/>
          <p:nvPr/>
        </p:nvSpPr>
        <p:spPr>
          <a:xfrm>
            <a:off x="1151729" y="4025929"/>
            <a:ext cx="1622420" cy="892552"/>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r>
              <a:rPr lang="en-US" altLang="ja-JP" sz="2400" dirty="0" smtClean="0">
                <a:solidFill>
                  <a:srgbClr val="FF0000"/>
                </a:solidFill>
              </a:rPr>
              <a:t>=</a:t>
            </a:r>
            <a:r>
              <a:rPr lang="en-US" altLang="ja-JP" sz="2400" dirty="0" err="1" smtClean="0">
                <a:solidFill>
                  <a:srgbClr val="FF0000"/>
                </a:solidFill>
              </a:rPr>
              <a:t>I</a:t>
            </a:r>
            <a:r>
              <a:rPr lang="en-US" altLang="ja-JP" sz="1600" dirty="0" err="1" smtClean="0">
                <a:solidFill>
                  <a:srgbClr val="FF0000"/>
                </a:solidFill>
              </a:rPr>
              <a:t>BB</a:t>
            </a:r>
            <a:r>
              <a:rPr lang="en-US" altLang="ja-JP" sz="2400" dirty="0" err="1" smtClean="0">
                <a:solidFill>
                  <a:srgbClr val="FF0000"/>
                </a:solidFill>
              </a:rPr>
              <a:t>+</a:t>
            </a:r>
            <a:r>
              <a:rPr lang="en-US" altLang="ja-JP" sz="2800" i="1" dirty="0" err="1">
                <a:solidFill>
                  <a:srgbClr val="FF0000"/>
                </a:solidFill>
                <a:latin typeface="Times New Roman" panose="02020603050405020304" pitchFamily="18" charset="0"/>
                <a:cs typeface="Times New Roman" panose="02020603050405020304" pitchFamily="18" charset="0"/>
              </a:rPr>
              <a:t>i</a:t>
            </a:r>
            <a:r>
              <a:rPr lang="en-US" altLang="ja-JP" sz="1600" dirty="0" err="1" smtClean="0">
                <a:solidFill>
                  <a:srgbClr val="FF0000"/>
                </a:solidFill>
              </a:rPr>
              <a:t>i</a:t>
            </a:r>
            <a:endParaRPr lang="en-US" altLang="ja-JP" sz="1600" dirty="0">
              <a:solidFill>
                <a:srgbClr val="FF0000"/>
              </a:solidFill>
            </a:endParaRPr>
          </a:p>
          <a:p>
            <a:endParaRPr lang="ja-JP" altLang="ja-JP" sz="2400" dirty="0">
              <a:solidFill>
                <a:srgbClr val="FF0000"/>
              </a:solidFill>
            </a:endParaRPr>
          </a:p>
        </p:txBody>
      </p:sp>
      <p:sp>
        <p:nvSpPr>
          <p:cNvPr id="220" name="Line 6"/>
          <p:cNvSpPr>
            <a:spLocks noChangeShapeType="1"/>
          </p:cNvSpPr>
          <p:nvPr/>
        </p:nvSpPr>
        <p:spPr bwMode="auto">
          <a:xfrm rot="10800000">
            <a:off x="1810762" y="4627486"/>
            <a:ext cx="0" cy="1234669"/>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テキスト ボックス 220"/>
          <p:cNvSpPr txBox="1"/>
          <p:nvPr/>
        </p:nvSpPr>
        <p:spPr>
          <a:xfrm>
            <a:off x="1273237" y="5069226"/>
            <a:ext cx="1500912" cy="523220"/>
          </a:xfrm>
          <a:prstGeom prst="rect">
            <a:avLst/>
          </a:prstGeom>
          <a:solidFill>
            <a:schemeClr val="bg1"/>
          </a:solidFill>
        </p:spPr>
        <p:txBody>
          <a:bodyPr wrap="square" rtlCol="0">
            <a:spAutoFit/>
          </a:bodyPr>
          <a:lstStyle/>
          <a:p>
            <a:pPr lvl="0"/>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r>
              <a:rPr lang="en-US" altLang="ja-JP" sz="2400" dirty="0" smtClean="0">
                <a:solidFill>
                  <a:srgbClr val="FF0000"/>
                </a:solidFill>
              </a:rPr>
              <a:t>=</a:t>
            </a:r>
            <a:r>
              <a:rPr lang="en-US" altLang="ja-JP" sz="2400" dirty="0" err="1" smtClean="0">
                <a:solidFill>
                  <a:srgbClr val="FF0000"/>
                </a:solidFill>
              </a:rPr>
              <a:t>V</a:t>
            </a:r>
            <a:r>
              <a:rPr lang="en-US" altLang="ja-JP" sz="1600" dirty="0" err="1" smtClean="0">
                <a:solidFill>
                  <a:srgbClr val="FF0000"/>
                </a:solidFill>
              </a:rPr>
              <a:t>BB</a:t>
            </a:r>
            <a:r>
              <a:rPr lang="en-US" altLang="ja-JP" sz="2400" dirty="0" err="1" smtClean="0">
                <a:solidFill>
                  <a:srgbClr val="FF0000"/>
                </a:solidFill>
              </a:rPr>
              <a:t>+</a:t>
            </a:r>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dirty="0" err="1" smtClean="0">
                <a:solidFill>
                  <a:srgbClr val="FF0000"/>
                </a:solidFill>
              </a:rPr>
              <a:t>i</a:t>
            </a:r>
            <a:endParaRPr lang="ja-JP" altLang="ja-JP" sz="1600" dirty="0">
              <a:solidFill>
                <a:srgbClr val="FF0000"/>
              </a:solidFill>
            </a:endParaRPr>
          </a:p>
        </p:txBody>
      </p:sp>
      <p:cxnSp>
        <p:nvCxnSpPr>
          <p:cNvPr id="222" name="直線コネクタ 221"/>
          <p:cNvCxnSpPr/>
          <p:nvPr/>
        </p:nvCxnSpPr>
        <p:spPr>
          <a:xfrm>
            <a:off x="3704478" y="3632485"/>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223" name="直線コネクタ 222"/>
          <p:cNvCxnSpPr/>
          <p:nvPr/>
        </p:nvCxnSpPr>
        <p:spPr>
          <a:xfrm>
            <a:off x="3835824" y="3632485"/>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228" name="直線コネクタ 227"/>
          <p:cNvCxnSpPr/>
          <p:nvPr/>
        </p:nvCxnSpPr>
        <p:spPr>
          <a:xfrm flipH="1">
            <a:off x="3835825" y="3833336"/>
            <a:ext cx="495217" cy="0"/>
          </a:xfrm>
          <a:prstGeom prst="line">
            <a:avLst/>
          </a:prstGeom>
        </p:spPr>
        <p:style>
          <a:lnRef idx="2">
            <a:schemeClr val="dk1"/>
          </a:lnRef>
          <a:fillRef idx="1">
            <a:schemeClr val="lt1"/>
          </a:fillRef>
          <a:effectRef idx="0">
            <a:schemeClr val="dk1"/>
          </a:effectRef>
          <a:fontRef idx="minor">
            <a:schemeClr val="dk1"/>
          </a:fontRef>
        </p:style>
      </p:cxnSp>
      <p:sp>
        <p:nvSpPr>
          <p:cNvPr id="230" name="テキスト ボックス 229"/>
          <p:cNvSpPr txBox="1"/>
          <p:nvPr/>
        </p:nvSpPr>
        <p:spPr>
          <a:xfrm>
            <a:off x="4117129" y="3871896"/>
            <a:ext cx="1306007" cy="523220"/>
          </a:xfrm>
          <a:prstGeom prst="rect">
            <a:avLst/>
          </a:prstGeom>
          <a:noFill/>
        </p:spPr>
        <p:txBody>
          <a:bodyPr wrap="square"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dirty="0" err="1" smtClean="0">
                <a:solidFill>
                  <a:srgbClr val="FF0000"/>
                </a:solidFill>
              </a:rPr>
              <a:t>O</a:t>
            </a:r>
            <a:r>
              <a:rPr lang="en-US" altLang="ja-JP" sz="2400" dirty="0" smtClean="0">
                <a:solidFill>
                  <a:srgbClr val="FF0000"/>
                </a:solidFill>
              </a:rPr>
              <a:t>=</a:t>
            </a:r>
            <a:r>
              <a:rPr lang="en-US" altLang="ja-JP" sz="2400" dirty="0" smtClean="0">
                <a:solidFill>
                  <a:srgbClr val="FF0000"/>
                </a:solidFill>
                <a:latin typeface="+mn-ea"/>
              </a:rPr>
              <a:t>-</a:t>
            </a:r>
            <a:r>
              <a:rPr lang="en-US" altLang="ja-JP" sz="2400" dirty="0" err="1" smtClean="0">
                <a:solidFill>
                  <a:srgbClr val="FF0000"/>
                </a:solidFill>
              </a:rPr>
              <a:t>R</a:t>
            </a:r>
            <a:r>
              <a:rPr lang="en-US" altLang="ja-JP" sz="1600" dirty="0" err="1" smtClean="0">
                <a:solidFill>
                  <a:srgbClr val="FF0000"/>
                </a:solidFill>
              </a:rPr>
              <a:t>C</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dirty="0" err="1" smtClean="0">
                <a:solidFill>
                  <a:srgbClr val="FF0000"/>
                </a:solidFill>
              </a:rPr>
              <a:t>C</a:t>
            </a:r>
            <a:endParaRPr lang="ja-JP" altLang="ja-JP" sz="2400" dirty="0">
              <a:solidFill>
                <a:srgbClr val="FF0000"/>
              </a:solidFill>
            </a:endParaRPr>
          </a:p>
        </p:txBody>
      </p:sp>
      <p:sp>
        <p:nvSpPr>
          <p:cNvPr id="237" name="テキスト ボックス 236"/>
          <p:cNvSpPr txBox="1"/>
          <p:nvPr/>
        </p:nvSpPr>
        <p:spPr>
          <a:xfrm>
            <a:off x="3563888" y="3946241"/>
            <a:ext cx="661553" cy="461665"/>
          </a:xfrm>
          <a:prstGeom prst="rect">
            <a:avLst/>
          </a:prstGeom>
          <a:noFill/>
        </p:spPr>
        <p:txBody>
          <a:bodyPr wrap="square" rtlCol="0">
            <a:spAutoFit/>
          </a:bodyPr>
          <a:lstStyle/>
          <a:p>
            <a:r>
              <a:rPr lang="en-US" altLang="ja-JP" sz="2400" dirty="0" smtClean="0">
                <a:solidFill>
                  <a:srgbClr val="FF0000"/>
                </a:solidFill>
              </a:rPr>
              <a:t>C</a:t>
            </a:r>
            <a:endParaRPr lang="ja-JP" altLang="ja-JP" sz="1600" dirty="0">
              <a:solidFill>
                <a:srgbClr val="FF0000"/>
              </a:solidFill>
            </a:endParaRPr>
          </a:p>
        </p:txBody>
      </p:sp>
      <p:sp>
        <p:nvSpPr>
          <p:cNvPr id="238" name="テキスト ボックス 237"/>
          <p:cNvSpPr txBox="1"/>
          <p:nvPr/>
        </p:nvSpPr>
        <p:spPr>
          <a:xfrm>
            <a:off x="6379902" y="2849790"/>
            <a:ext cx="2796486" cy="1323439"/>
          </a:xfrm>
          <a:prstGeom prst="rect">
            <a:avLst/>
          </a:prstGeom>
          <a:noFill/>
        </p:spPr>
        <p:txBody>
          <a:bodyPr wrap="square" rtlCol="0">
            <a:spAutoFit/>
          </a:bodyPr>
          <a:lstStyle/>
          <a:p>
            <a:r>
              <a:rPr lang="ja-JP" altLang="en-US" sz="2000" dirty="0" smtClean="0"/>
              <a:t>コンデンサ</a:t>
            </a:r>
            <a:r>
              <a:rPr lang="en-US" altLang="ja-JP" sz="2000" dirty="0" smtClean="0"/>
              <a:t>C</a:t>
            </a:r>
            <a:r>
              <a:rPr lang="ja-JP" altLang="en-US" sz="2000" dirty="0" smtClean="0"/>
              <a:t>は直流分を阻害して、信号電圧</a:t>
            </a:r>
            <a:r>
              <a:rPr lang="en-US" altLang="ja-JP" sz="2000" i="1" dirty="0" err="1" smtClean="0">
                <a:latin typeface="Times New Roman" panose="02020603050405020304" pitchFamily="18" charset="0"/>
                <a:cs typeface="Times New Roman" panose="02020603050405020304" pitchFamily="18" charset="0"/>
              </a:rPr>
              <a:t>v</a:t>
            </a:r>
            <a:r>
              <a:rPr lang="en-US" altLang="ja-JP" sz="2000" dirty="0" err="1" smtClean="0"/>
              <a:t>o</a:t>
            </a:r>
            <a:r>
              <a:rPr lang="ja-JP" altLang="en-US" sz="2000" dirty="0" err="1" smtClean="0"/>
              <a:t>だけを</a:t>
            </a:r>
            <a:r>
              <a:rPr lang="ja-JP" altLang="en-US" sz="2000" dirty="0" smtClean="0"/>
              <a:t>取り出す働きを持っている。</a:t>
            </a:r>
            <a:endParaRPr lang="ja-JP" altLang="en-US" sz="2000" dirty="0"/>
          </a:p>
        </p:txBody>
      </p:sp>
      <p:sp>
        <p:nvSpPr>
          <p:cNvPr id="239" name="テキスト ボックス 238"/>
          <p:cNvSpPr txBox="1"/>
          <p:nvPr/>
        </p:nvSpPr>
        <p:spPr>
          <a:xfrm>
            <a:off x="3476027" y="4968432"/>
            <a:ext cx="2533892" cy="523220"/>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CC</a:t>
            </a:r>
            <a:r>
              <a:rPr lang="en-US" altLang="ja-JP" sz="2400" dirty="0" smtClean="0">
                <a:solidFill>
                  <a:srgbClr val="FF0000"/>
                </a:solidFill>
                <a:latin typeface="+mn-ea"/>
              </a:rPr>
              <a:t>-</a:t>
            </a:r>
            <a:r>
              <a:rPr lang="en-US" altLang="ja-JP" sz="2400" dirty="0" smtClean="0">
                <a:solidFill>
                  <a:srgbClr val="FF0000"/>
                </a:solidFill>
              </a:rPr>
              <a:t>R</a:t>
            </a:r>
            <a:r>
              <a:rPr lang="en-US" altLang="ja-JP" sz="1600" dirty="0" smtClean="0">
                <a:solidFill>
                  <a:srgbClr val="FF0000"/>
                </a:solidFill>
              </a:rPr>
              <a:t>C</a:t>
            </a:r>
            <a:r>
              <a:rPr lang="en-US" altLang="ja-JP" sz="2400" dirty="0" smtClean="0">
                <a:solidFill>
                  <a:srgbClr val="FF0000"/>
                </a:solidFill>
              </a:rPr>
              <a:t>(</a:t>
            </a:r>
            <a:r>
              <a:rPr lang="en-US" altLang="ja-JP" sz="2400" dirty="0" err="1">
                <a:solidFill>
                  <a:srgbClr val="FF0000"/>
                </a:solidFill>
              </a:rPr>
              <a:t>I</a:t>
            </a:r>
            <a:r>
              <a:rPr lang="en-US" altLang="ja-JP" sz="1600" dirty="0" err="1" smtClean="0">
                <a:solidFill>
                  <a:srgbClr val="FF0000"/>
                </a:solidFill>
              </a:rPr>
              <a:t>CC</a:t>
            </a:r>
            <a:r>
              <a:rPr lang="en-US" altLang="ja-JP" sz="2400" dirty="0" err="1" smtClean="0">
                <a:solidFill>
                  <a:srgbClr val="FF0000"/>
                </a:solidFill>
                <a:latin typeface="+mn-ea"/>
              </a:rPr>
              <a:t>+</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dirty="0" err="1" smtClean="0">
                <a:solidFill>
                  <a:srgbClr val="FF0000"/>
                </a:solidFill>
              </a:rPr>
              <a:t>C</a:t>
            </a:r>
            <a:r>
              <a:rPr lang="en-US" altLang="ja-JP" sz="2400" dirty="0" smtClean="0">
                <a:solidFill>
                  <a:srgbClr val="FF0000"/>
                </a:solidFill>
              </a:rPr>
              <a:t>)</a:t>
            </a:r>
            <a:endParaRPr lang="ja-JP" altLang="ja-JP" sz="2400" dirty="0">
              <a:solidFill>
                <a:srgbClr val="FF0000"/>
              </a:solidFill>
            </a:endParaRPr>
          </a:p>
        </p:txBody>
      </p:sp>
      <p:sp>
        <p:nvSpPr>
          <p:cNvPr id="55" name="テキスト ボックス 54"/>
          <p:cNvSpPr txBox="1"/>
          <p:nvPr/>
        </p:nvSpPr>
        <p:spPr>
          <a:xfrm>
            <a:off x="3503186" y="5340734"/>
            <a:ext cx="2533892" cy="523220"/>
          </a:xfrm>
          <a:prstGeom prst="rect">
            <a:avLst/>
          </a:prstGeom>
          <a:noFill/>
        </p:spPr>
        <p:txBody>
          <a:bodyPr wrap="square" rtlCol="0">
            <a:spAutoFit/>
          </a:bodyPr>
          <a:lstStyle/>
          <a:p>
            <a:r>
              <a:rPr lang="en-US" altLang="ja-JP" sz="2400" dirty="0" smtClean="0">
                <a:solidFill>
                  <a:srgbClr val="FF0000"/>
                </a:solidFill>
              </a:rPr>
              <a:t>=</a:t>
            </a:r>
            <a:r>
              <a:rPr lang="en-US" altLang="ja-JP" sz="2400" dirty="0" err="1" smtClean="0">
                <a:solidFill>
                  <a:srgbClr val="FF0000"/>
                </a:solidFill>
              </a:rPr>
              <a:t>V</a:t>
            </a:r>
            <a:r>
              <a:rPr lang="en-US" altLang="ja-JP" sz="1600" dirty="0" err="1" smtClean="0">
                <a:solidFill>
                  <a:srgbClr val="FF0000"/>
                </a:solidFill>
              </a:rPr>
              <a:t>CC</a:t>
            </a:r>
            <a:r>
              <a:rPr lang="en-US" altLang="ja-JP" sz="2400" dirty="0" err="1" smtClean="0">
                <a:solidFill>
                  <a:srgbClr val="FF0000"/>
                </a:solidFill>
                <a:latin typeface="+mn-ea"/>
              </a:rPr>
              <a:t>-</a:t>
            </a:r>
            <a:r>
              <a:rPr lang="en-US" altLang="ja-JP" sz="2400" dirty="0" err="1" smtClean="0">
                <a:solidFill>
                  <a:srgbClr val="FF0000"/>
                </a:solidFill>
              </a:rPr>
              <a:t>R</a:t>
            </a:r>
            <a:r>
              <a:rPr lang="en-US" altLang="ja-JP" sz="1600" dirty="0" err="1" smtClean="0">
                <a:solidFill>
                  <a:srgbClr val="FF0000"/>
                </a:solidFill>
              </a:rPr>
              <a:t>C</a:t>
            </a:r>
            <a:r>
              <a:rPr lang="en-US" altLang="ja-JP" sz="2400" dirty="0" err="1" smtClean="0">
                <a:solidFill>
                  <a:srgbClr val="FF0000"/>
                </a:solidFill>
              </a:rPr>
              <a:t>I</a:t>
            </a:r>
            <a:r>
              <a:rPr lang="en-US" altLang="ja-JP" sz="1600" dirty="0" err="1" smtClean="0">
                <a:solidFill>
                  <a:srgbClr val="FF0000"/>
                </a:solidFill>
              </a:rPr>
              <a:t>CC</a:t>
            </a:r>
            <a:r>
              <a:rPr lang="en-US" altLang="ja-JP" sz="2400" dirty="0" err="1" smtClean="0">
                <a:solidFill>
                  <a:srgbClr val="FF0000"/>
                </a:solidFill>
                <a:latin typeface="+mn-ea"/>
              </a:rPr>
              <a:t>+</a:t>
            </a:r>
            <a:r>
              <a:rPr lang="en-US" altLang="ja-JP" sz="2400" dirty="0" err="1">
                <a:solidFill>
                  <a:srgbClr val="FF0000"/>
                </a:solidFill>
              </a:rPr>
              <a:t>R</a:t>
            </a:r>
            <a:r>
              <a:rPr lang="en-US" altLang="ja-JP" sz="1600" dirty="0" err="1">
                <a:solidFill>
                  <a:srgbClr val="FF0000"/>
                </a:solidFill>
              </a:rPr>
              <a:t>C</a:t>
            </a:r>
            <a:r>
              <a:rPr lang="en-US" altLang="ja-JP" sz="2800" i="1" dirty="0" err="1" smtClean="0">
                <a:solidFill>
                  <a:srgbClr val="FF0000"/>
                </a:solidFill>
                <a:latin typeface="Times New Roman" panose="02020603050405020304" pitchFamily="18" charset="0"/>
                <a:cs typeface="Times New Roman" panose="02020603050405020304" pitchFamily="18" charset="0"/>
              </a:rPr>
              <a:t>i</a:t>
            </a:r>
            <a:r>
              <a:rPr lang="en-US" altLang="ja-JP" sz="1600" dirty="0" err="1" smtClean="0">
                <a:solidFill>
                  <a:srgbClr val="FF0000"/>
                </a:solidFill>
              </a:rPr>
              <a:t>C</a:t>
            </a:r>
            <a:endParaRPr lang="ja-JP" altLang="ja-JP" sz="2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263" y="3111500"/>
            <a:ext cx="8778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Line 6"/>
          <p:cNvSpPr>
            <a:spLocks noChangeShapeType="1"/>
          </p:cNvSpPr>
          <p:nvPr/>
        </p:nvSpPr>
        <p:spPr bwMode="auto">
          <a:xfrm rot="10800000" flipH="1">
            <a:off x="2002536" y="4472205"/>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テキスト ボックス 61"/>
          <p:cNvSpPr txBox="1"/>
          <p:nvPr/>
        </p:nvSpPr>
        <p:spPr>
          <a:xfrm>
            <a:off x="6363708" y="4957443"/>
            <a:ext cx="2796486" cy="1015663"/>
          </a:xfrm>
          <a:prstGeom prst="rect">
            <a:avLst/>
          </a:prstGeom>
          <a:noFill/>
        </p:spPr>
        <p:txBody>
          <a:bodyPr wrap="square" rtlCol="0">
            <a:spAutoFit/>
          </a:bodyPr>
          <a:lstStyle/>
          <a:p>
            <a:r>
              <a:rPr lang="ja-JP" altLang="en-US" sz="2000" dirty="0" smtClean="0"/>
              <a:t>コレクタ抵抗</a:t>
            </a:r>
            <a:r>
              <a:rPr lang="en-US" altLang="ja-JP" sz="2000" dirty="0" smtClean="0"/>
              <a:t>R</a:t>
            </a:r>
            <a:r>
              <a:rPr lang="en-US" altLang="ja-JP" sz="1600" dirty="0" smtClean="0"/>
              <a:t>C</a:t>
            </a:r>
            <a:r>
              <a:rPr lang="ja-JP" altLang="en-US" sz="2000" dirty="0" smtClean="0"/>
              <a:t>を大きくすると増幅度が大きくなる。</a:t>
            </a:r>
            <a:endParaRPr lang="ja-JP" altLang="en-US" sz="2000" dirty="0"/>
          </a:p>
        </p:txBody>
      </p:sp>
      <p:sp>
        <p:nvSpPr>
          <p:cNvPr id="64" name="テキスト ボックス 63"/>
          <p:cNvSpPr txBox="1"/>
          <p:nvPr/>
        </p:nvSpPr>
        <p:spPr>
          <a:xfrm>
            <a:off x="6379902" y="4321549"/>
            <a:ext cx="2796486" cy="461665"/>
          </a:xfrm>
          <a:prstGeom prst="rect">
            <a:avLst/>
          </a:prstGeom>
          <a:noFill/>
        </p:spPr>
        <p:txBody>
          <a:bodyPr wrap="square" rtlCol="0">
            <a:spAutoFit/>
          </a:bodyPr>
          <a:lstStyle/>
          <a:p>
            <a:r>
              <a:rPr lang="ja-JP" altLang="en-US" sz="2000" dirty="0" smtClean="0"/>
              <a:t>電圧増幅度</a:t>
            </a:r>
            <a:r>
              <a:rPr lang="en-US" altLang="ja-JP" sz="2400" dirty="0" smtClean="0"/>
              <a:t>A</a:t>
            </a:r>
            <a:r>
              <a:rPr lang="en-US" altLang="ja-JP" sz="1600" i="1" dirty="0" smtClean="0">
                <a:latin typeface="Times New Roman" panose="02020603050405020304" pitchFamily="18" charset="0"/>
                <a:cs typeface="Times New Roman" panose="02020603050405020304" pitchFamily="18" charset="0"/>
              </a:rPr>
              <a:t>v</a:t>
            </a:r>
            <a:r>
              <a:rPr lang="ja-JP" altLang="en-US" sz="2400" dirty="0" smtClean="0">
                <a:latin typeface="Times New Roman" panose="02020603050405020304" pitchFamily="18" charset="0"/>
                <a:cs typeface="Times New Roman" panose="02020603050405020304" pitchFamily="18" charset="0"/>
              </a:rPr>
              <a:t>＝</a:t>
            </a:r>
            <a:endParaRPr lang="ja-JP" altLang="en-US" sz="2400" dirty="0"/>
          </a:p>
        </p:txBody>
      </p:sp>
      <p:sp>
        <p:nvSpPr>
          <p:cNvPr id="65" name="テキスト ボックス 64"/>
          <p:cNvSpPr txBox="1"/>
          <p:nvPr/>
        </p:nvSpPr>
        <p:spPr>
          <a:xfrm>
            <a:off x="8402968" y="4476468"/>
            <a:ext cx="502907" cy="523220"/>
          </a:xfrm>
          <a:prstGeom prst="rect">
            <a:avLst/>
          </a:prstGeom>
          <a:noFill/>
        </p:spPr>
        <p:txBody>
          <a:bodyPr wrap="square" rtlCol="0">
            <a:spAutoFit/>
          </a:bodyPr>
          <a:lstStyle/>
          <a:p>
            <a:r>
              <a:rPr lang="en-US" altLang="ja-JP" sz="2800" i="1" dirty="0" smtClean="0">
                <a:latin typeface="Times New Roman" panose="02020603050405020304" pitchFamily="18" charset="0"/>
                <a:cs typeface="Times New Roman" panose="02020603050405020304" pitchFamily="18" charset="0"/>
              </a:rPr>
              <a:t>v</a:t>
            </a:r>
            <a:r>
              <a:rPr lang="en-US" altLang="ja-JP" sz="1600" dirty="0" smtClean="0"/>
              <a:t>i</a:t>
            </a:r>
            <a:endParaRPr lang="ja-JP" altLang="ja-JP" sz="1600" dirty="0"/>
          </a:p>
        </p:txBody>
      </p:sp>
      <p:sp>
        <p:nvSpPr>
          <p:cNvPr id="67" name="テキスト ボックス 66"/>
          <p:cNvSpPr txBox="1"/>
          <p:nvPr/>
        </p:nvSpPr>
        <p:spPr>
          <a:xfrm>
            <a:off x="8388424" y="4077072"/>
            <a:ext cx="517451" cy="523220"/>
          </a:xfrm>
          <a:prstGeom prst="rect">
            <a:avLst/>
          </a:prstGeom>
          <a:noFill/>
        </p:spPr>
        <p:txBody>
          <a:bodyPr wrap="square" rtlCol="0">
            <a:spAutoFit/>
          </a:bodyPr>
          <a:lstStyle/>
          <a:p>
            <a:r>
              <a:rPr lang="en-US" altLang="ja-JP" sz="2800" i="1" dirty="0" err="1" smtClean="0">
                <a:latin typeface="Times New Roman" panose="02020603050405020304" pitchFamily="18" charset="0"/>
                <a:cs typeface="Times New Roman" panose="02020603050405020304" pitchFamily="18" charset="0"/>
              </a:rPr>
              <a:t>v</a:t>
            </a:r>
            <a:r>
              <a:rPr lang="en-US" altLang="ja-JP" sz="1600" dirty="0" err="1" smtClean="0"/>
              <a:t>O</a:t>
            </a:r>
            <a:endParaRPr lang="ja-JP" altLang="ja-JP" sz="2400" dirty="0"/>
          </a:p>
        </p:txBody>
      </p:sp>
      <p:cxnSp>
        <p:nvCxnSpPr>
          <p:cNvPr id="68" name="直線コネクタ 67"/>
          <p:cNvCxnSpPr/>
          <p:nvPr/>
        </p:nvCxnSpPr>
        <p:spPr>
          <a:xfrm>
            <a:off x="8424913" y="4562955"/>
            <a:ext cx="395536" cy="1"/>
          </a:xfrm>
          <a:prstGeom prst="line">
            <a:avLst/>
          </a:prstGeom>
          <a:ln w="25400"/>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6323248" y="6021288"/>
            <a:ext cx="2796486" cy="707886"/>
          </a:xfrm>
          <a:prstGeom prst="rect">
            <a:avLst/>
          </a:prstGeom>
          <a:noFill/>
        </p:spPr>
        <p:txBody>
          <a:bodyPr wrap="square" rtlCol="0">
            <a:spAutoFit/>
          </a:bodyPr>
          <a:lstStyle/>
          <a:p>
            <a:r>
              <a:rPr lang="en-US" altLang="ja-JP" sz="2000" dirty="0" smtClean="0"/>
              <a:t>V</a:t>
            </a:r>
            <a:r>
              <a:rPr lang="en-US" altLang="ja-JP" sz="1400" dirty="0" smtClean="0">
                <a:latin typeface="+mn-ea"/>
              </a:rPr>
              <a:t>BB</a:t>
            </a:r>
            <a:r>
              <a:rPr lang="ja-JP" altLang="en-US" sz="2000" dirty="0" smtClean="0"/>
              <a:t>のことをベースバイアス電源という。</a:t>
            </a:r>
            <a:endParaRPr lang="ja-JP" altLang="en-US" sz="2000" dirty="0"/>
          </a:p>
        </p:txBody>
      </p:sp>
    </p:spTree>
    <p:extLst>
      <p:ext uri="{BB962C8B-B14F-4D97-AF65-F5344CB8AC3E}">
        <p14:creationId xmlns:p14="http://schemas.microsoft.com/office/powerpoint/2010/main" val="1122611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1504936" y="5000777"/>
            <a:ext cx="0" cy="660471"/>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1145414" y="4146762"/>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1145415" y="471744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794910" y="4545012"/>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1142511" y="4063020"/>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1501921" y="3213335"/>
            <a:ext cx="0" cy="84968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538047" y="4545203"/>
            <a:ext cx="29176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9" name="Line 6"/>
          <p:cNvSpPr>
            <a:spLocks noChangeShapeType="1"/>
          </p:cNvSpPr>
          <p:nvPr/>
        </p:nvSpPr>
        <p:spPr bwMode="auto">
          <a:xfrm rot="10800000" flipH="1" flipV="1">
            <a:off x="1622319" y="3324661"/>
            <a:ext cx="9252" cy="46166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6"/>
          <p:cNvSpPr>
            <a:spLocks noChangeShapeType="1"/>
          </p:cNvSpPr>
          <p:nvPr/>
        </p:nvSpPr>
        <p:spPr bwMode="auto">
          <a:xfrm rot="10800000">
            <a:off x="1928303" y="3911926"/>
            <a:ext cx="8939" cy="1914466"/>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1639204" y="4642844"/>
            <a:ext cx="1971307"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r>
              <a:rPr lang="en-US" altLang="ja-JP" sz="2400" dirty="0" smtClean="0">
                <a:solidFill>
                  <a:srgbClr val="FF0000"/>
                </a:solidFill>
              </a:rPr>
              <a:t>=V</a:t>
            </a:r>
            <a:r>
              <a:rPr lang="en-US" altLang="ja-JP" sz="1600" dirty="0" smtClean="0">
                <a:solidFill>
                  <a:srgbClr val="FF0000"/>
                </a:solidFill>
              </a:rPr>
              <a:t>CC</a:t>
            </a:r>
            <a:r>
              <a:rPr lang="en-US" altLang="ja-JP" sz="2400" dirty="0" smtClean="0">
                <a:solidFill>
                  <a:srgbClr val="FF0000"/>
                </a:solidFill>
                <a:latin typeface="+mn-ea"/>
              </a:rPr>
              <a:t>-</a:t>
            </a:r>
            <a:r>
              <a:rPr lang="en-US" altLang="ja-JP" sz="2400" dirty="0" smtClean="0">
                <a:solidFill>
                  <a:srgbClr val="FF0000"/>
                </a:solidFill>
              </a:rPr>
              <a:t>R</a:t>
            </a:r>
            <a:r>
              <a:rPr lang="en-US" altLang="ja-JP" sz="1600" dirty="0" smtClean="0">
                <a:solidFill>
                  <a:srgbClr val="FF0000"/>
                </a:solidFill>
              </a:rPr>
              <a:t>C</a:t>
            </a:r>
            <a:r>
              <a:rPr lang="ja-JP" altLang="en-US" sz="1600" dirty="0" smtClean="0">
                <a:solidFill>
                  <a:srgbClr val="FF0000"/>
                </a:solidFill>
              </a:rPr>
              <a:t>・</a:t>
            </a:r>
            <a:r>
              <a:rPr lang="en-US" altLang="ja-JP" sz="2400" dirty="0" smtClean="0">
                <a:solidFill>
                  <a:srgbClr val="FF0000"/>
                </a:solidFill>
              </a:rPr>
              <a:t>I</a:t>
            </a:r>
            <a:r>
              <a:rPr lang="en-US" altLang="ja-JP" sz="1600" dirty="0" smtClean="0">
                <a:solidFill>
                  <a:srgbClr val="FF0000"/>
                </a:solidFill>
              </a:rPr>
              <a:t>C</a:t>
            </a:r>
            <a:endParaRPr lang="ja-JP" altLang="ja-JP" sz="2400" dirty="0">
              <a:solidFill>
                <a:srgbClr val="FF0000"/>
              </a:solidFill>
            </a:endParaRPr>
          </a:p>
        </p:txBody>
      </p:sp>
      <p:sp>
        <p:nvSpPr>
          <p:cNvPr id="34" name="テキスト ボックス 33"/>
          <p:cNvSpPr txBox="1"/>
          <p:nvPr/>
        </p:nvSpPr>
        <p:spPr>
          <a:xfrm>
            <a:off x="1613704" y="3216100"/>
            <a:ext cx="1551357"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74" name="テキスト ボックス 73"/>
          <p:cNvSpPr txBox="1"/>
          <p:nvPr/>
        </p:nvSpPr>
        <p:spPr>
          <a:xfrm>
            <a:off x="1291541" y="1290091"/>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140" name="Line 34"/>
          <p:cNvSpPr>
            <a:spLocks noChangeShapeType="1"/>
          </p:cNvSpPr>
          <p:nvPr/>
        </p:nvSpPr>
        <p:spPr bwMode="auto">
          <a:xfrm rot="16200000" flipV="1">
            <a:off x="1375718" y="3100835"/>
            <a:ext cx="74586" cy="1504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35"/>
          <p:cNvSpPr>
            <a:spLocks noChangeShapeType="1"/>
          </p:cNvSpPr>
          <p:nvPr/>
        </p:nvSpPr>
        <p:spPr bwMode="auto">
          <a:xfrm rot="16200000">
            <a:off x="1413080" y="29143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6"/>
          <p:cNvSpPr>
            <a:spLocks noChangeShapeType="1"/>
          </p:cNvSpPr>
          <p:nvPr/>
        </p:nvSpPr>
        <p:spPr bwMode="auto">
          <a:xfrm rot="16200000" flipV="1">
            <a:off x="1412531" y="27634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37"/>
          <p:cNvSpPr>
            <a:spLocks noChangeShapeType="1"/>
          </p:cNvSpPr>
          <p:nvPr/>
        </p:nvSpPr>
        <p:spPr bwMode="auto">
          <a:xfrm rot="16200000">
            <a:off x="1413080" y="26148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8"/>
          <p:cNvSpPr>
            <a:spLocks noChangeShapeType="1"/>
          </p:cNvSpPr>
          <p:nvPr/>
        </p:nvSpPr>
        <p:spPr bwMode="auto">
          <a:xfrm rot="16200000" flipV="1">
            <a:off x="1412531" y="24640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39"/>
          <p:cNvSpPr>
            <a:spLocks noChangeShapeType="1"/>
          </p:cNvSpPr>
          <p:nvPr/>
        </p:nvSpPr>
        <p:spPr bwMode="auto">
          <a:xfrm rot="16200000">
            <a:off x="1413080" y="23154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40"/>
          <p:cNvSpPr>
            <a:spLocks noChangeShapeType="1"/>
          </p:cNvSpPr>
          <p:nvPr/>
        </p:nvSpPr>
        <p:spPr bwMode="auto">
          <a:xfrm rot="16200000" flipV="1">
            <a:off x="1509194" y="2262380"/>
            <a:ext cx="85597" cy="1688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4"/>
          <p:cNvSpPr>
            <a:spLocks noChangeShapeType="1"/>
          </p:cNvSpPr>
          <p:nvPr/>
        </p:nvSpPr>
        <p:spPr bwMode="auto">
          <a:xfrm>
            <a:off x="1479162" y="1863565"/>
            <a:ext cx="0" cy="4463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2" name="直線コネクタ 151"/>
          <p:cNvCxnSpPr/>
          <p:nvPr/>
        </p:nvCxnSpPr>
        <p:spPr>
          <a:xfrm flipH="1">
            <a:off x="1489679" y="3833336"/>
            <a:ext cx="778339" cy="1"/>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56" name="円/楕円 155"/>
          <p:cNvSpPr/>
          <p:nvPr/>
        </p:nvSpPr>
        <p:spPr>
          <a:xfrm>
            <a:off x="1413009" y="171026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8" name="テキスト ボックス 167"/>
          <p:cNvSpPr txBox="1"/>
          <p:nvPr/>
        </p:nvSpPr>
        <p:spPr>
          <a:xfrm>
            <a:off x="718200" y="2346816"/>
            <a:ext cx="66155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endParaRPr lang="ja-JP" altLang="ja-JP" sz="1600" dirty="0">
              <a:solidFill>
                <a:srgbClr val="FF0000"/>
              </a:solidFill>
            </a:endParaRPr>
          </a:p>
        </p:txBody>
      </p:sp>
      <p:sp>
        <p:nvSpPr>
          <p:cNvPr id="216" name="テキスト ボックス 215"/>
          <p:cNvSpPr txBox="1"/>
          <p:nvPr/>
        </p:nvSpPr>
        <p:spPr>
          <a:xfrm>
            <a:off x="2843808" y="188640"/>
            <a:ext cx="1899166" cy="646331"/>
          </a:xfrm>
          <a:prstGeom prst="rect">
            <a:avLst/>
          </a:prstGeom>
          <a:noFill/>
        </p:spPr>
        <p:txBody>
          <a:bodyPr wrap="square" rtlCol="0">
            <a:spAutoFit/>
          </a:bodyPr>
          <a:lstStyle/>
          <a:p>
            <a:r>
              <a:rPr lang="ja-JP" altLang="en-US" sz="3600" dirty="0" smtClean="0"/>
              <a:t>負荷線</a:t>
            </a:r>
            <a:endParaRPr lang="ja-JP" altLang="ja-JP" sz="3600" dirty="0"/>
          </a:p>
        </p:txBody>
      </p:sp>
      <p:sp>
        <p:nvSpPr>
          <p:cNvPr id="217" name="テキスト ボックス 216"/>
          <p:cNvSpPr txBox="1"/>
          <p:nvPr/>
        </p:nvSpPr>
        <p:spPr>
          <a:xfrm>
            <a:off x="6095994" y="2146832"/>
            <a:ext cx="2796486" cy="2308324"/>
          </a:xfrm>
          <a:prstGeom prst="rect">
            <a:avLst/>
          </a:prstGeom>
          <a:noFill/>
        </p:spPr>
        <p:txBody>
          <a:bodyPr wrap="square" rtlCol="0">
            <a:spAutoFit/>
          </a:bodyPr>
          <a:lstStyle/>
          <a:p>
            <a:r>
              <a:rPr kumimoji="1" lang="ja-JP" altLang="en-US" sz="2400" dirty="0" smtClean="0"/>
              <a:t>トランジスタに抵抗</a:t>
            </a:r>
            <a:r>
              <a:rPr kumimoji="1" lang="en-US" altLang="ja-JP" sz="2400" dirty="0" smtClean="0"/>
              <a:t>R</a:t>
            </a:r>
            <a:r>
              <a:rPr kumimoji="1" lang="en-US" altLang="ja-JP" dirty="0" smtClean="0"/>
              <a:t>C</a:t>
            </a:r>
            <a:r>
              <a:rPr lang="ja-JP" altLang="en-US" sz="2400" dirty="0" smtClean="0"/>
              <a:t>を接続したときのコレクタ電流</a:t>
            </a:r>
            <a:r>
              <a:rPr lang="en-US" altLang="ja-JP" sz="2400" dirty="0" smtClean="0">
                <a:solidFill>
                  <a:srgbClr val="FF0000"/>
                </a:solidFill>
              </a:rPr>
              <a:t>I</a:t>
            </a:r>
            <a:r>
              <a:rPr lang="en-US" altLang="ja-JP" dirty="0" smtClean="0">
                <a:solidFill>
                  <a:srgbClr val="FF0000"/>
                </a:solidFill>
              </a:rPr>
              <a:t>C</a:t>
            </a:r>
            <a:r>
              <a:rPr lang="ja-JP" altLang="en-US" sz="2400" dirty="0" smtClean="0"/>
              <a:t>とコレクタ・エミッタ間電圧</a:t>
            </a:r>
            <a:r>
              <a:rPr lang="en-US" altLang="ja-JP" sz="2400" dirty="0" smtClean="0">
                <a:solidFill>
                  <a:srgbClr val="FF0000"/>
                </a:solidFill>
              </a:rPr>
              <a:t>V</a:t>
            </a:r>
            <a:r>
              <a:rPr lang="en-US" altLang="ja-JP" sz="1600" dirty="0" smtClean="0">
                <a:solidFill>
                  <a:srgbClr val="FF0000"/>
                </a:solidFill>
              </a:rPr>
              <a:t>CE</a:t>
            </a:r>
            <a:r>
              <a:rPr lang="ja-JP" altLang="en-US" sz="2400" dirty="0" smtClean="0"/>
              <a:t>の関係を示した直線を</a:t>
            </a:r>
            <a:r>
              <a:rPr lang="ja-JP" altLang="en-US" sz="2400" dirty="0" smtClean="0">
                <a:solidFill>
                  <a:srgbClr val="FF0000"/>
                </a:solidFill>
              </a:rPr>
              <a:t>負荷線</a:t>
            </a:r>
            <a:r>
              <a:rPr lang="ja-JP" altLang="en-US" sz="2400" dirty="0" smtClean="0"/>
              <a:t>という。</a:t>
            </a:r>
            <a:endParaRPr lang="ja-JP" altLang="en-US" sz="2400" dirty="0"/>
          </a:p>
        </p:txBody>
      </p:sp>
      <p:sp>
        <p:nvSpPr>
          <p:cNvPr id="55" name="円/楕円 54"/>
          <p:cNvSpPr/>
          <p:nvPr/>
        </p:nvSpPr>
        <p:spPr>
          <a:xfrm>
            <a:off x="394031" y="446990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円/楕円 55"/>
          <p:cNvSpPr/>
          <p:nvPr/>
        </p:nvSpPr>
        <p:spPr>
          <a:xfrm>
            <a:off x="2268018" y="376230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9" name="テキスト ボックス 58"/>
          <p:cNvSpPr txBox="1"/>
          <p:nvPr/>
        </p:nvSpPr>
        <p:spPr>
          <a:xfrm>
            <a:off x="6095994" y="4748951"/>
            <a:ext cx="2796486" cy="1200329"/>
          </a:xfrm>
          <a:prstGeom prst="rect">
            <a:avLst/>
          </a:prstGeom>
          <a:noFill/>
        </p:spPr>
        <p:txBody>
          <a:bodyPr wrap="square" rtlCol="0">
            <a:spAutoFit/>
          </a:bodyPr>
          <a:lstStyle/>
          <a:p>
            <a:r>
              <a:rPr lang="ja-JP" altLang="en-US" sz="2400" dirty="0" smtClean="0">
                <a:solidFill>
                  <a:srgbClr val="FF0000"/>
                </a:solidFill>
              </a:rPr>
              <a:t>負荷線</a:t>
            </a:r>
            <a:r>
              <a:rPr lang="ja-JP" altLang="en-US" sz="2400" dirty="0" smtClean="0"/>
              <a:t>は一般に出力特性上に作図する。</a:t>
            </a:r>
            <a:endParaRPr lang="ja-JP" altLang="en-US" sz="2400" dirty="0"/>
          </a:p>
        </p:txBody>
      </p:sp>
      <p:cxnSp>
        <p:nvCxnSpPr>
          <p:cNvPr id="40" name="直線コネクタ 39"/>
          <p:cNvCxnSpPr/>
          <p:nvPr/>
        </p:nvCxnSpPr>
        <p:spPr>
          <a:xfrm flipH="1">
            <a:off x="1291542" y="5678342"/>
            <a:ext cx="39490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flipH="1">
            <a:off x="1291541" y="5678342"/>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flipH="1">
            <a:off x="1418121" y="5678342"/>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50" name="直線コネクタ 49"/>
          <p:cNvCxnSpPr/>
          <p:nvPr/>
        </p:nvCxnSpPr>
        <p:spPr>
          <a:xfrm flipH="1">
            <a:off x="1538653" y="5678254"/>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grpSp>
        <p:nvGrpSpPr>
          <p:cNvPr id="26" name="グループ化 25"/>
          <p:cNvGrpSpPr/>
          <p:nvPr/>
        </p:nvGrpSpPr>
        <p:grpSpPr>
          <a:xfrm>
            <a:off x="3370444" y="1916832"/>
            <a:ext cx="2786320" cy="4353211"/>
            <a:chOff x="6061652" y="2636912"/>
            <a:chExt cx="2786320" cy="4353211"/>
          </a:xfrm>
        </p:grpSpPr>
        <p:sp>
          <p:nvSpPr>
            <p:cNvPr id="53" name="テキスト ボックス 52"/>
            <p:cNvSpPr txBox="1"/>
            <p:nvPr/>
          </p:nvSpPr>
          <p:spPr>
            <a:xfrm>
              <a:off x="6643606" y="2636912"/>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54" name="直線コネクタ 53"/>
            <p:cNvCxnSpPr/>
            <p:nvPr/>
          </p:nvCxnSpPr>
          <p:spPr>
            <a:xfrm>
              <a:off x="6468789" y="5105845"/>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765796" y="4623846"/>
              <a:ext cx="1450748" cy="345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480617"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765796" y="5054095"/>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61" name="テキスト ボックス 60"/>
            <p:cNvSpPr txBox="1"/>
            <p:nvPr/>
          </p:nvSpPr>
          <p:spPr>
            <a:xfrm>
              <a:off x="8093484" y="5132091"/>
              <a:ext cx="754488" cy="461665"/>
            </a:xfrm>
            <a:prstGeom prst="rect">
              <a:avLst/>
            </a:prstGeom>
            <a:noFill/>
          </p:spPr>
          <p:txBody>
            <a:bodyPr wrap="square" rtlCol="0">
              <a:spAutoFit/>
            </a:bodyPr>
            <a:lstStyle/>
            <a:p>
              <a:r>
                <a:rPr lang="en-US" altLang="ja-JP" sz="2400" dirty="0" smtClean="0"/>
                <a:t>V</a:t>
              </a:r>
              <a:r>
                <a:rPr lang="en-US" altLang="ja-JP" sz="1600" dirty="0"/>
                <a:t>CE</a:t>
              </a:r>
              <a:endParaRPr lang="ja-JP" altLang="ja-JP" sz="1600" dirty="0"/>
            </a:p>
          </p:txBody>
        </p:sp>
        <p:cxnSp>
          <p:nvCxnSpPr>
            <p:cNvPr id="62" name="直線コネクタ 61"/>
            <p:cNvCxnSpPr/>
            <p:nvPr/>
          </p:nvCxnSpPr>
          <p:spPr>
            <a:xfrm>
              <a:off x="8216544" y="3321793"/>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784496"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352448"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920400" y="3308428"/>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6480616" y="3308428"/>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480616" y="4230475"/>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480617" y="332318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468789" y="3766895"/>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463128" y="4644324"/>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208432" y="5046600"/>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72" name="テキスト ボックス 71"/>
            <p:cNvSpPr txBox="1"/>
            <p:nvPr/>
          </p:nvSpPr>
          <p:spPr>
            <a:xfrm>
              <a:off x="7515473" y="4422991"/>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73" name="テキスト ボックス 72"/>
            <p:cNvSpPr txBox="1"/>
            <p:nvPr/>
          </p:nvSpPr>
          <p:spPr>
            <a:xfrm>
              <a:off x="8066908" y="5053061"/>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75" name="テキスト ボックス 74"/>
            <p:cNvSpPr txBox="1"/>
            <p:nvPr/>
          </p:nvSpPr>
          <p:spPr>
            <a:xfrm>
              <a:off x="6397524" y="504887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76" name="テキスト ボックス 75"/>
            <p:cNvSpPr txBox="1"/>
            <p:nvPr/>
          </p:nvSpPr>
          <p:spPr>
            <a:xfrm>
              <a:off x="6208944" y="4975840"/>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77" name="テキスト ボックス 76"/>
            <p:cNvSpPr txBox="1"/>
            <p:nvPr/>
          </p:nvSpPr>
          <p:spPr>
            <a:xfrm>
              <a:off x="6201231" y="4536896"/>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78" name="テキスト ボックス 77"/>
            <p:cNvSpPr txBox="1"/>
            <p:nvPr/>
          </p:nvSpPr>
          <p:spPr>
            <a:xfrm>
              <a:off x="6201231" y="4118225"/>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79" name="テキスト ボックス 78"/>
            <p:cNvSpPr txBox="1"/>
            <p:nvPr/>
          </p:nvSpPr>
          <p:spPr>
            <a:xfrm>
              <a:off x="6201231" y="3657207"/>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80" name="テキスト ボックス 79"/>
            <p:cNvSpPr txBox="1"/>
            <p:nvPr/>
          </p:nvSpPr>
          <p:spPr>
            <a:xfrm>
              <a:off x="6061652" y="3028706"/>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1" name="テキスト ボックス 80"/>
            <p:cNvSpPr txBox="1"/>
            <p:nvPr/>
          </p:nvSpPr>
          <p:spPr>
            <a:xfrm>
              <a:off x="6076700" y="2721655"/>
              <a:ext cx="439580" cy="461665"/>
            </a:xfrm>
            <a:prstGeom prst="rect">
              <a:avLst/>
            </a:prstGeom>
            <a:noFill/>
          </p:spPr>
          <p:txBody>
            <a:bodyPr wrap="square" rtlCol="0">
              <a:spAutoFit/>
            </a:bodyPr>
            <a:lstStyle/>
            <a:p>
              <a:r>
                <a:rPr lang="en-US" altLang="ja-JP" sz="2400" dirty="0" smtClean="0"/>
                <a:t>I</a:t>
              </a:r>
              <a:r>
                <a:rPr lang="en-US" altLang="ja-JP" sz="1600" dirty="0"/>
                <a:t>C</a:t>
              </a:r>
              <a:endParaRPr lang="ja-JP" altLang="ja-JP" sz="1600" dirty="0"/>
            </a:p>
          </p:txBody>
        </p:sp>
        <p:sp>
          <p:nvSpPr>
            <p:cNvPr id="82" name="テキスト ボックス 81"/>
            <p:cNvSpPr txBox="1"/>
            <p:nvPr/>
          </p:nvSpPr>
          <p:spPr>
            <a:xfrm>
              <a:off x="8216544" y="5058801"/>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83" name="テキスト ボックス 82"/>
            <p:cNvSpPr txBox="1"/>
            <p:nvPr/>
          </p:nvSpPr>
          <p:spPr>
            <a:xfrm>
              <a:off x="6184284" y="3184683"/>
              <a:ext cx="508368" cy="276999"/>
            </a:xfrm>
            <a:prstGeom prst="rect">
              <a:avLst/>
            </a:prstGeom>
            <a:noFill/>
          </p:spPr>
          <p:txBody>
            <a:bodyPr wrap="square" rtlCol="0">
              <a:spAutoFit/>
            </a:bodyPr>
            <a:lstStyle/>
            <a:p>
              <a:r>
                <a:rPr lang="en-US" altLang="ja-JP" sz="1200" dirty="0" smtClean="0"/>
                <a:t>4</a:t>
              </a:r>
              <a:endParaRPr lang="ja-JP" altLang="ja-JP" sz="1200" dirty="0"/>
            </a:p>
          </p:txBody>
        </p:sp>
        <p:cxnSp>
          <p:nvCxnSpPr>
            <p:cNvPr id="84" name="直線コネクタ 83"/>
            <p:cNvCxnSpPr/>
            <p:nvPr/>
          </p:nvCxnSpPr>
          <p:spPr>
            <a:xfrm flipV="1">
              <a:off x="6832568" y="4200628"/>
              <a:ext cx="1383976"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6904576" y="3710799"/>
              <a:ext cx="1346749"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6976989" y="3316722"/>
              <a:ext cx="1239555" cy="45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7627056" y="5048877"/>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88" name="テキスト ボックス 87"/>
            <p:cNvSpPr txBox="1"/>
            <p:nvPr/>
          </p:nvSpPr>
          <p:spPr>
            <a:xfrm>
              <a:off x="7524260" y="3984633"/>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89" name="テキスト ボックス 88"/>
            <p:cNvSpPr txBox="1"/>
            <p:nvPr/>
          </p:nvSpPr>
          <p:spPr>
            <a:xfrm>
              <a:off x="7552835" y="3492439"/>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90" name="テキスト ボックス 89"/>
            <p:cNvSpPr txBox="1"/>
            <p:nvPr/>
          </p:nvSpPr>
          <p:spPr>
            <a:xfrm>
              <a:off x="7496464" y="3078347"/>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03" name="円弧 102"/>
            <p:cNvSpPr/>
            <p:nvPr/>
          </p:nvSpPr>
          <p:spPr>
            <a:xfrm rot="16200000">
              <a:off x="6458023" y="4673240"/>
              <a:ext cx="828231" cy="767574"/>
            </a:xfrm>
            <a:prstGeom prst="arc">
              <a:avLst>
                <a:gd name="adj1" fmla="val 15879912"/>
                <a:gd name="adj2" fmla="val 210540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円弧 103"/>
            <p:cNvSpPr/>
            <p:nvPr/>
          </p:nvSpPr>
          <p:spPr>
            <a:xfrm rot="16200000">
              <a:off x="6190785" y="4531199"/>
              <a:ext cx="1451500" cy="871830"/>
            </a:xfrm>
            <a:prstGeom prst="arc">
              <a:avLst>
                <a:gd name="adj1" fmla="val 14995569"/>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rot="16200000">
              <a:off x="5174583" y="4673536"/>
              <a:ext cx="3622621" cy="1010553"/>
            </a:xfrm>
            <a:prstGeom prst="arc">
              <a:avLst>
                <a:gd name="adj1" fmla="val 16673417"/>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円弧 105"/>
            <p:cNvSpPr/>
            <p:nvPr/>
          </p:nvSpPr>
          <p:spPr>
            <a:xfrm rot="16200000">
              <a:off x="5685951" y="4538185"/>
              <a:ext cx="2646393" cy="1047717"/>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07" name="直線コネクタ 106"/>
          <p:cNvCxnSpPr/>
          <p:nvPr/>
        </p:nvCxnSpPr>
        <p:spPr>
          <a:xfrm flipH="1" flipV="1">
            <a:off x="3798906" y="3052056"/>
            <a:ext cx="1306908" cy="1352318"/>
          </a:xfrm>
          <a:prstGeom prst="line">
            <a:avLst/>
          </a:prstGeom>
          <a:ln>
            <a:headEnd type="oval" w="med" len="med"/>
            <a:tailEnd type="oval" w="med" len="med"/>
          </a:ln>
        </p:spPr>
        <p:style>
          <a:lnRef idx="2">
            <a:schemeClr val="dk1"/>
          </a:lnRef>
          <a:fillRef idx="1">
            <a:schemeClr val="lt1"/>
          </a:fillRef>
          <a:effectRef idx="0">
            <a:schemeClr val="dk1"/>
          </a:effectRef>
          <a:fontRef idx="minor">
            <a:schemeClr val="dk1"/>
          </a:fontRef>
        </p:style>
      </p:cxnSp>
      <p:sp>
        <p:nvSpPr>
          <p:cNvPr id="115" name="テキスト ボックス 114"/>
          <p:cNvSpPr txBox="1"/>
          <p:nvPr/>
        </p:nvSpPr>
        <p:spPr>
          <a:xfrm>
            <a:off x="1878848" y="1351646"/>
            <a:ext cx="661553" cy="400110"/>
          </a:xfrm>
          <a:prstGeom prst="rect">
            <a:avLst/>
          </a:prstGeom>
          <a:noFill/>
        </p:spPr>
        <p:txBody>
          <a:bodyPr wrap="square" rtlCol="0">
            <a:spAutoFit/>
          </a:bodyPr>
          <a:lstStyle/>
          <a:p>
            <a:r>
              <a:rPr lang="en-US" altLang="ja-JP" sz="2000" dirty="0" smtClean="0">
                <a:solidFill>
                  <a:srgbClr val="FF0000"/>
                </a:solidFill>
                <a:latin typeface="+mn-ea"/>
              </a:rPr>
              <a:t>6V</a:t>
            </a:r>
            <a:endParaRPr lang="ja-JP" altLang="ja-JP" sz="2000" dirty="0">
              <a:solidFill>
                <a:srgbClr val="FF0000"/>
              </a:solidFill>
              <a:latin typeface="+mn-ea"/>
            </a:endParaRPr>
          </a:p>
        </p:txBody>
      </p:sp>
      <p:sp>
        <p:nvSpPr>
          <p:cNvPr id="117" name="テキスト ボックス 116"/>
          <p:cNvSpPr txBox="1"/>
          <p:nvPr/>
        </p:nvSpPr>
        <p:spPr>
          <a:xfrm>
            <a:off x="691067" y="2635266"/>
            <a:ext cx="966889" cy="461665"/>
          </a:xfrm>
          <a:prstGeom prst="rect">
            <a:avLst/>
          </a:prstGeom>
          <a:noFill/>
        </p:spPr>
        <p:txBody>
          <a:bodyPr wrap="square" rtlCol="0">
            <a:spAutoFit/>
          </a:bodyPr>
          <a:lstStyle/>
          <a:p>
            <a:r>
              <a:rPr lang="en-US" altLang="ja-JP" sz="2400" dirty="0" smtClean="0">
                <a:solidFill>
                  <a:srgbClr val="FF0000"/>
                </a:solidFill>
              </a:rPr>
              <a:t>2kΩ</a:t>
            </a:r>
            <a:endParaRPr lang="ja-JP" altLang="ja-JP" sz="1600" dirty="0">
              <a:solidFill>
                <a:srgbClr val="FF0000"/>
              </a:solidFill>
            </a:endParaRPr>
          </a:p>
        </p:txBody>
      </p:sp>
    </p:spTree>
    <p:extLst>
      <p:ext uri="{BB962C8B-B14F-4D97-AF65-F5344CB8AC3E}">
        <p14:creationId xmlns:p14="http://schemas.microsoft.com/office/powerpoint/2010/main" val="36956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1504936" y="5000777"/>
            <a:ext cx="0" cy="660471"/>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1145414" y="4146762"/>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1145415" y="471744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794910" y="4545012"/>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1142511" y="4063020"/>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1501921" y="3213335"/>
            <a:ext cx="0" cy="84968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538047" y="4545203"/>
            <a:ext cx="29176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9" name="Line 6"/>
          <p:cNvSpPr>
            <a:spLocks noChangeShapeType="1"/>
          </p:cNvSpPr>
          <p:nvPr/>
        </p:nvSpPr>
        <p:spPr bwMode="auto">
          <a:xfrm rot="10800000" flipH="1" flipV="1">
            <a:off x="1622319" y="3324661"/>
            <a:ext cx="9252" cy="46166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6"/>
          <p:cNvSpPr>
            <a:spLocks noChangeShapeType="1"/>
          </p:cNvSpPr>
          <p:nvPr/>
        </p:nvSpPr>
        <p:spPr bwMode="auto">
          <a:xfrm rot="10800000">
            <a:off x="1928303" y="3911926"/>
            <a:ext cx="8939" cy="1914466"/>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1639204" y="4642844"/>
            <a:ext cx="1971307"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r>
              <a:rPr lang="en-US" altLang="ja-JP" sz="2400" dirty="0" smtClean="0">
                <a:solidFill>
                  <a:srgbClr val="FF0000"/>
                </a:solidFill>
              </a:rPr>
              <a:t>=V</a:t>
            </a:r>
            <a:r>
              <a:rPr lang="en-US" altLang="ja-JP" sz="1600" dirty="0" smtClean="0">
                <a:solidFill>
                  <a:srgbClr val="FF0000"/>
                </a:solidFill>
              </a:rPr>
              <a:t>CC</a:t>
            </a:r>
            <a:r>
              <a:rPr lang="en-US" altLang="ja-JP" sz="2400" dirty="0" smtClean="0">
                <a:solidFill>
                  <a:srgbClr val="FF0000"/>
                </a:solidFill>
                <a:latin typeface="+mn-ea"/>
              </a:rPr>
              <a:t>-</a:t>
            </a:r>
            <a:r>
              <a:rPr lang="en-US" altLang="ja-JP" sz="2400" dirty="0" smtClean="0">
                <a:solidFill>
                  <a:srgbClr val="FF0000"/>
                </a:solidFill>
              </a:rPr>
              <a:t>R</a:t>
            </a:r>
            <a:r>
              <a:rPr lang="en-US" altLang="ja-JP" sz="1600" dirty="0" smtClean="0">
                <a:solidFill>
                  <a:srgbClr val="FF0000"/>
                </a:solidFill>
              </a:rPr>
              <a:t>C</a:t>
            </a:r>
            <a:r>
              <a:rPr lang="ja-JP" altLang="en-US" sz="1600" dirty="0" smtClean="0">
                <a:solidFill>
                  <a:srgbClr val="FF0000"/>
                </a:solidFill>
              </a:rPr>
              <a:t>・</a:t>
            </a:r>
            <a:r>
              <a:rPr lang="en-US" altLang="ja-JP" sz="2400" dirty="0" smtClean="0">
                <a:solidFill>
                  <a:srgbClr val="FF0000"/>
                </a:solidFill>
              </a:rPr>
              <a:t>I</a:t>
            </a:r>
            <a:r>
              <a:rPr lang="en-US" altLang="ja-JP" sz="1600" dirty="0" smtClean="0">
                <a:solidFill>
                  <a:srgbClr val="FF0000"/>
                </a:solidFill>
              </a:rPr>
              <a:t>C</a:t>
            </a:r>
            <a:endParaRPr lang="ja-JP" altLang="ja-JP" sz="2400" dirty="0">
              <a:solidFill>
                <a:srgbClr val="FF0000"/>
              </a:solidFill>
            </a:endParaRPr>
          </a:p>
        </p:txBody>
      </p:sp>
      <p:sp>
        <p:nvSpPr>
          <p:cNvPr id="34" name="テキスト ボックス 33"/>
          <p:cNvSpPr txBox="1"/>
          <p:nvPr/>
        </p:nvSpPr>
        <p:spPr>
          <a:xfrm>
            <a:off x="1613704" y="3216100"/>
            <a:ext cx="1551357"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74" name="テキスト ボックス 73"/>
          <p:cNvSpPr txBox="1"/>
          <p:nvPr/>
        </p:nvSpPr>
        <p:spPr>
          <a:xfrm>
            <a:off x="1291541" y="1290091"/>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140" name="Line 34"/>
          <p:cNvSpPr>
            <a:spLocks noChangeShapeType="1"/>
          </p:cNvSpPr>
          <p:nvPr/>
        </p:nvSpPr>
        <p:spPr bwMode="auto">
          <a:xfrm rot="16200000" flipV="1">
            <a:off x="1375718" y="3100835"/>
            <a:ext cx="74586" cy="1504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35"/>
          <p:cNvSpPr>
            <a:spLocks noChangeShapeType="1"/>
          </p:cNvSpPr>
          <p:nvPr/>
        </p:nvSpPr>
        <p:spPr bwMode="auto">
          <a:xfrm rot="16200000">
            <a:off x="1413080" y="29143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6"/>
          <p:cNvSpPr>
            <a:spLocks noChangeShapeType="1"/>
          </p:cNvSpPr>
          <p:nvPr/>
        </p:nvSpPr>
        <p:spPr bwMode="auto">
          <a:xfrm rot="16200000" flipV="1">
            <a:off x="1412531" y="27634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37"/>
          <p:cNvSpPr>
            <a:spLocks noChangeShapeType="1"/>
          </p:cNvSpPr>
          <p:nvPr/>
        </p:nvSpPr>
        <p:spPr bwMode="auto">
          <a:xfrm rot="16200000">
            <a:off x="1413080" y="26148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8"/>
          <p:cNvSpPr>
            <a:spLocks noChangeShapeType="1"/>
          </p:cNvSpPr>
          <p:nvPr/>
        </p:nvSpPr>
        <p:spPr bwMode="auto">
          <a:xfrm rot="16200000" flipV="1">
            <a:off x="1412531" y="24640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39"/>
          <p:cNvSpPr>
            <a:spLocks noChangeShapeType="1"/>
          </p:cNvSpPr>
          <p:nvPr/>
        </p:nvSpPr>
        <p:spPr bwMode="auto">
          <a:xfrm rot="16200000">
            <a:off x="1413080" y="23154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40"/>
          <p:cNvSpPr>
            <a:spLocks noChangeShapeType="1"/>
          </p:cNvSpPr>
          <p:nvPr/>
        </p:nvSpPr>
        <p:spPr bwMode="auto">
          <a:xfrm rot="16200000" flipV="1">
            <a:off x="1509194" y="2262380"/>
            <a:ext cx="85597" cy="1688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4"/>
          <p:cNvSpPr>
            <a:spLocks noChangeShapeType="1"/>
          </p:cNvSpPr>
          <p:nvPr/>
        </p:nvSpPr>
        <p:spPr bwMode="auto">
          <a:xfrm>
            <a:off x="1479162" y="1863565"/>
            <a:ext cx="0" cy="4463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2" name="直線コネクタ 151"/>
          <p:cNvCxnSpPr/>
          <p:nvPr/>
        </p:nvCxnSpPr>
        <p:spPr>
          <a:xfrm flipH="1">
            <a:off x="1489679" y="3833336"/>
            <a:ext cx="778339" cy="1"/>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56" name="円/楕円 155"/>
          <p:cNvSpPr/>
          <p:nvPr/>
        </p:nvSpPr>
        <p:spPr>
          <a:xfrm>
            <a:off x="1413009" y="171026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8" name="テキスト ボックス 167"/>
          <p:cNvSpPr txBox="1"/>
          <p:nvPr/>
        </p:nvSpPr>
        <p:spPr>
          <a:xfrm>
            <a:off x="718200" y="2346816"/>
            <a:ext cx="66155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endParaRPr lang="ja-JP" altLang="ja-JP" sz="1600" dirty="0">
              <a:solidFill>
                <a:srgbClr val="FF0000"/>
              </a:solidFill>
            </a:endParaRPr>
          </a:p>
        </p:txBody>
      </p:sp>
      <p:sp>
        <p:nvSpPr>
          <p:cNvPr id="216" name="テキスト ボックス 215"/>
          <p:cNvSpPr txBox="1"/>
          <p:nvPr/>
        </p:nvSpPr>
        <p:spPr>
          <a:xfrm>
            <a:off x="2843808" y="188640"/>
            <a:ext cx="1899166" cy="646331"/>
          </a:xfrm>
          <a:prstGeom prst="rect">
            <a:avLst/>
          </a:prstGeom>
          <a:noFill/>
        </p:spPr>
        <p:txBody>
          <a:bodyPr wrap="square" rtlCol="0">
            <a:spAutoFit/>
          </a:bodyPr>
          <a:lstStyle/>
          <a:p>
            <a:r>
              <a:rPr lang="ja-JP" altLang="en-US" sz="3600" dirty="0" smtClean="0"/>
              <a:t>負荷線</a:t>
            </a:r>
            <a:endParaRPr lang="ja-JP" altLang="ja-JP" sz="3600" dirty="0"/>
          </a:p>
        </p:txBody>
      </p:sp>
      <p:sp>
        <p:nvSpPr>
          <p:cNvPr id="217" name="テキスト ボックス 216"/>
          <p:cNvSpPr txBox="1"/>
          <p:nvPr/>
        </p:nvSpPr>
        <p:spPr>
          <a:xfrm>
            <a:off x="6095994" y="2146832"/>
            <a:ext cx="2796486" cy="2308324"/>
          </a:xfrm>
          <a:prstGeom prst="rect">
            <a:avLst/>
          </a:prstGeom>
          <a:noFill/>
        </p:spPr>
        <p:txBody>
          <a:bodyPr wrap="square" rtlCol="0">
            <a:spAutoFit/>
          </a:bodyPr>
          <a:lstStyle/>
          <a:p>
            <a:r>
              <a:rPr kumimoji="1" lang="ja-JP" altLang="en-US" sz="2400" dirty="0" smtClean="0"/>
              <a:t>トランジスタに抵抗</a:t>
            </a:r>
            <a:r>
              <a:rPr kumimoji="1" lang="en-US" altLang="ja-JP" sz="2400" dirty="0" smtClean="0"/>
              <a:t>R</a:t>
            </a:r>
            <a:r>
              <a:rPr kumimoji="1" lang="en-US" altLang="ja-JP" dirty="0" smtClean="0"/>
              <a:t>C</a:t>
            </a:r>
            <a:r>
              <a:rPr lang="ja-JP" altLang="en-US" sz="2400" dirty="0" smtClean="0"/>
              <a:t>を接続したときのコレクタ電流</a:t>
            </a:r>
            <a:r>
              <a:rPr lang="en-US" altLang="ja-JP" sz="2400" dirty="0" smtClean="0">
                <a:solidFill>
                  <a:srgbClr val="FF0000"/>
                </a:solidFill>
              </a:rPr>
              <a:t>I</a:t>
            </a:r>
            <a:r>
              <a:rPr lang="en-US" altLang="ja-JP" dirty="0" smtClean="0">
                <a:solidFill>
                  <a:srgbClr val="FF0000"/>
                </a:solidFill>
              </a:rPr>
              <a:t>C</a:t>
            </a:r>
            <a:r>
              <a:rPr lang="ja-JP" altLang="en-US" sz="2400" dirty="0" smtClean="0"/>
              <a:t>とコレクタ・エミッタ間電圧</a:t>
            </a:r>
            <a:r>
              <a:rPr lang="en-US" altLang="ja-JP" sz="2400" dirty="0" smtClean="0">
                <a:solidFill>
                  <a:srgbClr val="FF0000"/>
                </a:solidFill>
              </a:rPr>
              <a:t>V</a:t>
            </a:r>
            <a:r>
              <a:rPr lang="en-US" altLang="ja-JP" sz="1600" dirty="0" smtClean="0">
                <a:solidFill>
                  <a:srgbClr val="FF0000"/>
                </a:solidFill>
              </a:rPr>
              <a:t>CE</a:t>
            </a:r>
            <a:r>
              <a:rPr lang="ja-JP" altLang="en-US" sz="2400" dirty="0" smtClean="0"/>
              <a:t>の関係を示した直線を</a:t>
            </a:r>
            <a:r>
              <a:rPr lang="ja-JP" altLang="en-US" sz="2400" dirty="0" smtClean="0">
                <a:solidFill>
                  <a:srgbClr val="FF0000"/>
                </a:solidFill>
              </a:rPr>
              <a:t>負荷線</a:t>
            </a:r>
            <a:r>
              <a:rPr lang="ja-JP" altLang="en-US" sz="2400" dirty="0" smtClean="0"/>
              <a:t>という。</a:t>
            </a:r>
            <a:endParaRPr lang="ja-JP" altLang="en-US" sz="2400" dirty="0"/>
          </a:p>
        </p:txBody>
      </p:sp>
      <p:sp>
        <p:nvSpPr>
          <p:cNvPr id="55" name="円/楕円 54"/>
          <p:cNvSpPr/>
          <p:nvPr/>
        </p:nvSpPr>
        <p:spPr>
          <a:xfrm>
            <a:off x="394031" y="446990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円/楕円 55"/>
          <p:cNvSpPr/>
          <p:nvPr/>
        </p:nvSpPr>
        <p:spPr>
          <a:xfrm>
            <a:off x="2268018" y="376230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9" name="テキスト ボックス 58"/>
          <p:cNvSpPr txBox="1"/>
          <p:nvPr/>
        </p:nvSpPr>
        <p:spPr>
          <a:xfrm>
            <a:off x="6095994" y="4748951"/>
            <a:ext cx="2796486" cy="1200329"/>
          </a:xfrm>
          <a:prstGeom prst="rect">
            <a:avLst/>
          </a:prstGeom>
          <a:noFill/>
        </p:spPr>
        <p:txBody>
          <a:bodyPr wrap="square" rtlCol="0">
            <a:spAutoFit/>
          </a:bodyPr>
          <a:lstStyle/>
          <a:p>
            <a:r>
              <a:rPr lang="ja-JP" altLang="en-US" sz="2400" dirty="0" smtClean="0">
                <a:solidFill>
                  <a:srgbClr val="FF0000"/>
                </a:solidFill>
              </a:rPr>
              <a:t>負荷線</a:t>
            </a:r>
            <a:r>
              <a:rPr lang="ja-JP" altLang="en-US" sz="2400" dirty="0" smtClean="0"/>
              <a:t>は一般に出力特性上に作図する。</a:t>
            </a:r>
            <a:endParaRPr lang="ja-JP" altLang="en-US" sz="2400" dirty="0"/>
          </a:p>
        </p:txBody>
      </p:sp>
      <p:cxnSp>
        <p:nvCxnSpPr>
          <p:cNvPr id="40" name="直線コネクタ 39"/>
          <p:cNvCxnSpPr/>
          <p:nvPr/>
        </p:nvCxnSpPr>
        <p:spPr>
          <a:xfrm flipH="1">
            <a:off x="1291542" y="5678342"/>
            <a:ext cx="39490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flipH="1">
            <a:off x="1291541" y="5678342"/>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flipH="1">
            <a:off x="1418121" y="5678342"/>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50" name="直線コネクタ 49"/>
          <p:cNvCxnSpPr/>
          <p:nvPr/>
        </p:nvCxnSpPr>
        <p:spPr>
          <a:xfrm flipH="1">
            <a:off x="1538653" y="5678254"/>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grpSp>
        <p:nvGrpSpPr>
          <p:cNvPr id="26" name="グループ化 25"/>
          <p:cNvGrpSpPr/>
          <p:nvPr/>
        </p:nvGrpSpPr>
        <p:grpSpPr>
          <a:xfrm>
            <a:off x="3370444" y="1916832"/>
            <a:ext cx="2786320" cy="4353211"/>
            <a:chOff x="6061652" y="2636912"/>
            <a:chExt cx="2786320" cy="4353211"/>
          </a:xfrm>
        </p:grpSpPr>
        <p:sp>
          <p:nvSpPr>
            <p:cNvPr id="53" name="テキスト ボックス 52"/>
            <p:cNvSpPr txBox="1"/>
            <p:nvPr/>
          </p:nvSpPr>
          <p:spPr>
            <a:xfrm>
              <a:off x="6643606" y="2636912"/>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54" name="直線コネクタ 53"/>
            <p:cNvCxnSpPr/>
            <p:nvPr/>
          </p:nvCxnSpPr>
          <p:spPr>
            <a:xfrm>
              <a:off x="6468789" y="5105845"/>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765796" y="4623846"/>
              <a:ext cx="1450748" cy="345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480617"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765796" y="5054095"/>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61" name="テキスト ボックス 60"/>
            <p:cNvSpPr txBox="1"/>
            <p:nvPr/>
          </p:nvSpPr>
          <p:spPr>
            <a:xfrm>
              <a:off x="8093484" y="5132091"/>
              <a:ext cx="754488" cy="461665"/>
            </a:xfrm>
            <a:prstGeom prst="rect">
              <a:avLst/>
            </a:prstGeom>
            <a:noFill/>
          </p:spPr>
          <p:txBody>
            <a:bodyPr wrap="square" rtlCol="0">
              <a:spAutoFit/>
            </a:bodyPr>
            <a:lstStyle/>
            <a:p>
              <a:r>
                <a:rPr lang="en-US" altLang="ja-JP" sz="2400" dirty="0" smtClean="0"/>
                <a:t>V</a:t>
              </a:r>
              <a:r>
                <a:rPr lang="en-US" altLang="ja-JP" sz="1600" dirty="0"/>
                <a:t>CE</a:t>
              </a:r>
              <a:endParaRPr lang="ja-JP" altLang="ja-JP" sz="1600" dirty="0"/>
            </a:p>
          </p:txBody>
        </p:sp>
        <p:cxnSp>
          <p:nvCxnSpPr>
            <p:cNvPr id="62" name="直線コネクタ 61"/>
            <p:cNvCxnSpPr/>
            <p:nvPr/>
          </p:nvCxnSpPr>
          <p:spPr>
            <a:xfrm>
              <a:off x="8216544" y="3321793"/>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784496"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352448"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920400" y="3308428"/>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6480616" y="3308428"/>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480616" y="4230475"/>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480617" y="332318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468789" y="3766895"/>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463128" y="4644324"/>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208432" y="5046600"/>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72" name="テキスト ボックス 71"/>
            <p:cNvSpPr txBox="1"/>
            <p:nvPr/>
          </p:nvSpPr>
          <p:spPr>
            <a:xfrm>
              <a:off x="7515473" y="4422991"/>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73" name="テキスト ボックス 72"/>
            <p:cNvSpPr txBox="1"/>
            <p:nvPr/>
          </p:nvSpPr>
          <p:spPr>
            <a:xfrm>
              <a:off x="8066908" y="5053061"/>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75" name="テキスト ボックス 74"/>
            <p:cNvSpPr txBox="1"/>
            <p:nvPr/>
          </p:nvSpPr>
          <p:spPr>
            <a:xfrm>
              <a:off x="6397524" y="504887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76" name="テキスト ボックス 75"/>
            <p:cNvSpPr txBox="1"/>
            <p:nvPr/>
          </p:nvSpPr>
          <p:spPr>
            <a:xfrm>
              <a:off x="6208944" y="4975840"/>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77" name="テキスト ボックス 76"/>
            <p:cNvSpPr txBox="1"/>
            <p:nvPr/>
          </p:nvSpPr>
          <p:spPr>
            <a:xfrm>
              <a:off x="6201231" y="4536896"/>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78" name="テキスト ボックス 77"/>
            <p:cNvSpPr txBox="1"/>
            <p:nvPr/>
          </p:nvSpPr>
          <p:spPr>
            <a:xfrm>
              <a:off x="6201231" y="4118225"/>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79" name="テキスト ボックス 78"/>
            <p:cNvSpPr txBox="1"/>
            <p:nvPr/>
          </p:nvSpPr>
          <p:spPr>
            <a:xfrm>
              <a:off x="6201231" y="3657207"/>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80" name="テキスト ボックス 79"/>
            <p:cNvSpPr txBox="1"/>
            <p:nvPr/>
          </p:nvSpPr>
          <p:spPr>
            <a:xfrm>
              <a:off x="6061652" y="3028706"/>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1" name="テキスト ボックス 80"/>
            <p:cNvSpPr txBox="1"/>
            <p:nvPr/>
          </p:nvSpPr>
          <p:spPr>
            <a:xfrm>
              <a:off x="6076700" y="2721655"/>
              <a:ext cx="439580" cy="461665"/>
            </a:xfrm>
            <a:prstGeom prst="rect">
              <a:avLst/>
            </a:prstGeom>
            <a:noFill/>
          </p:spPr>
          <p:txBody>
            <a:bodyPr wrap="square" rtlCol="0">
              <a:spAutoFit/>
            </a:bodyPr>
            <a:lstStyle/>
            <a:p>
              <a:r>
                <a:rPr lang="en-US" altLang="ja-JP" sz="2400" dirty="0" smtClean="0"/>
                <a:t>I</a:t>
              </a:r>
              <a:r>
                <a:rPr lang="en-US" altLang="ja-JP" sz="1600" dirty="0"/>
                <a:t>C</a:t>
              </a:r>
              <a:endParaRPr lang="ja-JP" altLang="ja-JP" sz="1600" dirty="0"/>
            </a:p>
          </p:txBody>
        </p:sp>
        <p:sp>
          <p:nvSpPr>
            <p:cNvPr id="82" name="テキスト ボックス 81"/>
            <p:cNvSpPr txBox="1"/>
            <p:nvPr/>
          </p:nvSpPr>
          <p:spPr>
            <a:xfrm>
              <a:off x="8216544" y="5058801"/>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83" name="テキスト ボックス 82"/>
            <p:cNvSpPr txBox="1"/>
            <p:nvPr/>
          </p:nvSpPr>
          <p:spPr>
            <a:xfrm>
              <a:off x="6184284" y="3184683"/>
              <a:ext cx="508368" cy="276999"/>
            </a:xfrm>
            <a:prstGeom prst="rect">
              <a:avLst/>
            </a:prstGeom>
            <a:noFill/>
          </p:spPr>
          <p:txBody>
            <a:bodyPr wrap="square" rtlCol="0">
              <a:spAutoFit/>
            </a:bodyPr>
            <a:lstStyle/>
            <a:p>
              <a:r>
                <a:rPr lang="en-US" altLang="ja-JP" sz="1200" dirty="0" smtClean="0"/>
                <a:t>4</a:t>
              </a:r>
              <a:endParaRPr lang="ja-JP" altLang="ja-JP" sz="1200" dirty="0"/>
            </a:p>
          </p:txBody>
        </p:sp>
        <p:cxnSp>
          <p:nvCxnSpPr>
            <p:cNvPr id="84" name="直線コネクタ 83"/>
            <p:cNvCxnSpPr/>
            <p:nvPr/>
          </p:nvCxnSpPr>
          <p:spPr>
            <a:xfrm flipV="1">
              <a:off x="6832568" y="4200628"/>
              <a:ext cx="1383976"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6904576" y="3710799"/>
              <a:ext cx="1346749"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6976989" y="3316722"/>
              <a:ext cx="1239555" cy="45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7627056" y="5048877"/>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88" name="テキスト ボックス 87"/>
            <p:cNvSpPr txBox="1"/>
            <p:nvPr/>
          </p:nvSpPr>
          <p:spPr>
            <a:xfrm>
              <a:off x="7524260" y="3984633"/>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89" name="テキスト ボックス 88"/>
            <p:cNvSpPr txBox="1"/>
            <p:nvPr/>
          </p:nvSpPr>
          <p:spPr>
            <a:xfrm>
              <a:off x="7552835" y="3492439"/>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90" name="テキスト ボックス 89"/>
            <p:cNvSpPr txBox="1"/>
            <p:nvPr/>
          </p:nvSpPr>
          <p:spPr>
            <a:xfrm>
              <a:off x="7496464" y="3078347"/>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03" name="円弧 102"/>
            <p:cNvSpPr/>
            <p:nvPr/>
          </p:nvSpPr>
          <p:spPr>
            <a:xfrm rot="16200000">
              <a:off x="6458023" y="4673240"/>
              <a:ext cx="828231" cy="767574"/>
            </a:xfrm>
            <a:prstGeom prst="arc">
              <a:avLst>
                <a:gd name="adj1" fmla="val 15879912"/>
                <a:gd name="adj2" fmla="val 210540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円弧 103"/>
            <p:cNvSpPr/>
            <p:nvPr/>
          </p:nvSpPr>
          <p:spPr>
            <a:xfrm rot="16200000">
              <a:off x="6190785" y="4531199"/>
              <a:ext cx="1451500" cy="871830"/>
            </a:xfrm>
            <a:prstGeom prst="arc">
              <a:avLst>
                <a:gd name="adj1" fmla="val 14995569"/>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rot="16200000">
              <a:off x="5174583" y="4673536"/>
              <a:ext cx="3622621" cy="1010553"/>
            </a:xfrm>
            <a:prstGeom prst="arc">
              <a:avLst>
                <a:gd name="adj1" fmla="val 16673417"/>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円弧 105"/>
            <p:cNvSpPr/>
            <p:nvPr/>
          </p:nvSpPr>
          <p:spPr>
            <a:xfrm rot="16200000">
              <a:off x="5685951" y="4538185"/>
              <a:ext cx="2646393" cy="1047717"/>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07" name="直線コネクタ 106"/>
          <p:cNvCxnSpPr/>
          <p:nvPr/>
        </p:nvCxnSpPr>
        <p:spPr>
          <a:xfrm flipH="1" flipV="1">
            <a:off x="3771920" y="2591851"/>
            <a:ext cx="1735927" cy="1796244"/>
          </a:xfrm>
          <a:prstGeom prst="line">
            <a:avLst/>
          </a:prstGeom>
          <a:ln>
            <a:headEnd type="oval" w="med" len="med"/>
            <a:tailEnd type="oval" w="med" len="med"/>
          </a:ln>
        </p:spPr>
        <p:style>
          <a:lnRef idx="2">
            <a:schemeClr val="dk1"/>
          </a:lnRef>
          <a:fillRef idx="1">
            <a:schemeClr val="lt1"/>
          </a:fillRef>
          <a:effectRef idx="0">
            <a:schemeClr val="dk1"/>
          </a:effectRef>
          <a:fontRef idx="minor">
            <a:schemeClr val="dk1"/>
          </a:fontRef>
        </p:style>
      </p:cxnSp>
      <p:sp>
        <p:nvSpPr>
          <p:cNvPr id="115" name="テキスト ボックス 114"/>
          <p:cNvSpPr txBox="1"/>
          <p:nvPr/>
        </p:nvSpPr>
        <p:spPr>
          <a:xfrm>
            <a:off x="1878848" y="1351646"/>
            <a:ext cx="661553" cy="400110"/>
          </a:xfrm>
          <a:prstGeom prst="rect">
            <a:avLst/>
          </a:prstGeom>
          <a:noFill/>
        </p:spPr>
        <p:txBody>
          <a:bodyPr wrap="square" rtlCol="0">
            <a:spAutoFit/>
          </a:bodyPr>
          <a:lstStyle/>
          <a:p>
            <a:r>
              <a:rPr lang="en-US" altLang="ja-JP" sz="2000" dirty="0">
                <a:solidFill>
                  <a:srgbClr val="FF0000"/>
                </a:solidFill>
                <a:latin typeface="+mn-ea"/>
              </a:rPr>
              <a:t>8</a:t>
            </a:r>
            <a:r>
              <a:rPr lang="en-US" altLang="ja-JP" sz="2000" dirty="0" smtClean="0">
                <a:solidFill>
                  <a:srgbClr val="FF0000"/>
                </a:solidFill>
                <a:latin typeface="+mn-ea"/>
              </a:rPr>
              <a:t>V</a:t>
            </a:r>
            <a:endParaRPr lang="ja-JP" altLang="ja-JP" sz="2000" dirty="0">
              <a:solidFill>
                <a:srgbClr val="FF0000"/>
              </a:solidFill>
              <a:latin typeface="+mn-ea"/>
            </a:endParaRPr>
          </a:p>
        </p:txBody>
      </p:sp>
      <p:sp>
        <p:nvSpPr>
          <p:cNvPr id="98" name="テキスト ボックス 97"/>
          <p:cNvSpPr txBox="1"/>
          <p:nvPr/>
        </p:nvSpPr>
        <p:spPr>
          <a:xfrm>
            <a:off x="599007" y="2724872"/>
            <a:ext cx="966889" cy="461665"/>
          </a:xfrm>
          <a:prstGeom prst="rect">
            <a:avLst/>
          </a:prstGeom>
          <a:noFill/>
        </p:spPr>
        <p:txBody>
          <a:bodyPr wrap="square" rtlCol="0">
            <a:spAutoFit/>
          </a:bodyPr>
          <a:lstStyle/>
          <a:p>
            <a:r>
              <a:rPr lang="en-US" altLang="ja-JP" sz="2400" dirty="0" smtClean="0">
                <a:solidFill>
                  <a:srgbClr val="FF0000"/>
                </a:solidFill>
              </a:rPr>
              <a:t>2kΩ</a:t>
            </a:r>
            <a:endParaRPr lang="ja-JP" altLang="ja-JP" sz="1600" dirty="0">
              <a:solidFill>
                <a:srgbClr val="FF0000"/>
              </a:solidFill>
            </a:endParaRPr>
          </a:p>
        </p:txBody>
      </p:sp>
    </p:spTree>
    <p:extLst>
      <p:ext uri="{BB962C8B-B14F-4D97-AF65-F5344CB8AC3E}">
        <p14:creationId xmlns:p14="http://schemas.microsoft.com/office/powerpoint/2010/main" val="28542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1504936" y="5000777"/>
            <a:ext cx="0" cy="660471"/>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1145414" y="4146762"/>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1145415" y="471744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7"/>
          <p:cNvSpPr>
            <a:spLocks noChangeShapeType="1"/>
          </p:cNvSpPr>
          <p:nvPr/>
        </p:nvSpPr>
        <p:spPr bwMode="auto">
          <a:xfrm flipH="1">
            <a:off x="794910" y="4545012"/>
            <a:ext cx="3505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1142511" y="4063020"/>
            <a:ext cx="372480" cy="288231"/>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1501921" y="3213335"/>
            <a:ext cx="0" cy="84968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コネクタ 9"/>
          <p:cNvCxnSpPr/>
          <p:nvPr/>
        </p:nvCxnSpPr>
        <p:spPr>
          <a:xfrm flipH="1">
            <a:off x="538047" y="4545203"/>
            <a:ext cx="29176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9" name="Line 6"/>
          <p:cNvSpPr>
            <a:spLocks noChangeShapeType="1"/>
          </p:cNvSpPr>
          <p:nvPr/>
        </p:nvSpPr>
        <p:spPr bwMode="auto">
          <a:xfrm rot="10800000" flipH="1" flipV="1">
            <a:off x="1622319" y="3324661"/>
            <a:ext cx="9252" cy="461665"/>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6"/>
          <p:cNvSpPr>
            <a:spLocks noChangeShapeType="1"/>
          </p:cNvSpPr>
          <p:nvPr/>
        </p:nvSpPr>
        <p:spPr bwMode="auto">
          <a:xfrm rot="10800000">
            <a:off x="1928303" y="3911926"/>
            <a:ext cx="8939" cy="1914466"/>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1639204" y="4642844"/>
            <a:ext cx="1971307"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CE</a:t>
            </a:r>
            <a:r>
              <a:rPr lang="en-US" altLang="ja-JP" sz="2400" dirty="0" smtClean="0">
                <a:solidFill>
                  <a:srgbClr val="FF0000"/>
                </a:solidFill>
              </a:rPr>
              <a:t>=V</a:t>
            </a:r>
            <a:r>
              <a:rPr lang="en-US" altLang="ja-JP" sz="1600" dirty="0" smtClean="0">
                <a:solidFill>
                  <a:srgbClr val="FF0000"/>
                </a:solidFill>
              </a:rPr>
              <a:t>CC</a:t>
            </a:r>
            <a:r>
              <a:rPr lang="en-US" altLang="ja-JP" sz="2400" dirty="0" smtClean="0">
                <a:solidFill>
                  <a:srgbClr val="FF0000"/>
                </a:solidFill>
                <a:latin typeface="+mn-ea"/>
              </a:rPr>
              <a:t>-</a:t>
            </a:r>
            <a:r>
              <a:rPr lang="en-US" altLang="ja-JP" sz="2400" dirty="0" smtClean="0">
                <a:solidFill>
                  <a:srgbClr val="FF0000"/>
                </a:solidFill>
              </a:rPr>
              <a:t>R</a:t>
            </a:r>
            <a:r>
              <a:rPr lang="en-US" altLang="ja-JP" sz="1600" dirty="0" smtClean="0">
                <a:solidFill>
                  <a:srgbClr val="FF0000"/>
                </a:solidFill>
              </a:rPr>
              <a:t>C</a:t>
            </a:r>
            <a:r>
              <a:rPr lang="ja-JP" altLang="en-US" sz="1600" dirty="0" smtClean="0">
                <a:solidFill>
                  <a:srgbClr val="FF0000"/>
                </a:solidFill>
              </a:rPr>
              <a:t>・</a:t>
            </a:r>
            <a:r>
              <a:rPr lang="en-US" altLang="ja-JP" sz="2400" dirty="0" smtClean="0">
                <a:solidFill>
                  <a:srgbClr val="FF0000"/>
                </a:solidFill>
              </a:rPr>
              <a:t>I</a:t>
            </a:r>
            <a:r>
              <a:rPr lang="en-US" altLang="ja-JP" sz="1600" dirty="0" smtClean="0">
                <a:solidFill>
                  <a:srgbClr val="FF0000"/>
                </a:solidFill>
              </a:rPr>
              <a:t>C</a:t>
            </a:r>
            <a:endParaRPr lang="ja-JP" altLang="ja-JP" sz="2400" dirty="0">
              <a:solidFill>
                <a:srgbClr val="FF0000"/>
              </a:solidFill>
            </a:endParaRPr>
          </a:p>
        </p:txBody>
      </p:sp>
      <p:sp>
        <p:nvSpPr>
          <p:cNvPr id="34" name="テキスト ボックス 33"/>
          <p:cNvSpPr txBox="1"/>
          <p:nvPr/>
        </p:nvSpPr>
        <p:spPr>
          <a:xfrm>
            <a:off x="1613704" y="3216100"/>
            <a:ext cx="1551357"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74" name="テキスト ボックス 73"/>
          <p:cNvSpPr txBox="1"/>
          <p:nvPr/>
        </p:nvSpPr>
        <p:spPr>
          <a:xfrm>
            <a:off x="1291541" y="1290091"/>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140" name="Line 34"/>
          <p:cNvSpPr>
            <a:spLocks noChangeShapeType="1"/>
          </p:cNvSpPr>
          <p:nvPr/>
        </p:nvSpPr>
        <p:spPr bwMode="auto">
          <a:xfrm rot="16200000" flipV="1">
            <a:off x="1375718" y="3100835"/>
            <a:ext cx="74586" cy="1504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35"/>
          <p:cNvSpPr>
            <a:spLocks noChangeShapeType="1"/>
          </p:cNvSpPr>
          <p:nvPr/>
        </p:nvSpPr>
        <p:spPr bwMode="auto">
          <a:xfrm rot="16200000">
            <a:off x="1413080" y="291430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6"/>
          <p:cNvSpPr>
            <a:spLocks noChangeShapeType="1"/>
          </p:cNvSpPr>
          <p:nvPr/>
        </p:nvSpPr>
        <p:spPr bwMode="auto">
          <a:xfrm rot="16200000" flipV="1">
            <a:off x="1412531" y="2763490"/>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37"/>
          <p:cNvSpPr>
            <a:spLocks noChangeShapeType="1"/>
          </p:cNvSpPr>
          <p:nvPr/>
        </p:nvSpPr>
        <p:spPr bwMode="auto">
          <a:xfrm rot="16200000">
            <a:off x="1413080" y="2614869"/>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8"/>
          <p:cNvSpPr>
            <a:spLocks noChangeShapeType="1"/>
          </p:cNvSpPr>
          <p:nvPr/>
        </p:nvSpPr>
        <p:spPr bwMode="auto">
          <a:xfrm rot="16200000" flipV="1">
            <a:off x="1412531" y="2464054"/>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39"/>
          <p:cNvSpPr>
            <a:spLocks noChangeShapeType="1"/>
          </p:cNvSpPr>
          <p:nvPr/>
        </p:nvSpPr>
        <p:spPr bwMode="auto">
          <a:xfrm rot="16200000">
            <a:off x="1413080" y="2315433"/>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40"/>
          <p:cNvSpPr>
            <a:spLocks noChangeShapeType="1"/>
          </p:cNvSpPr>
          <p:nvPr/>
        </p:nvSpPr>
        <p:spPr bwMode="auto">
          <a:xfrm rot="16200000" flipV="1">
            <a:off x="1509194" y="2262380"/>
            <a:ext cx="85597" cy="1688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4"/>
          <p:cNvSpPr>
            <a:spLocks noChangeShapeType="1"/>
          </p:cNvSpPr>
          <p:nvPr/>
        </p:nvSpPr>
        <p:spPr bwMode="auto">
          <a:xfrm>
            <a:off x="1479162" y="1863565"/>
            <a:ext cx="0" cy="4463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2" name="直線コネクタ 151"/>
          <p:cNvCxnSpPr/>
          <p:nvPr/>
        </p:nvCxnSpPr>
        <p:spPr>
          <a:xfrm flipH="1">
            <a:off x="1489679" y="3833336"/>
            <a:ext cx="778339" cy="1"/>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56" name="円/楕円 155"/>
          <p:cNvSpPr/>
          <p:nvPr/>
        </p:nvSpPr>
        <p:spPr>
          <a:xfrm>
            <a:off x="1413009" y="171026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8" name="テキスト ボックス 167"/>
          <p:cNvSpPr txBox="1"/>
          <p:nvPr/>
        </p:nvSpPr>
        <p:spPr>
          <a:xfrm>
            <a:off x="718200" y="2346816"/>
            <a:ext cx="66155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endParaRPr lang="ja-JP" altLang="ja-JP" sz="1600" dirty="0">
              <a:solidFill>
                <a:srgbClr val="FF0000"/>
              </a:solidFill>
            </a:endParaRPr>
          </a:p>
        </p:txBody>
      </p:sp>
      <p:sp>
        <p:nvSpPr>
          <p:cNvPr id="216" name="テキスト ボックス 215"/>
          <p:cNvSpPr txBox="1"/>
          <p:nvPr/>
        </p:nvSpPr>
        <p:spPr>
          <a:xfrm>
            <a:off x="2843808" y="188640"/>
            <a:ext cx="1899166" cy="646331"/>
          </a:xfrm>
          <a:prstGeom prst="rect">
            <a:avLst/>
          </a:prstGeom>
          <a:noFill/>
        </p:spPr>
        <p:txBody>
          <a:bodyPr wrap="square" rtlCol="0">
            <a:spAutoFit/>
          </a:bodyPr>
          <a:lstStyle/>
          <a:p>
            <a:r>
              <a:rPr lang="ja-JP" altLang="en-US" sz="3600" dirty="0" smtClean="0"/>
              <a:t>負荷線</a:t>
            </a:r>
            <a:endParaRPr lang="ja-JP" altLang="ja-JP" sz="3600" dirty="0"/>
          </a:p>
        </p:txBody>
      </p:sp>
      <p:sp>
        <p:nvSpPr>
          <p:cNvPr id="217" name="テキスト ボックス 216"/>
          <p:cNvSpPr txBox="1"/>
          <p:nvPr/>
        </p:nvSpPr>
        <p:spPr>
          <a:xfrm>
            <a:off x="6095994" y="2146832"/>
            <a:ext cx="2796486" cy="2308324"/>
          </a:xfrm>
          <a:prstGeom prst="rect">
            <a:avLst/>
          </a:prstGeom>
          <a:noFill/>
        </p:spPr>
        <p:txBody>
          <a:bodyPr wrap="square" rtlCol="0">
            <a:spAutoFit/>
          </a:bodyPr>
          <a:lstStyle/>
          <a:p>
            <a:r>
              <a:rPr kumimoji="1" lang="ja-JP" altLang="en-US" sz="2400" dirty="0" smtClean="0"/>
              <a:t>トランジスタに抵抗</a:t>
            </a:r>
            <a:r>
              <a:rPr kumimoji="1" lang="en-US" altLang="ja-JP" sz="2400" dirty="0" smtClean="0"/>
              <a:t>R</a:t>
            </a:r>
            <a:r>
              <a:rPr kumimoji="1" lang="en-US" altLang="ja-JP" dirty="0" smtClean="0"/>
              <a:t>C</a:t>
            </a:r>
            <a:r>
              <a:rPr lang="ja-JP" altLang="en-US" sz="2400" dirty="0" smtClean="0"/>
              <a:t>を接続したときのコレクタ電流</a:t>
            </a:r>
            <a:r>
              <a:rPr lang="en-US" altLang="ja-JP" sz="2400" dirty="0" smtClean="0">
                <a:solidFill>
                  <a:srgbClr val="FF0000"/>
                </a:solidFill>
              </a:rPr>
              <a:t>I</a:t>
            </a:r>
            <a:r>
              <a:rPr lang="en-US" altLang="ja-JP" dirty="0" smtClean="0">
                <a:solidFill>
                  <a:srgbClr val="FF0000"/>
                </a:solidFill>
              </a:rPr>
              <a:t>C</a:t>
            </a:r>
            <a:r>
              <a:rPr lang="ja-JP" altLang="en-US" sz="2400" dirty="0" smtClean="0"/>
              <a:t>とコレクタ・エミッタ間電圧</a:t>
            </a:r>
            <a:r>
              <a:rPr lang="en-US" altLang="ja-JP" sz="2400" dirty="0" smtClean="0">
                <a:solidFill>
                  <a:srgbClr val="FF0000"/>
                </a:solidFill>
              </a:rPr>
              <a:t>V</a:t>
            </a:r>
            <a:r>
              <a:rPr lang="en-US" altLang="ja-JP" sz="1600" dirty="0" smtClean="0">
                <a:solidFill>
                  <a:srgbClr val="FF0000"/>
                </a:solidFill>
              </a:rPr>
              <a:t>CE</a:t>
            </a:r>
            <a:r>
              <a:rPr lang="ja-JP" altLang="en-US" sz="2400" dirty="0" smtClean="0"/>
              <a:t>の関係を示した直線を</a:t>
            </a:r>
            <a:r>
              <a:rPr lang="ja-JP" altLang="en-US" sz="2400" dirty="0" smtClean="0">
                <a:solidFill>
                  <a:srgbClr val="FF0000"/>
                </a:solidFill>
              </a:rPr>
              <a:t>負荷線</a:t>
            </a:r>
            <a:r>
              <a:rPr lang="ja-JP" altLang="en-US" sz="2400" dirty="0" smtClean="0"/>
              <a:t>という。</a:t>
            </a:r>
            <a:endParaRPr lang="ja-JP" altLang="en-US" sz="2400" dirty="0"/>
          </a:p>
        </p:txBody>
      </p:sp>
      <p:sp>
        <p:nvSpPr>
          <p:cNvPr id="55" name="円/楕円 54"/>
          <p:cNvSpPr/>
          <p:nvPr/>
        </p:nvSpPr>
        <p:spPr>
          <a:xfrm>
            <a:off x="394031" y="446990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円/楕円 55"/>
          <p:cNvSpPr/>
          <p:nvPr/>
        </p:nvSpPr>
        <p:spPr>
          <a:xfrm>
            <a:off x="2268018" y="376230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9" name="テキスト ボックス 58"/>
          <p:cNvSpPr txBox="1"/>
          <p:nvPr/>
        </p:nvSpPr>
        <p:spPr>
          <a:xfrm>
            <a:off x="6095994" y="4748951"/>
            <a:ext cx="2796486" cy="1200329"/>
          </a:xfrm>
          <a:prstGeom prst="rect">
            <a:avLst/>
          </a:prstGeom>
          <a:noFill/>
        </p:spPr>
        <p:txBody>
          <a:bodyPr wrap="square" rtlCol="0">
            <a:spAutoFit/>
          </a:bodyPr>
          <a:lstStyle/>
          <a:p>
            <a:r>
              <a:rPr lang="ja-JP" altLang="en-US" sz="2400" dirty="0" smtClean="0">
                <a:solidFill>
                  <a:srgbClr val="FF0000"/>
                </a:solidFill>
              </a:rPr>
              <a:t>負荷線</a:t>
            </a:r>
            <a:r>
              <a:rPr lang="ja-JP" altLang="en-US" sz="2400" dirty="0" smtClean="0"/>
              <a:t>は一般に出力特性上に作図する。</a:t>
            </a:r>
            <a:endParaRPr lang="ja-JP" altLang="en-US" sz="2400" dirty="0"/>
          </a:p>
        </p:txBody>
      </p:sp>
      <p:cxnSp>
        <p:nvCxnSpPr>
          <p:cNvPr id="40" name="直線コネクタ 39"/>
          <p:cNvCxnSpPr/>
          <p:nvPr/>
        </p:nvCxnSpPr>
        <p:spPr>
          <a:xfrm flipH="1">
            <a:off x="1291542" y="5678342"/>
            <a:ext cx="39490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flipH="1">
            <a:off x="1291541" y="5678342"/>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9" name="直線コネクタ 48"/>
          <p:cNvCxnSpPr/>
          <p:nvPr/>
        </p:nvCxnSpPr>
        <p:spPr>
          <a:xfrm flipH="1">
            <a:off x="1418121" y="5678342"/>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50" name="直線コネクタ 49"/>
          <p:cNvCxnSpPr/>
          <p:nvPr/>
        </p:nvCxnSpPr>
        <p:spPr>
          <a:xfrm flipH="1">
            <a:off x="1538653" y="5678254"/>
            <a:ext cx="98872" cy="14813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grpSp>
        <p:nvGrpSpPr>
          <p:cNvPr id="26" name="グループ化 25"/>
          <p:cNvGrpSpPr/>
          <p:nvPr/>
        </p:nvGrpSpPr>
        <p:grpSpPr>
          <a:xfrm>
            <a:off x="3370444" y="1916832"/>
            <a:ext cx="2786320" cy="4353211"/>
            <a:chOff x="6061652" y="2636912"/>
            <a:chExt cx="2786320" cy="4353211"/>
          </a:xfrm>
        </p:grpSpPr>
        <p:sp>
          <p:nvSpPr>
            <p:cNvPr id="53" name="テキスト ボックス 52"/>
            <p:cNvSpPr txBox="1"/>
            <p:nvPr/>
          </p:nvSpPr>
          <p:spPr>
            <a:xfrm>
              <a:off x="6643606" y="2636912"/>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54" name="直線コネクタ 53"/>
            <p:cNvCxnSpPr/>
            <p:nvPr/>
          </p:nvCxnSpPr>
          <p:spPr>
            <a:xfrm>
              <a:off x="6468789" y="5105845"/>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765796" y="4623846"/>
              <a:ext cx="1450748" cy="345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480617"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765796" y="5054095"/>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61" name="テキスト ボックス 60"/>
            <p:cNvSpPr txBox="1"/>
            <p:nvPr/>
          </p:nvSpPr>
          <p:spPr>
            <a:xfrm>
              <a:off x="8093484" y="5132091"/>
              <a:ext cx="754488" cy="461665"/>
            </a:xfrm>
            <a:prstGeom prst="rect">
              <a:avLst/>
            </a:prstGeom>
            <a:noFill/>
          </p:spPr>
          <p:txBody>
            <a:bodyPr wrap="square" rtlCol="0">
              <a:spAutoFit/>
            </a:bodyPr>
            <a:lstStyle/>
            <a:p>
              <a:r>
                <a:rPr lang="en-US" altLang="ja-JP" sz="2400" dirty="0" smtClean="0"/>
                <a:t>V</a:t>
              </a:r>
              <a:r>
                <a:rPr lang="en-US" altLang="ja-JP" sz="1600" dirty="0"/>
                <a:t>CE</a:t>
              </a:r>
              <a:endParaRPr lang="ja-JP" altLang="ja-JP" sz="1600" dirty="0"/>
            </a:p>
          </p:txBody>
        </p:sp>
        <p:cxnSp>
          <p:nvCxnSpPr>
            <p:cNvPr id="62" name="直線コネクタ 61"/>
            <p:cNvCxnSpPr/>
            <p:nvPr/>
          </p:nvCxnSpPr>
          <p:spPr>
            <a:xfrm>
              <a:off x="8216544" y="3321793"/>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784496"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352448" y="3308428"/>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920400" y="3308428"/>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6480616" y="3308428"/>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480616" y="4230475"/>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480617" y="332318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468789" y="3766895"/>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463128" y="4644324"/>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208432" y="5046600"/>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72" name="テキスト ボックス 71"/>
            <p:cNvSpPr txBox="1"/>
            <p:nvPr/>
          </p:nvSpPr>
          <p:spPr>
            <a:xfrm>
              <a:off x="7515473" y="4422991"/>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73" name="テキスト ボックス 72"/>
            <p:cNvSpPr txBox="1"/>
            <p:nvPr/>
          </p:nvSpPr>
          <p:spPr>
            <a:xfrm>
              <a:off x="8066908" y="5053061"/>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75" name="テキスト ボックス 74"/>
            <p:cNvSpPr txBox="1"/>
            <p:nvPr/>
          </p:nvSpPr>
          <p:spPr>
            <a:xfrm>
              <a:off x="6397524" y="504887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76" name="テキスト ボックス 75"/>
            <p:cNvSpPr txBox="1"/>
            <p:nvPr/>
          </p:nvSpPr>
          <p:spPr>
            <a:xfrm>
              <a:off x="6208944" y="4975840"/>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77" name="テキスト ボックス 76"/>
            <p:cNvSpPr txBox="1"/>
            <p:nvPr/>
          </p:nvSpPr>
          <p:spPr>
            <a:xfrm>
              <a:off x="6201231" y="4536896"/>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78" name="テキスト ボックス 77"/>
            <p:cNvSpPr txBox="1"/>
            <p:nvPr/>
          </p:nvSpPr>
          <p:spPr>
            <a:xfrm>
              <a:off x="6201231" y="4118225"/>
              <a:ext cx="508368" cy="276999"/>
            </a:xfrm>
            <a:prstGeom prst="rect">
              <a:avLst/>
            </a:prstGeom>
            <a:noFill/>
          </p:spPr>
          <p:txBody>
            <a:bodyPr wrap="square" rtlCol="0">
              <a:spAutoFit/>
            </a:bodyPr>
            <a:lstStyle/>
            <a:p>
              <a:r>
                <a:rPr lang="en-US" altLang="ja-JP" sz="1200" dirty="0" smtClean="0"/>
                <a:t>2</a:t>
              </a:r>
              <a:endParaRPr lang="ja-JP" altLang="ja-JP" sz="1200" dirty="0"/>
            </a:p>
          </p:txBody>
        </p:sp>
        <p:sp>
          <p:nvSpPr>
            <p:cNvPr id="79" name="テキスト ボックス 78"/>
            <p:cNvSpPr txBox="1"/>
            <p:nvPr/>
          </p:nvSpPr>
          <p:spPr>
            <a:xfrm>
              <a:off x="6201231" y="3657207"/>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80" name="テキスト ボックス 79"/>
            <p:cNvSpPr txBox="1"/>
            <p:nvPr/>
          </p:nvSpPr>
          <p:spPr>
            <a:xfrm>
              <a:off x="6061652" y="3028706"/>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1" name="テキスト ボックス 80"/>
            <p:cNvSpPr txBox="1"/>
            <p:nvPr/>
          </p:nvSpPr>
          <p:spPr>
            <a:xfrm>
              <a:off x="6076700" y="2721655"/>
              <a:ext cx="439580" cy="461665"/>
            </a:xfrm>
            <a:prstGeom prst="rect">
              <a:avLst/>
            </a:prstGeom>
            <a:noFill/>
          </p:spPr>
          <p:txBody>
            <a:bodyPr wrap="square" rtlCol="0">
              <a:spAutoFit/>
            </a:bodyPr>
            <a:lstStyle/>
            <a:p>
              <a:r>
                <a:rPr lang="en-US" altLang="ja-JP" sz="2400" dirty="0" smtClean="0"/>
                <a:t>I</a:t>
              </a:r>
              <a:r>
                <a:rPr lang="en-US" altLang="ja-JP" sz="1600" dirty="0"/>
                <a:t>C</a:t>
              </a:r>
              <a:endParaRPr lang="ja-JP" altLang="ja-JP" sz="1600" dirty="0"/>
            </a:p>
          </p:txBody>
        </p:sp>
        <p:sp>
          <p:nvSpPr>
            <p:cNvPr id="82" name="テキスト ボックス 81"/>
            <p:cNvSpPr txBox="1"/>
            <p:nvPr/>
          </p:nvSpPr>
          <p:spPr>
            <a:xfrm>
              <a:off x="8216544" y="5058801"/>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83" name="テキスト ボックス 82"/>
            <p:cNvSpPr txBox="1"/>
            <p:nvPr/>
          </p:nvSpPr>
          <p:spPr>
            <a:xfrm>
              <a:off x="6184284" y="3184683"/>
              <a:ext cx="508368" cy="276999"/>
            </a:xfrm>
            <a:prstGeom prst="rect">
              <a:avLst/>
            </a:prstGeom>
            <a:noFill/>
          </p:spPr>
          <p:txBody>
            <a:bodyPr wrap="square" rtlCol="0">
              <a:spAutoFit/>
            </a:bodyPr>
            <a:lstStyle/>
            <a:p>
              <a:r>
                <a:rPr lang="en-US" altLang="ja-JP" sz="1200" dirty="0" smtClean="0"/>
                <a:t>4</a:t>
              </a:r>
              <a:endParaRPr lang="ja-JP" altLang="ja-JP" sz="1200" dirty="0"/>
            </a:p>
          </p:txBody>
        </p:sp>
        <p:cxnSp>
          <p:nvCxnSpPr>
            <p:cNvPr id="84" name="直線コネクタ 83"/>
            <p:cNvCxnSpPr/>
            <p:nvPr/>
          </p:nvCxnSpPr>
          <p:spPr>
            <a:xfrm flipV="1">
              <a:off x="6832568" y="4200628"/>
              <a:ext cx="1383976"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6904576" y="3710799"/>
              <a:ext cx="1346749"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6976989" y="3316722"/>
              <a:ext cx="1239555" cy="45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7627056" y="5048877"/>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88" name="テキスト ボックス 87"/>
            <p:cNvSpPr txBox="1"/>
            <p:nvPr/>
          </p:nvSpPr>
          <p:spPr>
            <a:xfrm>
              <a:off x="7524260" y="3984633"/>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89" name="テキスト ボックス 88"/>
            <p:cNvSpPr txBox="1"/>
            <p:nvPr/>
          </p:nvSpPr>
          <p:spPr>
            <a:xfrm>
              <a:off x="7552835" y="3492439"/>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90" name="テキスト ボックス 89"/>
            <p:cNvSpPr txBox="1"/>
            <p:nvPr/>
          </p:nvSpPr>
          <p:spPr>
            <a:xfrm>
              <a:off x="7496464" y="3078347"/>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03" name="円弧 102"/>
            <p:cNvSpPr/>
            <p:nvPr/>
          </p:nvSpPr>
          <p:spPr>
            <a:xfrm rot="16200000">
              <a:off x="6458023" y="4673240"/>
              <a:ext cx="828231" cy="767574"/>
            </a:xfrm>
            <a:prstGeom prst="arc">
              <a:avLst>
                <a:gd name="adj1" fmla="val 15879912"/>
                <a:gd name="adj2" fmla="val 210540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円弧 103"/>
            <p:cNvSpPr/>
            <p:nvPr/>
          </p:nvSpPr>
          <p:spPr>
            <a:xfrm rot="16200000">
              <a:off x="6190785" y="4531199"/>
              <a:ext cx="1451500" cy="871830"/>
            </a:xfrm>
            <a:prstGeom prst="arc">
              <a:avLst>
                <a:gd name="adj1" fmla="val 14995569"/>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rot="16200000">
              <a:off x="5174583" y="4673536"/>
              <a:ext cx="3622621" cy="1010553"/>
            </a:xfrm>
            <a:prstGeom prst="arc">
              <a:avLst>
                <a:gd name="adj1" fmla="val 16673417"/>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円弧 105"/>
            <p:cNvSpPr/>
            <p:nvPr/>
          </p:nvSpPr>
          <p:spPr>
            <a:xfrm rot="16200000">
              <a:off x="5685951" y="4538185"/>
              <a:ext cx="2646393" cy="1047717"/>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07" name="直線コネクタ 106"/>
          <p:cNvCxnSpPr/>
          <p:nvPr/>
        </p:nvCxnSpPr>
        <p:spPr>
          <a:xfrm flipH="1" flipV="1">
            <a:off x="3777581" y="3521283"/>
            <a:ext cx="1730267" cy="866812"/>
          </a:xfrm>
          <a:prstGeom prst="line">
            <a:avLst/>
          </a:prstGeom>
          <a:ln>
            <a:headEnd type="oval" w="med" len="med"/>
            <a:tailEnd type="oval" w="med" len="med"/>
          </a:ln>
        </p:spPr>
        <p:style>
          <a:lnRef idx="2">
            <a:schemeClr val="dk1"/>
          </a:lnRef>
          <a:fillRef idx="1">
            <a:schemeClr val="lt1"/>
          </a:fillRef>
          <a:effectRef idx="0">
            <a:schemeClr val="dk1"/>
          </a:effectRef>
          <a:fontRef idx="minor">
            <a:schemeClr val="dk1"/>
          </a:fontRef>
        </p:style>
      </p:cxnSp>
      <p:sp>
        <p:nvSpPr>
          <p:cNvPr id="115" name="テキスト ボックス 114"/>
          <p:cNvSpPr txBox="1"/>
          <p:nvPr/>
        </p:nvSpPr>
        <p:spPr>
          <a:xfrm>
            <a:off x="1878848" y="1351646"/>
            <a:ext cx="661553" cy="400110"/>
          </a:xfrm>
          <a:prstGeom prst="rect">
            <a:avLst/>
          </a:prstGeom>
          <a:noFill/>
        </p:spPr>
        <p:txBody>
          <a:bodyPr wrap="square" rtlCol="0">
            <a:spAutoFit/>
          </a:bodyPr>
          <a:lstStyle/>
          <a:p>
            <a:r>
              <a:rPr lang="en-US" altLang="ja-JP" sz="2000" dirty="0">
                <a:solidFill>
                  <a:srgbClr val="FF0000"/>
                </a:solidFill>
                <a:latin typeface="+mn-ea"/>
              </a:rPr>
              <a:t>8</a:t>
            </a:r>
            <a:r>
              <a:rPr lang="en-US" altLang="ja-JP" sz="2000" dirty="0" smtClean="0">
                <a:solidFill>
                  <a:srgbClr val="FF0000"/>
                </a:solidFill>
                <a:latin typeface="+mn-ea"/>
              </a:rPr>
              <a:t>V</a:t>
            </a:r>
            <a:endParaRPr lang="ja-JP" altLang="ja-JP" sz="2000" dirty="0">
              <a:solidFill>
                <a:srgbClr val="FF0000"/>
              </a:solidFill>
              <a:latin typeface="+mn-ea"/>
            </a:endParaRPr>
          </a:p>
        </p:txBody>
      </p:sp>
      <p:sp>
        <p:nvSpPr>
          <p:cNvPr id="98" name="テキスト ボックス 97"/>
          <p:cNvSpPr txBox="1"/>
          <p:nvPr/>
        </p:nvSpPr>
        <p:spPr>
          <a:xfrm>
            <a:off x="599007" y="2724872"/>
            <a:ext cx="966889" cy="461665"/>
          </a:xfrm>
          <a:prstGeom prst="rect">
            <a:avLst/>
          </a:prstGeom>
          <a:noFill/>
        </p:spPr>
        <p:txBody>
          <a:bodyPr wrap="square" rtlCol="0">
            <a:spAutoFit/>
          </a:bodyPr>
          <a:lstStyle/>
          <a:p>
            <a:r>
              <a:rPr lang="en-US" altLang="ja-JP" sz="2400" dirty="0">
                <a:solidFill>
                  <a:srgbClr val="FF0000"/>
                </a:solidFill>
              </a:rPr>
              <a:t>4</a:t>
            </a:r>
            <a:r>
              <a:rPr lang="en-US" altLang="ja-JP" sz="2400" dirty="0" smtClean="0">
                <a:solidFill>
                  <a:srgbClr val="FF0000"/>
                </a:solidFill>
              </a:rPr>
              <a:t>kΩ</a:t>
            </a:r>
            <a:endParaRPr lang="ja-JP" altLang="ja-JP" sz="1600" dirty="0">
              <a:solidFill>
                <a:srgbClr val="FF0000"/>
              </a:solidFill>
            </a:endParaRPr>
          </a:p>
        </p:txBody>
      </p:sp>
    </p:spTree>
    <p:extLst>
      <p:ext uri="{BB962C8B-B14F-4D97-AF65-F5344CB8AC3E}">
        <p14:creationId xmlns:p14="http://schemas.microsoft.com/office/powerpoint/2010/main" val="30529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5869640" y="5913485"/>
            <a:ext cx="0" cy="701416"/>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Line 5"/>
          <p:cNvSpPr>
            <a:spLocks noChangeShapeType="1"/>
          </p:cNvSpPr>
          <p:nvPr/>
        </p:nvSpPr>
        <p:spPr bwMode="auto">
          <a:xfrm>
            <a:off x="5520690" y="511119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6"/>
          <p:cNvSpPr>
            <a:spLocks noChangeShapeType="1"/>
          </p:cNvSpPr>
          <p:nvPr/>
        </p:nvSpPr>
        <p:spPr bwMode="auto">
          <a:xfrm>
            <a:off x="5520691" y="5626759"/>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p:cNvSpPr>
            <a:spLocks noChangeShapeType="1"/>
          </p:cNvSpPr>
          <p:nvPr/>
        </p:nvSpPr>
        <p:spPr bwMode="auto">
          <a:xfrm flipV="1">
            <a:off x="5525065" y="5102395"/>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4"/>
          <p:cNvSpPr>
            <a:spLocks noChangeShapeType="1"/>
          </p:cNvSpPr>
          <p:nvPr/>
        </p:nvSpPr>
        <p:spPr bwMode="auto">
          <a:xfrm>
            <a:off x="5876354" y="3752513"/>
            <a:ext cx="0" cy="1877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1" name="直線コネクタ 10"/>
          <p:cNvCxnSpPr/>
          <p:nvPr/>
        </p:nvCxnSpPr>
        <p:spPr>
          <a:xfrm flipH="1">
            <a:off x="3775401" y="6626030"/>
            <a:ext cx="2134818" cy="0"/>
          </a:xfrm>
          <a:prstGeom prst="line">
            <a:avLst/>
          </a:prstGeom>
        </p:spPr>
        <p:style>
          <a:lnRef idx="2">
            <a:schemeClr val="dk1"/>
          </a:lnRef>
          <a:fillRef idx="1">
            <a:schemeClr val="lt1"/>
          </a:fillRef>
          <a:effectRef idx="0">
            <a:schemeClr val="dk1"/>
          </a:effectRef>
          <a:fontRef idx="minor">
            <a:schemeClr val="dk1"/>
          </a:fontRef>
        </p:style>
      </p:cxnSp>
      <p:cxnSp>
        <p:nvCxnSpPr>
          <p:cNvPr id="12" name="直線コネクタ 11"/>
          <p:cNvCxnSpPr/>
          <p:nvPr/>
        </p:nvCxnSpPr>
        <p:spPr>
          <a:xfrm>
            <a:off x="3790502" y="6443783"/>
            <a:ext cx="0" cy="193819"/>
          </a:xfrm>
          <a:prstGeom prst="line">
            <a:avLst/>
          </a:prstGeom>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3476431" y="6288195"/>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a:off x="6887084" y="485235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a:off x="3793431" y="6026018"/>
            <a:ext cx="0" cy="262177"/>
          </a:xfrm>
          <a:prstGeom prst="line">
            <a:avLst/>
          </a:prstGeom>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flipH="1">
            <a:off x="5877445" y="3766833"/>
            <a:ext cx="2510979" cy="0"/>
          </a:xfrm>
          <a:prstGeom prst="line">
            <a:avLst/>
          </a:prstGeom>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a:off x="8089702" y="497369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18" name="直線コネクタ 17"/>
          <p:cNvCxnSpPr/>
          <p:nvPr/>
        </p:nvCxnSpPr>
        <p:spPr>
          <a:xfrm>
            <a:off x="8202186" y="511557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19" name="直線コネクタ 18"/>
          <p:cNvCxnSpPr/>
          <p:nvPr/>
        </p:nvCxnSpPr>
        <p:spPr>
          <a:xfrm>
            <a:off x="8374771" y="3763340"/>
            <a:ext cx="0" cy="1207103"/>
          </a:xfrm>
          <a:prstGeom prst="line">
            <a:avLst/>
          </a:prstGeom>
        </p:spPr>
        <p:style>
          <a:lnRef idx="2">
            <a:schemeClr val="dk1"/>
          </a:lnRef>
          <a:fillRef idx="1">
            <a:schemeClr val="lt1"/>
          </a:fillRef>
          <a:effectRef idx="0">
            <a:schemeClr val="dk1"/>
          </a:effectRef>
          <a:fontRef idx="minor">
            <a:schemeClr val="dk1"/>
          </a:fontRef>
        </p:style>
      </p:cxnSp>
      <p:cxnSp>
        <p:nvCxnSpPr>
          <p:cNvPr id="20" name="直線コネクタ 19"/>
          <p:cNvCxnSpPr/>
          <p:nvPr/>
        </p:nvCxnSpPr>
        <p:spPr>
          <a:xfrm>
            <a:off x="8373243" y="5426007"/>
            <a:ext cx="0" cy="1200023"/>
          </a:xfrm>
          <a:prstGeom prst="line">
            <a:avLst/>
          </a:prstGeom>
        </p:spPr>
        <p:style>
          <a:lnRef idx="2">
            <a:schemeClr val="dk1"/>
          </a:lnRef>
          <a:fillRef idx="1">
            <a:schemeClr val="lt1"/>
          </a:fillRef>
          <a:effectRef idx="0">
            <a:schemeClr val="dk1"/>
          </a:effectRef>
          <a:fontRef idx="minor">
            <a:schemeClr val="dk1"/>
          </a:fontRef>
        </p:style>
      </p:cxnSp>
      <p:cxnSp>
        <p:nvCxnSpPr>
          <p:cNvPr id="21" name="直線コネクタ 20"/>
          <p:cNvCxnSpPr/>
          <p:nvPr/>
        </p:nvCxnSpPr>
        <p:spPr>
          <a:xfrm>
            <a:off x="8091071" y="528413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p:cNvCxnSpPr/>
          <p:nvPr/>
        </p:nvCxnSpPr>
        <p:spPr>
          <a:xfrm>
            <a:off x="8203555" y="542600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p:cNvCxnSpPr/>
          <p:nvPr/>
        </p:nvCxnSpPr>
        <p:spPr>
          <a:xfrm flipH="1">
            <a:off x="5917397" y="6626030"/>
            <a:ext cx="2461727" cy="0"/>
          </a:xfrm>
          <a:prstGeom prst="line">
            <a:avLst/>
          </a:prstGeom>
        </p:spPr>
        <p:style>
          <a:lnRef idx="2">
            <a:schemeClr val="dk1"/>
          </a:lnRef>
          <a:fillRef idx="1">
            <a:schemeClr val="lt1"/>
          </a:fillRef>
          <a:effectRef idx="0">
            <a:schemeClr val="dk1"/>
          </a:effectRef>
          <a:fontRef idx="minor">
            <a:schemeClr val="dk1"/>
          </a:fontRef>
        </p:style>
      </p:cxnSp>
      <p:sp>
        <p:nvSpPr>
          <p:cNvPr id="24" name="テキスト ボックス 23"/>
          <p:cNvSpPr txBox="1"/>
          <p:nvPr/>
        </p:nvSpPr>
        <p:spPr>
          <a:xfrm>
            <a:off x="2974343" y="6177657"/>
            <a:ext cx="661553" cy="41969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28" name="Line 6"/>
          <p:cNvSpPr>
            <a:spLocks noChangeShapeType="1"/>
          </p:cNvSpPr>
          <p:nvPr/>
        </p:nvSpPr>
        <p:spPr bwMode="auto">
          <a:xfrm rot="10800000" flipH="1">
            <a:off x="4694863" y="5429176"/>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6"/>
          <p:cNvSpPr>
            <a:spLocks noChangeShapeType="1"/>
          </p:cNvSpPr>
          <p:nvPr/>
        </p:nvSpPr>
        <p:spPr bwMode="auto">
          <a:xfrm rot="10800000">
            <a:off x="6158685" y="3652617"/>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6"/>
          <p:cNvSpPr>
            <a:spLocks noChangeShapeType="1"/>
          </p:cNvSpPr>
          <p:nvPr/>
        </p:nvSpPr>
        <p:spPr bwMode="auto">
          <a:xfrm rot="10800000">
            <a:off x="4694864" y="5626759"/>
            <a:ext cx="0" cy="955297"/>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テキスト ボックス 29"/>
          <p:cNvSpPr txBox="1"/>
          <p:nvPr/>
        </p:nvSpPr>
        <p:spPr>
          <a:xfrm>
            <a:off x="4529026" y="5894174"/>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32" name="Line 6"/>
          <p:cNvSpPr>
            <a:spLocks noChangeShapeType="1"/>
          </p:cNvSpPr>
          <p:nvPr/>
        </p:nvSpPr>
        <p:spPr bwMode="auto">
          <a:xfrm rot="10800000">
            <a:off x="6078843" y="4910170"/>
            <a:ext cx="0" cy="163960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5884602" y="5405328"/>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33" name="テキスト ボックス 32"/>
          <p:cNvSpPr txBox="1"/>
          <p:nvPr/>
        </p:nvSpPr>
        <p:spPr>
          <a:xfrm>
            <a:off x="4586921" y="5026219"/>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4" name="テキスト ボックス 33"/>
          <p:cNvSpPr txBox="1"/>
          <p:nvPr/>
        </p:nvSpPr>
        <p:spPr>
          <a:xfrm>
            <a:off x="6277255" y="3255871"/>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74" name="テキスト ボックス 73"/>
          <p:cNvSpPr txBox="1"/>
          <p:nvPr/>
        </p:nvSpPr>
        <p:spPr>
          <a:xfrm>
            <a:off x="8370766" y="4498270"/>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sp>
        <p:nvSpPr>
          <p:cNvPr id="42" name="テキスト ボックス 41"/>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cxnSp>
        <p:nvCxnSpPr>
          <p:cNvPr id="43" name="直線コネクタ 42"/>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弧 43"/>
          <p:cNvSpPr/>
          <p:nvPr/>
        </p:nvSpPr>
        <p:spPr>
          <a:xfrm rot="5400000">
            <a:off x="1430178" y="1860580"/>
            <a:ext cx="738023" cy="767572"/>
          </a:xfrm>
          <a:prstGeom prst="arc">
            <a:avLst>
              <a:gd name="adj1" fmla="val 18175756"/>
              <a:gd name="adj2" fmla="val 2089168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5" name="直線コネクタ 44"/>
          <p:cNvCxnSpPr/>
          <p:nvPr/>
        </p:nvCxnSpPr>
        <p:spPr>
          <a:xfrm flipV="1">
            <a:off x="2105860" y="843319"/>
            <a:ext cx="770065" cy="16347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44" idx="2"/>
          </p:cNvCxnSpPr>
          <p:nvPr/>
        </p:nvCxnSpPr>
        <p:spPr>
          <a:xfrm>
            <a:off x="927359" y="2606145"/>
            <a:ext cx="947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146806" y="2556410"/>
            <a:ext cx="508368" cy="276999"/>
          </a:xfrm>
          <a:prstGeom prst="rect">
            <a:avLst/>
          </a:prstGeom>
          <a:noFill/>
        </p:spPr>
        <p:txBody>
          <a:bodyPr wrap="square" rtlCol="0">
            <a:spAutoFit/>
          </a:bodyPr>
          <a:lstStyle/>
          <a:p>
            <a:r>
              <a:rPr lang="en-US" altLang="ja-JP" sz="1200" dirty="0" smtClean="0"/>
              <a:t>0.2</a:t>
            </a:r>
            <a:endParaRPr lang="ja-JP" altLang="ja-JP" sz="1200" dirty="0"/>
          </a:p>
        </p:txBody>
      </p:sp>
      <p:sp>
        <p:nvSpPr>
          <p:cNvPr id="49" name="テキスト ボックス 48"/>
          <p:cNvSpPr txBox="1"/>
          <p:nvPr/>
        </p:nvSpPr>
        <p:spPr>
          <a:xfrm>
            <a:off x="281118" y="25703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50" name="テキスト ボックス 49"/>
          <p:cNvSpPr txBox="1"/>
          <p:nvPr/>
        </p:nvSpPr>
        <p:spPr>
          <a:xfrm>
            <a:off x="2841150" y="2743056"/>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51" name="直線コネクタ 50"/>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623871" y="2556411"/>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62" name="テキスト ボックス 61"/>
          <p:cNvSpPr txBox="1"/>
          <p:nvPr/>
        </p:nvSpPr>
        <p:spPr>
          <a:xfrm>
            <a:off x="2018082" y="255641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63" name="テキスト ボックス 62"/>
          <p:cNvSpPr txBox="1"/>
          <p:nvPr/>
        </p:nvSpPr>
        <p:spPr>
          <a:xfrm>
            <a:off x="249788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64" name="テキスト ボックス 63"/>
          <p:cNvSpPr txBox="1"/>
          <p:nvPr/>
        </p:nvSpPr>
        <p:spPr>
          <a:xfrm>
            <a:off x="844266" y="255640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65" name="テキスト ボックス 64"/>
          <p:cNvSpPr txBox="1"/>
          <p:nvPr/>
        </p:nvSpPr>
        <p:spPr>
          <a:xfrm>
            <a:off x="673175" y="2427834"/>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66" name="テキスト ボックス 65"/>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67" name="テキスト ボックス 66"/>
          <p:cNvSpPr txBox="1"/>
          <p:nvPr/>
        </p:nvSpPr>
        <p:spPr>
          <a:xfrm>
            <a:off x="607029" y="1625757"/>
            <a:ext cx="508368" cy="276999"/>
          </a:xfrm>
          <a:prstGeom prst="rect">
            <a:avLst/>
          </a:prstGeom>
          <a:noFill/>
        </p:spPr>
        <p:txBody>
          <a:bodyPr wrap="square" rtlCol="0">
            <a:spAutoFit/>
          </a:bodyPr>
          <a:lstStyle/>
          <a:p>
            <a:r>
              <a:rPr lang="en-US" altLang="ja-JP" sz="1200" dirty="0">
                <a:solidFill>
                  <a:srgbClr val="FF0000"/>
                </a:solidFill>
              </a:rPr>
              <a:t>2</a:t>
            </a:r>
            <a:r>
              <a:rPr lang="en-US" altLang="ja-JP" sz="1200" dirty="0" smtClean="0">
                <a:solidFill>
                  <a:srgbClr val="FF0000"/>
                </a:solidFill>
              </a:rPr>
              <a:t>0</a:t>
            </a:r>
            <a:endParaRPr lang="ja-JP" altLang="ja-JP" sz="1200" dirty="0">
              <a:solidFill>
                <a:srgbClr val="FF0000"/>
              </a:solidFill>
            </a:endParaRPr>
          </a:p>
        </p:txBody>
      </p:sp>
      <p:sp>
        <p:nvSpPr>
          <p:cNvPr id="68" name="テキスト ボックス 67"/>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9" name="テキスト ボックス 68"/>
          <p:cNvSpPr txBox="1"/>
          <p:nvPr/>
        </p:nvSpPr>
        <p:spPr>
          <a:xfrm>
            <a:off x="501168" y="739374"/>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70" name="テキスト ボックス 69"/>
          <p:cNvSpPr txBox="1"/>
          <p:nvPr/>
        </p:nvSpPr>
        <p:spPr>
          <a:xfrm>
            <a:off x="2841150" y="2613378"/>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79" name="テキスト ボックス 78"/>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80" name="直線コネクタ 79"/>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4221186" y="902198"/>
            <a:ext cx="1717510" cy="1742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444945" y="2600374"/>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84" name="テキスト ボックス 83"/>
          <p:cNvSpPr txBox="1"/>
          <p:nvPr/>
        </p:nvSpPr>
        <p:spPr>
          <a:xfrm>
            <a:off x="5975323" y="2689936"/>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85" name="直線コネクタ 84"/>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4917698" y="2600375"/>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95" name="テキスト ボックス 94"/>
          <p:cNvSpPr txBox="1"/>
          <p:nvPr/>
        </p:nvSpPr>
        <p:spPr>
          <a:xfrm>
            <a:off x="5311909" y="2600375"/>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96" name="テキスト ボックス 95"/>
          <p:cNvSpPr txBox="1"/>
          <p:nvPr/>
        </p:nvSpPr>
        <p:spPr>
          <a:xfrm>
            <a:off x="5791711" y="260455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97" name="テキスト ボックス 96"/>
          <p:cNvSpPr txBox="1"/>
          <p:nvPr/>
        </p:nvSpPr>
        <p:spPr>
          <a:xfrm>
            <a:off x="4084905" y="257405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8" name="テキスト ボックス 97"/>
          <p:cNvSpPr txBox="1"/>
          <p:nvPr/>
        </p:nvSpPr>
        <p:spPr>
          <a:xfrm>
            <a:off x="3967002" y="2471798"/>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99" name="テキスト ボックス 98"/>
          <p:cNvSpPr txBox="1"/>
          <p:nvPr/>
        </p:nvSpPr>
        <p:spPr>
          <a:xfrm>
            <a:off x="3970485" y="2088392"/>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100" name="テキスト ボックス 99"/>
          <p:cNvSpPr txBox="1"/>
          <p:nvPr/>
        </p:nvSpPr>
        <p:spPr>
          <a:xfrm>
            <a:off x="3970485" y="1669721"/>
            <a:ext cx="508368" cy="276999"/>
          </a:xfrm>
          <a:prstGeom prst="rect">
            <a:avLst/>
          </a:prstGeom>
          <a:noFill/>
        </p:spPr>
        <p:txBody>
          <a:bodyPr wrap="square" rtlCol="0">
            <a:spAutoFit/>
          </a:bodyPr>
          <a:lstStyle/>
          <a:p>
            <a:r>
              <a:rPr lang="en-US" altLang="ja-JP" sz="1200" dirty="0" smtClean="0">
                <a:solidFill>
                  <a:srgbClr val="FF0000"/>
                </a:solidFill>
              </a:rPr>
              <a:t>2</a:t>
            </a:r>
            <a:endParaRPr lang="ja-JP" altLang="ja-JP" sz="1200" dirty="0">
              <a:solidFill>
                <a:srgbClr val="FF0000"/>
              </a:solidFill>
            </a:endParaRPr>
          </a:p>
        </p:txBody>
      </p:sp>
      <p:sp>
        <p:nvSpPr>
          <p:cNvPr id="101" name="テキスト ボックス 100"/>
          <p:cNvSpPr txBox="1"/>
          <p:nvPr/>
        </p:nvSpPr>
        <p:spPr>
          <a:xfrm>
            <a:off x="3970485" y="1208703"/>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102" name="テキスト ボックス 101"/>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103" name="テキスト ボックス 102"/>
          <p:cNvSpPr txBox="1"/>
          <p:nvPr/>
        </p:nvSpPr>
        <p:spPr>
          <a:xfrm>
            <a:off x="3628364" y="487868"/>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104" name="テキスト ボックス 103"/>
          <p:cNvSpPr txBox="1"/>
          <p:nvPr/>
        </p:nvSpPr>
        <p:spPr>
          <a:xfrm>
            <a:off x="5957113" y="2610297"/>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105" name="テキスト ボックス 104"/>
          <p:cNvSpPr txBox="1"/>
          <p:nvPr/>
        </p:nvSpPr>
        <p:spPr>
          <a:xfrm>
            <a:off x="3953538" y="736179"/>
            <a:ext cx="508368" cy="276999"/>
          </a:xfrm>
          <a:prstGeom prst="rect">
            <a:avLst/>
          </a:prstGeom>
          <a:noFill/>
        </p:spPr>
        <p:txBody>
          <a:bodyPr wrap="square" rtlCol="0">
            <a:spAutoFit/>
          </a:bodyPr>
          <a:lstStyle/>
          <a:p>
            <a:r>
              <a:rPr lang="en-US" altLang="ja-JP" sz="1200" dirty="0" smtClean="0"/>
              <a:t>4</a:t>
            </a:r>
            <a:endParaRPr lang="ja-JP" altLang="ja-JP" sz="1200" dirty="0"/>
          </a:p>
        </p:txBody>
      </p:sp>
      <p:sp>
        <p:nvSpPr>
          <p:cNvPr id="178" name="テキスト ボックス 177"/>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179" name="直線コネクタ 178"/>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7321458" y="2170318"/>
            <a:ext cx="1450748" cy="345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2" name="テキスト ボックス 181"/>
          <p:cNvSpPr txBox="1"/>
          <p:nvPr/>
        </p:nvSpPr>
        <p:spPr>
          <a:xfrm>
            <a:off x="7321458" y="260056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183" name="テキスト ボックス 182"/>
          <p:cNvSpPr txBox="1"/>
          <p:nvPr/>
        </p:nvSpPr>
        <p:spPr>
          <a:xfrm>
            <a:off x="8351111" y="2678241"/>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184" name="直線コネクタ 183"/>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3" name="テキスト ボックス 192"/>
          <p:cNvSpPr txBox="1"/>
          <p:nvPr/>
        </p:nvSpPr>
        <p:spPr>
          <a:xfrm>
            <a:off x="7764094" y="2593072"/>
            <a:ext cx="508368" cy="276999"/>
          </a:xfrm>
          <a:prstGeom prst="rect">
            <a:avLst/>
          </a:prstGeom>
          <a:noFill/>
        </p:spPr>
        <p:txBody>
          <a:bodyPr wrap="square" rtlCol="0">
            <a:spAutoFit/>
          </a:bodyPr>
          <a:lstStyle/>
          <a:p>
            <a:r>
              <a:rPr lang="en-US" altLang="ja-JP" sz="1200" dirty="0">
                <a:solidFill>
                  <a:srgbClr val="FF0000"/>
                </a:solidFill>
              </a:rPr>
              <a:t>4</a:t>
            </a:r>
            <a:endParaRPr lang="ja-JP" altLang="ja-JP" sz="1200" dirty="0">
              <a:solidFill>
                <a:srgbClr val="FF0000"/>
              </a:solidFill>
            </a:endParaRPr>
          </a:p>
        </p:txBody>
      </p:sp>
      <p:sp>
        <p:nvSpPr>
          <p:cNvPr id="194" name="テキスト ボックス 193"/>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95" name="テキスト ボックス 194"/>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96" name="テキスト ボックス 195"/>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97" name="テキスト ボックス 196"/>
          <p:cNvSpPr txBox="1"/>
          <p:nvPr/>
        </p:nvSpPr>
        <p:spPr>
          <a:xfrm>
            <a:off x="6764606" y="2522312"/>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98" name="テキスト ボックス 197"/>
          <p:cNvSpPr txBox="1"/>
          <p:nvPr/>
        </p:nvSpPr>
        <p:spPr>
          <a:xfrm>
            <a:off x="6756893" y="2083368"/>
            <a:ext cx="508368" cy="276999"/>
          </a:xfrm>
          <a:prstGeom prst="rect">
            <a:avLst/>
          </a:prstGeom>
          <a:noFill/>
        </p:spPr>
        <p:txBody>
          <a:bodyPr wrap="square" rtlCol="0">
            <a:spAutoFit/>
          </a:bodyPr>
          <a:lstStyle/>
          <a:p>
            <a:r>
              <a:rPr lang="en-US" altLang="ja-JP" sz="1200" dirty="0" smtClean="0"/>
              <a:t>1</a:t>
            </a:r>
            <a:endParaRPr lang="ja-JP" altLang="ja-JP" sz="1200" dirty="0"/>
          </a:p>
        </p:txBody>
      </p:sp>
      <p:sp>
        <p:nvSpPr>
          <p:cNvPr id="199" name="テキスト ボックス 198"/>
          <p:cNvSpPr txBox="1"/>
          <p:nvPr/>
        </p:nvSpPr>
        <p:spPr>
          <a:xfrm>
            <a:off x="6756893" y="1664697"/>
            <a:ext cx="508368" cy="276999"/>
          </a:xfrm>
          <a:prstGeom prst="rect">
            <a:avLst/>
          </a:prstGeom>
          <a:noFill/>
        </p:spPr>
        <p:txBody>
          <a:bodyPr wrap="square" rtlCol="0">
            <a:spAutoFit/>
          </a:bodyPr>
          <a:lstStyle/>
          <a:p>
            <a:r>
              <a:rPr lang="en-US" altLang="ja-JP" sz="1200" dirty="0" smtClean="0">
                <a:solidFill>
                  <a:srgbClr val="FF0000"/>
                </a:solidFill>
              </a:rPr>
              <a:t>2</a:t>
            </a:r>
            <a:endParaRPr lang="ja-JP" altLang="ja-JP" sz="1200" dirty="0">
              <a:solidFill>
                <a:srgbClr val="FF0000"/>
              </a:solidFill>
            </a:endParaRPr>
          </a:p>
        </p:txBody>
      </p:sp>
      <p:sp>
        <p:nvSpPr>
          <p:cNvPr id="200" name="テキスト ボックス 199"/>
          <p:cNvSpPr txBox="1"/>
          <p:nvPr/>
        </p:nvSpPr>
        <p:spPr>
          <a:xfrm>
            <a:off x="6756893" y="1203679"/>
            <a:ext cx="508368" cy="276999"/>
          </a:xfrm>
          <a:prstGeom prst="rect">
            <a:avLst/>
          </a:prstGeom>
          <a:noFill/>
        </p:spPr>
        <p:txBody>
          <a:bodyPr wrap="square" rtlCol="0">
            <a:spAutoFit/>
          </a:bodyPr>
          <a:lstStyle/>
          <a:p>
            <a:r>
              <a:rPr lang="en-US" altLang="ja-JP" sz="1200" dirty="0" smtClean="0"/>
              <a:t>3</a:t>
            </a:r>
            <a:endParaRPr lang="ja-JP" altLang="ja-JP" sz="1200" dirty="0"/>
          </a:p>
        </p:txBody>
      </p:sp>
      <p:sp>
        <p:nvSpPr>
          <p:cNvPr id="202" name="テキスト ボックス 201"/>
          <p:cNvSpPr txBox="1"/>
          <p:nvPr/>
        </p:nvSpPr>
        <p:spPr>
          <a:xfrm>
            <a:off x="6341298" y="293512"/>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03" name="テキスト ボックス 202"/>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04" name="テキスト ボックス 203"/>
          <p:cNvSpPr txBox="1"/>
          <p:nvPr/>
        </p:nvSpPr>
        <p:spPr>
          <a:xfrm>
            <a:off x="6739946" y="731155"/>
            <a:ext cx="508368" cy="276999"/>
          </a:xfrm>
          <a:prstGeom prst="rect">
            <a:avLst/>
          </a:prstGeom>
          <a:noFill/>
        </p:spPr>
        <p:txBody>
          <a:bodyPr wrap="square" rtlCol="0">
            <a:spAutoFit/>
          </a:bodyPr>
          <a:lstStyle/>
          <a:p>
            <a:r>
              <a:rPr lang="en-US" altLang="ja-JP" sz="1200" dirty="0" smtClean="0"/>
              <a:t>4</a:t>
            </a:r>
            <a:endParaRPr lang="ja-JP" altLang="ja-JP" sz="1200" dirty="0"/>
          </a:p>
        </p:txBody>
      </p:sp>
      <p:sp>
        <p:nvSpPr>
          <p:cNvPr id="205" name="円弧 204"/>
          <p:cNvSpPr/>
          <p:nvPr/>
        </p:nvSpPr>
        <p:spPr>
          <a:xfrm rot="16200000">
            <a:off x="7013686" y="2221124"/>
            <a:ext cx="828231" cy="767574"/>
          </a:xfrm>
          <a:prstGeom prst="arc">
            <a:avLst>
              <a:gd name="adj1" fmla="val 15879912"/>
              <a:gd name="adj2" fmla="val 210540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6" name="円弧 205"/>
          <p:cNvSpPr/>
          <p:nvPr/>
        </p:nvSpPr>
        <p:spPr>
          <a:xfrm rot="16200000">
            <a:off x="6761346" y="2101297"/>
            <a:ext cx="1451500" cy="842031"/>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7" name="直線コネクタ 206"/>
          <p:cNvCxnSpPr/>
          <p:nvPr/>
        </p:nvCxnSpPr>
        <p:spPr>
          <a:xfrm flipV="1">
            <a:off x="7388230" y="1747100"/>
            <a:ext cx="1383976"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flipV="1">
            <a:off x="7460238" y="1257271"/>
            <a:ext cx="1346749"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flipV="1">
            <a:off x="7532651" y="863194"/>
            <a:ext cx="1239555" cy="45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円弧 209"/>
          <p:cNvSpPr/>
          <p:nvPr/>
        </p:nvSpPr>
        <p:spPr>
          <a:xfrm rot="16200000">
            <a:off x="6249872" y="2084657"/>
            <a:ext cx="2646393" cy="1047717"/>
          </a:xfrm>
          <a:prstGeom prst="arc">
            <a:avLst>
              <a:gd name="adj1" fmla="val 15879912"/>
              <a:gd name="adj2" fmla="val 213745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1" name="円弧 210"/>
          <p:cNvSpPr/>
          <p:nvPr/>
        </p:nvSpPr>
        <p:spPr>
          <a:xfrm rot="16200000">
            <a:off x="5745557" y="2232542"/>
            <a:ext cx="3622621" cy="979931"/>
          </a:xfrm>
          <a:prstGeom prst="arc">
            <a:avLst>
              <a:gd name="adj1" fmla="val 17150417"/>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2" name="テキスト ボックス 211"/>
          <p:cNvSpPr txBox="1"/>
          <p:nvPr/>
        </p:nvSpPr>
        <p:spPr>
          <a:xfrm>
            <a:off x="8182718" y="259534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213" name="テキスト ボックス 212"/>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214" name="テキスト ボックス 213"/>
          <p:cNvSpPr txBox="1"/>
          <p:nvPr/>
        </p:nvSpPr>
        <p:spPr>
          <a:xfrm>
            <a:off x="8108497" y="1038911"/>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215" name="テキスト ボックス 214"/>
          <p:cNvSpPr txBox="1"/>
          <p:nvPr/>
        </p:nvSpPr>
        <p:spPr>
          <a:xfrm>
            <a:off x="8052126" y="6248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128" name="テキスト ボックス 127"/>
          <p:cNvSpPr txBox="1"/>
          <p:nvPr/>
        </p:nvSpPr>
        <p:spPr>
          <a:xfrm>
            <a:off x="3949284" y="6258797"/>
            <a:ext cx="910518" cy="338554"/>
          </a:xfrm>
          <a:prstGeom prst="rect">
            <a:avLst/>
          </a:prstGeom>
          <a:noFill/>
        </p:spPr>
        <p:txBody>
          <a:bodyPr wrap="square" rtlCol="0">
            <a:spAutoFit/>
          </a:bodyPr>
          <a:lstStyle/>
          <a:p>
            <a:r>
              <a:rPr lang="en-US" altLang="ja-JP" sz="1600" dirty="0" smtClean="0">
                <a:solidFill>
                  <a:srgbClr val="FF0000"/>
                </a:solidFill>
              </a:rPr>
              <a:t>0.7V</a:t>
            </a:r>
            <a:endParaRPr lang="ja-JP" altLang="ja-JP" sz="1600" dirty="0">
              <a:solidFill>
                <a:srgbClr val="FF0000"/>
              </a:solidFill>
            </a:endParaRPr>
          </a:p>
        </p:txBody>
      </p:sp>
      <p:sp>
        <p:nvSpPr>
          <p:cNvPr id="130" name="Line 6"/>
          <p:cNvSpPr>
            <a:spLocks noChangeShapeType="1"/>
          </p:cNvSpPr>
          <p:nvPr/>
        </p:nvSpPr>
        <p:spPr bwMode="auto">
          <a:xfrm rot="10800000" flipH="1">
            <a:off x="2440189" y="1771057"/>
            <a:ext cx="0" cy="83924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6"/>
          <p:cNvSpPr>
            <a:spLocks noChangeShapeType="1"/>
          </p:cNvSpPr>
          <p:nvPr/>
        </p:nvSpPr>
        <p:spPr bwMode="auto">
          <a:xfrm rot="10800000">
            <a:off x="922992" y="1766507"/>
            <a:ext cx="1509801"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6"/>
          <p:cNvSpPr>
            <a:spLocks noChangeShapeType="1"/>
          </p:cNvSpPr>
          <p:nvPr/>
        </p:nvSpPr>
        <p:spPr bwMode="auto">
          <a:xfrm rot="10800000" flipH="1">
            <a:off x="5530745" y="1293162"/>
            <a:ext cx="0" cy="1363996"/>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6"/>
          <p:cNvSpPr>
            <a:spLocks noChangeShapeType="1"/>
          </p:cNvSpPr>
          <p:nvPr/>
        </p:nvSpPr>
        <p:spPr bwMode="auto">
          <a:xfrm rot="10800000">
            <a:off x="4235228" y="1313170"/>
            <a:ext cx="1285460" cy="4055"/>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Oval 2"/>
          <p:cNvSpPr>
            <a:spLocks noChangeArrowheads="1"/>
          </p:cNvSpPr>
          <p:nvPr/>
        </p:nvSpPr>
        <p:spPr bwMode="auto">
          <a:xfrm>
            <a:off x="3600479" y="5670359"/>
            <a:ext cx="385268" cy="388428"/>
          </a:xfrm>
          <a:prstGeom prst="ellipse">
            <a:avLst/>
          </a:prstGeom>
          <a:solidFill>
            <a:srgbClr val="FFFFFF"/>
          </a:solidFill>
          <a:ln w="254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41" name="Freeform 3"/>
          <p:cNvSpPr>
            <a:spLocks/>
          </p:cNvSpPr>
          <p:nvPr/>
        </p:nvSpPr>
        <p:spPr bwMode="auto">
          <a:xfrm>
            <a:off x="3655124" y="5800348"/>
            <a:ext cx="268943" cy="154218"/>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149" name="直線コネクタ 148"/>
          <p:cNvCxnSpPr/>
          <p:nvPr/>
        </p:nvCxnSpPr>
        <p:spPr>
          <a:xfrm>
            <a:off x="3792965" y="5533555"/>
            <a:ext cx="0" cy="131871"/>
          </a:xfrm>
          <a:prstGeom prst="line">
            <a:avLst/>
          </a:prstGeom>
        </p:spPr>
        <p:style>
          <a:lnRef idx="2">
            <a:schemeClr val="dk1"/>
          </a:lnRef>
          <a:fillRef idx="1">
            <a:schemeClr val="lt1"/>
          </a:fillRef>
          <a:effectRef idx="0">
            <a:schemeClr val="dk1"/>
          </a:effectRef>
          <a:fontRef idx="minor">
            <a:schemeClr val="dk1"/>
          </a:fontRef>
        </p:style>
      </p:cxnSp>
      <p:sp>
        <p:nvSpPr>
          <p:cNvPr id="154" name="テキスト ボックス 153"/>
          <p:cNvSpPr txBox="1"/>
          <p:nvPr/>
        </p:nvSpPr>
        <p:spPr>
          <a:xfrm>
            <a:off x="1367142" y="5612965"/>
            <a:ext cx="2166002" cy="461665"/>
          </a:xfrm>
          <a:prstGeom prst="rect">
            <a:avLst/>
          </a:prstGeom>
          <a:noFill/>
        </p:spPr>
        <p:txBody>
          <a:bodyPr wrap="square" rtlCol="0">
            <a:spAutoFit/>
          </a:bodyPr>
          <a:lstStyle/>
          <a:p>
            <a:r>
              <a:rPr lang="en-US" altLang="ja-JP" sz="2400" i="1" dirty="0" smtClean="0">
                <a:solidFill>
                  <a:srgbClr val="FF0000"/>
                </a:solidFill>
                <a:latin typeface="Times New Roman" panose="02020603050405020304" pitchFamily="18" charset="0"/>
                <a:cs typeface="Times New Roman" panose="02020603050405020304" pitchFamily="18" charset="0"/>
              </a:rPr>
              <a:t>v</a:t>
            </a:r>
            <a:r>
              <a:rPr lang="en-US" altLang="ja-JP" sz="1400" i="1" dirty="0" smtClean="0">
                <a:solidFill>
                  <a:srgbClr val="FF0000"/>
                </a:solidFill>
                <a:latin typeface="Times New Roman" panose="02020603050405020304" pitchFamily="18" charset="0"/>
                <a:cs typeface="Times New Roman" panose="02020603050405020304" pitchFamily="18" charset="0"/>
              </a:rPr>
              <a:t>in</a:t>
            </a:r>
            <a:r>
              <a:rPr lang="ja-JP" altLang="en-US" sz="2400" dirty="0" smtClean="0">
                <a:solidFill>
                  <a:srgbClr val="FF0000"/>
                </a:solidFill>
                <a:latin typeface="Times New Roman" panose="02020603050405020304" pitchFamily="18" charset="0"/>
                <a:cs typeface="Times New Roman" panose="02020603050405020304" pitchFamily="18" charset="0"/>
              </a:rPr>
              <a:t>＝</a:t>
            </a:r>
            <a:r>
              <a:rPr lang="en-US" altLang="ja-JP" sz="2400" dirty="0" smtClean="0">
                <a:solidFill>
                  <a:srgbClr val="FF0000"/>
                </a:solidFill>
                <a:latin typeface="Times New Roman" panose="02020603050405020304" pitchFamily="18" charset="0"/>
                <a:cs typeface="Times New Roman" panose="02020603050405020304" pitchFamily="18" charset="0"/>
              </a:rPr>
              <a:t>0.1sin </a:t>
            </a:r>
            <a:r>
              <a:rPr lang="en-US" altLang="ja-JP" sz="2400" i="1" dirty="0" err="1" smtClean="0">
                <a:solidFill>
                  <a:srgbClr val="FF0000"/>
                </a:solidFill>
                <a:latin typeface="Times New Roman" panose="02020603050405020304" pitchFamily="18" charset="0"/>
                <a:cs typeface="Times New Roman" panose="02020603050405020304" pitchFamily="18" charset="0"/>
              </a:rPr>
              <a:t>ωt</a:t>
            </a:r>
            <a:r>
              <a:rPr lang="en-US" altLang="ja-JP" sz="2400" dirty="0" smtClean="0">
                <a:solidFill>
                  <a:srgbClr val="FF0000"/>
                </a:solidFill>
                <a:latin typeface="Times New Roman" panose="02020603050405020304" pitchFamily="18" charset="0"/>
                <a:cs typeface="Times New Roman" panose="02020603050405020304" pitchFamily="18" charset="0"/>
              </a:rPr>
              <a:t> </a:t>
            </a:r>
            <a:r>
              <a:rPr lang="en-US" altLang="ja-JP" sz="2400" dirty="0" smtClean="0">
                <a:solidFill>
                  <a:srgbClr val="FF0000"/>
                </a:solidFill>
              </a:rPr>
              <a:t>V</a:t>
            </a:r>
            <a:endParaRPr lang="ja-JP" altLang="ja-JP" sz="2400" dirty="0">
              <a:solidFill>
                <a:srgbClr val="FF0000"/>
              </a:solidFill>
            </a:endParaRPr>
          </a:p>
        </p:txBody>
      </p:sp>
      <p:sp>
        <p:nvSpPr>
          <p:cNvPr id="221" name="Line 6"/>
          <p:cNvSpPr>
            <a:spLocks noChangeShapeType="1"/>
          </p:cNvSpPr>
          <p:nvPr/>
        </p:nvSpPr>
        <p:spPr bwMode="auto">
          <a:xfrm rot="10800000" flipH="1">
            <a:off x="2204562" y="2770295"/>
            <a:ext cx="0" cy="349113"/>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Line 6"/>
          <p:cNvSpPr>
            <a:spLocks noChangeShapeType="1"/>
          </p:cNvSpPr>
          <p:nvPr/>
        </p:nvSpPr>
        <p:spPr bwMode="auto">
          <a:xfrm rot="10800000" flipH="1">
            <a:off x="2408143" y="2771260"/>
            <a:ext cx="0" cy="52921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Line 6"/>
          <p:cNvSpPr>
            <a:spLocks noChangeShapeType="1"/>
          </p:cNvSpPr>
          <p:nvPr/>
        </p:nvSpPr>
        <p:spPr bwMode="auto">
          <a:xfrm rot="10800000" flipH="1">
            <a:off x="2618618" y="2771261"/>
            <a:ext cx="0" cy="349113"/>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Line 6"/>
          <p:cNvSpPr>
            <a:spLocks noChangeShapeType="1"/>
          </p:cNvSpPr>
          <p:nvPr/>
        </p:nvSpPr>
        <p:spPr bwMode="auto">
          <a:xfrm rot="10800000" flipH="1">
            <a:off x="2231238" y="2186695"/>
            <a:ext cx="0" cy="426683"/>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Line 6"/>
          <p:cNvSpPr>
            <a:spLocks noChangeShapeType="1"/>
          </p:cNvSpPr>
          <p:nvPr/>
        </p:nvSpPr>
        <p:spPr bwMode="auto">
          <a:xfrm rot="10800000" flipH="1">
            <a:off x="2654297" y="1321089"/>
            <a:ext cx="0" cy="1292289"/>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Line 6"/>
          <p:cNvSpPr>
            <a:spLocks noChangeShapeType="1"/>
          </p:cNvSpPr>
          <p:nvPr/>
        </p:nvSpPr>
        <p:spPr bwMode="auto">
          <a:xfrm rot="10800000">
            <a:off x="914764" y="1328786"/>
            <a:ext cx="1748522" cy="10284"/>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Line 6"/>
          <p:cNvSpPr>
            <a:spLocks noChangeShapeType="1"/>
          </p:cNvSpPr>
          <p:nvPr/>
        </p:nvSpPr>
        <p:spPr bwMode="auto">
          <a:xfrm rot="10800000" flipV="1">
            <a:off x="901364" y="2186156"/>
            <a:ext cx="1324497" cy="12841"/>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3" name="グループ化 252"/>
          <p:cNvGrpSpPr/>
          <p:nvPr/>
        </p:nvGrpSpPr>
        <p:grpSpPr>
          <a:xfrm>
            <a:off x="2483768" y="5039727"/>
            <a:ext cx="883764" cy="693529"/>
            <a:chOff x="-39498" y="4611727"/>
            <a:chExt cx="883764" cy="693529"/>
          </a:xfrm>
        </p:grpSpPr>
        <p:sp>
          <p:nvSpPr>
            <p:cNvPr id="156" name="Freeform 3"/>
            <p:cNvSpPr>
              <a:spLocks/>
            </p:cNvSpPr>
            <p:nvPr/>
          </p:nvSpPr>
          <p:spPr bwMode="auto">
            <a:xfrm>
              <a:off x="427404" y="4744575"/>
              <a:ext cx="416862" cy="424745"/>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38" name="直線コネクタ 37"/>
            <p:cNvCxnSpPr>
              <a:stCxn id="156" idx="0"/>
              <a:endCxn id="156" idx="4"/>
            </p:cNvCxnSpPr>
            <p:nvPr/>
          </p:nvCxnSpPr>
          <p:spPr>
            <a:xfrm>
              <a:off x="427404" y="495323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122284" y="4823583"/>
              <a:ext cx="467530" cy="276999"/>
            </a:xfrm>
            <a:prstGeom prst="rect">
              <a:avLst/>
            </a:prstGeom>
            <a:noFill/>
          </p:spPr>
          <p:txBody>
            <a:bodyPr wrap="square" rtlCol="0">
              <a:spAutoFit/>
            </a:bodyPr>
            <a:lstStyle/>
            <a:p>
              <a:r>
                <a:rPr lang="en-US" altLang="ja-JP" sz="1200" dirty="0" smtClean="0"/>
                <a:t>0V</a:t>
              </a:r>
              <a:endParaRPr lang="ja-JP" altLang="ja-JP" sz="1200" dirty="0"/>
            </a:p>
          </p:txBody>
        </p:sp>
        <p:sp>
          <p:nvSpPr>
            <p:cNvPr id="172" name="テキスト ボックス 171"/>
            <p:cNvSpPr txBox="1"/>
            <p:nvPr/>
          </p:nvSpPr>
          <p:spPr>
            <a:xfrm>
              <a:off x="11408" y="4611727"/>
              <a:ext cx="667696" cy="276999"/>
            </a:xfrm>
            <a:prstGeom prst="rect">
              <a:avLst/>
            </a:prstGeom>
            <a:noFill/>
          </p:spPr>
          <p:txBody>
            <a:bodyPr wrap="square" rtlCol="0">
              <a:spAutoFit/>
            </a:bodyPr>
            <a:lstStyle/>
            <a:p>
              <a:r>
                <a:rPr lang="en-US" altLang="ja-JP" sz="1200" dirty="0" smtClean="0"/>
                <a:t>0.1V</a:t>
              </a:r>
              <a:endParaRPr lang="ja-JP" altLang="ja-JP" sz="1200" dirty="0"/>
            </a:p>
          </p:txBody>
        </p:sp>
        <p:cxnSp>
          <p:nvCxnSpPr>
            <p:cNvPr id="250" name="直線コネクタ 249"/>
            <p:cNvCxnSpPr/>
            <p:nvPr/>
          </p:nvCxnSpPr>
          <p:spPr>
            <a:xfrm>
              <a:off x="409604" y="517829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a:off x="409604" y="4744575"/>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テキスト ボックス 251"/>
            <p:cNvSpPr txBox="1"/>
            <p:nvPr/>
          </p:nvSpPr>
          <p:spPr>
            <a:xfrm>
              <a:off x="-39498" y="5028257"/>
              <a:ext cx="689676" cy="276999"/>
            </a:xfrm>
            <a:prstGeom prst="rect">
              <a:avLst/>
            </a:prstGeom>
            <a:noFill/>
          </p:spPr>
          <p:txBody>
            <a:bodyPr wrap="square" rtlCol="0">
              <a:spAutoFit/>
            </a:bodyPr>
            <a:lstStyle/>
            <a:p>
              <a:r>
                <a:rPr lang="en-US" altLang="ja-JP" sz="1200" dirty="0" smtClean="0"/>
                <a:t>-0.1V</a:t>
              </a:r>
              <a:endParaRPr lang="ja-JP" altLang="ja-JP" sz="1200" dirty="0"/>
            </a:p>
          </p:txBody>
        </p:sp>
      </p:grpSp>
      <p:grpSp>
        <p:nvGrpSpPr>
          <p:cNvPr id="254" name="グループ化 253"/>
          <p:cNvGrpSpPr/>
          <p:nvPr/>
        </p:nvGrpSpPr>
        <p:grpSpPr>
          <a:xfrm rot="5400000">
            <a:off x="2004651" y="3120449"/>
            <a:ext cx="787668" cy="693529"/>
            <a:chOff x="56598" y="4611727"/>
            <a:chExt cx="787668" cy="693529"/>
          </a:xfrm>
        </p:grpSpPr>
        <p:sp>
          <p:nvSpPr>
            <p:cNvPr id="255"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56" name="直線コネクタ 255"/>
            <p:cNvCxnSpPr>
              <a:stCxn id="255" idx="0"/>
              <a:endCxn id="255"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テキスト ボックス 256"/>
            <p:cNvSpPr txBox="1"/>
            <p:nvPr/>
          </p:nvSpPr>
          <p:spPr>
            <a:xfrm>
              <a:off x="218380" y="4823583"/>
              <a:ext cx="304507" cy="276999"/>
            </a:xfrm>
            <a:prstGeom prst="rect">
              <a:avLst/>
            </a:prstGeom>
            <a:noFill/>
          </p:spPr>
          <p:txBody>
            <a:bodyPr wrap="square" rtlCol="0">
              <a:spAutoFit/>
            </a:bodyPr>
            <a:lstStyle/>
            <a:p>
              <a:r>
                <a:rPr lang="en-US" altLang="ja-JP" sz="1200" dirty="0" smtClean="0"/>
                <a:t>0</a:t>
              </a:r>
              <a:endParaRPr lang="ja-JP" altLang="ja-JP" sz="1200" dirty="0"/>
            </a:p>
          </p:txBody>
        </p:sp>
        <p:sp>
          <p:nvSpPr>
            <p:cNvPr id="258" name="テキスト ボックス 257"/>
            <p:cNvSpPr txBox="1"/>
            <p:nvPr/>
          </p:nvSpPr>
          <p:spPr>
            <a:xfrm>
              <a:off x="107504" y="4611727"/>
              <a:ext cx="454184" cy="276999"/>
            </a:xfrm>
            <a:prstGeom prst="rect">
              <a:avLst/>
            </a:prstGeom>
            <a:noFill/>
          </p:spPr>
          <p:txBody>
            <a:bodyPr wrap="square" rtlCol="0">
              <a:spAutoFit/>
            </a:bodyPr>
            <a:lstStyle/>
            <a:p>
              <a:r>
                <a:rPr lang="en-US" altLang="ja-JP" sz="1200" dirty="0" smtClean="0"/>
                <a:t>0.1</a:t>
              </a:r>
              <a:endParaRPr lang="ja-JP" altLang="ja-JP" sz="1200" dirty="0"/>
            </a:p>
          </p:txBody>
        </p:sp>
        <p:cxnSp>
          <p:nvCxnSpPr>
            <p:cNvPr id="259" name="直線コネクタ 258"/>
            <p:cNvCxnSpPr/>
            <p:nvPr/>
          </p:nvCxnSpPr>
          <p:spPr>
            <a:xfrm>
              <a:off x="409604" y="517829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409604" y="4744575"/>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テキスト ボックス 260"/>
            <p:cNvSpPr txBox="1"/>
            <p:nvPr/>
          </p:nvSpPr>
          <p:spPr>
            <a:xfrm>
              <a:off x="56598" y="5028257"/>
              <a:ext cx="454184" cy="276999"/>
            </a:xfrm>
            <a:prstGeom prst="rect">
              <a:avLst/>
            </a:prstGeom>
            <a:noFill/>
          </p:spPr>
          <p:txBody>
            <a:bodyPr wrap="square" rtlCol="0">
              <a:spAutoFit/>
            </a:bodyPr>
            <a:lstStyle/>
            <a:p>
              <a:r>
                <a:rPr lang="en-US" altLang="ja-JP" sz="1200" dirty="0" smtClean="0"/>
                <a:t>-0.1</a:t>
              </a:r>
              <a:endParaRPr lang="ja-JP" altLang="ja-JP" sz="1200" dirty="0"/>
            </a:p>
          </p:txBody>
        </p:sp>
      </p:grpSp>
      <p:grpSp>
        <p:nvGrpSpPr>
          <p:cNvPr id="262" name="グループ化 261"/>
          <p:cNvGrpSpPr/>
          <p:nvPr/>
        </p:nvGrpSpPr>
        <p:grpSpPr>
          <a:xfrm>
            <a:off x="242862" y="1304054"/>
            <a:ext cx="434662" cy="883537"/>
            <a:chOff x="409604" y="4761970"/>
            <a:chExt cx="434662" cy="407350"/>
          </a:xfrm>
        </p:grpSpPr>
        <p:sp>
          <p:nvSpPr>
            <p:cNvPr id="263"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64" name="直線コネクタ 263"/>
            <p:cNvCxnSpPr>
              <a:stCxn id="263" idx="0"/>
              <a:endCxn id="263"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409604" y="516879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409604" y="4765046"/>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 name="グループ化 277"/>
          <p:cNvGrpSpPr/>
          <p:nvPr/>
        </p:nvGrpSpPr>
        <p:grpSpPr>
          <a:xfrm rot="5400000">
            <a:off x="4819171" y="2596225"/>
            <a:ext cx="513376" cy="864142"/>
            <a:chOff x="364046" y="4758165"/>
            <a:chExt cx="513376" cy="416737"/>
          </a:xfrm>
        </p:grpSpPr>
        <p:sp>
          <p:nvSpPr>
            <p:cNvPr id="279"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80" name="直線コネクタ 279"/>
            <p:cNvCxnSpPr>
              <a:stCxn id="279" idx="0"/>
              <a:endCxn id="279"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409604" y="5174902"/>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0" name="グループ化 289"/>
          <p:cNvGrpSpPr/>
          <p:nvPr/>
        </p:nvGrpSpPr>
        <p:grpSpPr>
          <a:xfrm>
            <a:off x="3518713" y="1320874"/>
            <a:ext cx="513376" cy="898620"/>
            <a:chOff x="364046" y="4758165"/>
            <a:chExt cx="513376" cy="415465"/>
          </a:xfrm>
        </p:grpSpPr>
        <p:sp>
          <p:nvSpPr>
            <p:cNvPr id="291"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92" name="直線コネクタ 291"/>
            <p:cNvCxnSpPr>
              <a:stCxn id="291" idx="0"/>
              <a:endCxn id="291"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グループ化 304"/>
          <p:cNvGrpSpPr/>
          <p:nvPr/>
        </p:nvGrpSpPr>
        <p:grpSpPr>
          <a:xfrm>
            <a:off x="4744578" y="4257225"/>
            <a:ext cx="434662" cy="805820"/>
            <a:chOff x="409604" y="4755382"/>
            <a:chExt cx="434662" cy="422912"/>
          </a:xfrm>
        </p:grpSpPr>
        <p:sp>
          <p:nvSpPr>
            <p:cNvPr id="306"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307" name="直線コネクタ 306"/>
            <p:cNvCxnSpPr>
              <a:stCxn id="306" idx="0"/>
              <a:endCxn id="306"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409604" y="5178294"/>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409604" y="4755382"/>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0" name="テキスト ボックス 309"/>
          <p:cNvSpPr txBox="1"/>
          <p:nvPr/>
        </p:nvSpPr>
        <p:spPr>
          <a:xfrm>
            <a:off x="4295908" y="4919223"/>
            <a:ext cx="509962" cy="276999"/>
          </a:xfrm>
          <a:prstGeom prst="rect">
            <a:avLst/>
          </a:prstGeom>
          <a:noFill/>
        </p:spPr>
        <p:txBody>
          <a:bodyPr wrap="square" rtlCol="0">
            <a:spAutoFit/>
          </a:bodyPr>
          <a:lstStyle/>
          <a:p>
            <a:r>
              <a:rPr lang="en-US" altLang="ja-JP" sz="1200" dirty="0"/>
              <a:t>1</a:t>
            </a:r>
            <a:r>
              <a:rPr lang="en-US" altLang="ja-JP" sz="1200" dirty="0" smtClean="0"/>
              <a:t>0</a:t>
            </a:r>
            <a:r>
              <a:rPr lang="en-US" altLang="ja-JP" sz="1200" i="1" dirty="0" smtClean="0">
                <a:latin typeface="Times New Roman" panose="02020603050405020304" pitchFamily="18" charset="0"/>
                <a:cs typeface="Times New Roman" panose="02020603050405020304" pitchFamily="18" charset="0"/>
              </a:rPr>
              <a:t>μ</a:t>
            </a:r>
            <a:r>
              <a:rPr lang="en-US" altLang="ja-JP" sz="1200" dirty="0" smtClean="0"/>
              <a:t>A</a:t>
            </a:r>
            <a:endParaRPr lang="ja-JP" altLang="ja-JP" sz="1200" dirty="0"/>
          </a:p>
        </p:txBody>
      </p:sp>
      <p:sp>
        <p:nvSpPr>
          <p:cNvPr id="313" name="テキスト ボックス 312"/>
          <p:cNvSpPr txBox="1"/>
          <p:nvPr/>
        </p:nvSpPr>
        <p:spPr>
          <a:xfrm>
            <a:off x="4334545" y="4497707"/>
            <a:ext cx="509962" cy="276999"/>
          </a:xfrm>
          <a:prstGeom prst="rect">
            <a:avLst/>
          </a:prstGeom>
          <a:noFill/>
        </p:spPr>
        <p:txBody>
          <a:bodyPr wrap="square" rtlCol="0">
            <a:spAutoFit/>
          </a:bodyPr>
          <a:lstStyle/>
          <a:p>
            <a:r>
              <a:rPr lang="en-US" altLang="ja-JP" sz="1200" dirty="0"/>
              <a:t>2</a:t>
            </a:r>
            <a:r>
              <a:rPr lang="en-US" altLang="ja-JP" sz="1200" dirty="0" smtClean="0"/>
              <a:t>0</a:t>
            </a:r>
            <a:r>
              <a:rPr lang="en-US" altLang="ja-JP" sz="1200" i="1" dirty="0" smtClean="0">
                <a:latin typeface="Times New Roman" panose="02020603050405020304" pitchFamily="18" charset="0"/>
                <a:cs typeface="Times New Roman" panose="02020603050405020304" pitchFamily="18" charset="0"/>
              </a:rPr>
              <a:t>μ</a:t>
            </a:r>
            <a:r>
              <a:rPr lang="en-US" altLang="ja-JP" sz="1200" dirty="0" smtClean="0"/>
              <a:t>A</a:t>
            </a:r>
            <a:endParaRPr lang="ja-JP" altLang="ja-JP" sz="1200" dirty="0"/>
          </a:p>
        </p:txBody>
      </p:sp>
      <p:sp>
        <p:nvSpPr>
          <p:cNvPr id="314" name="テキスト ボックス 313"/>
          <p:cNvSpPr txBox="1"/>
          <p:nvPr/>
        </p:nvSpPr>
        <p:spPr>
          <a:xfrm>
            <a:off x="4334545" y="4089640"/>
            <a:ext cx="509962" cy="276999"/>
          </a:xfrm>
          <a:prstGeom prst="rect">
            <a:avLst/>
          </a:prstGeom>
          <a:noFill/>
        </p:spPr>
        <p:txBody>
          <a:bodyPr wrap="square" rtlCol="0">
            <a:spAutoFit/>
          </a:bodyPr>
          <a:lstStyle/>
          <a:p>
            <a:r>
              <a:rPr lang="en-US" altLang="ja-JP" sz="1200" dirty="0"/>
              <a:t>3</a:t>
            </a:r>
            <a:r>
              <a:rPr lang="en-US" altLang="ja-JP" sz="1200" dirty="0" smtClean="0"/>
              <a:t>0</a:t>
            </a:r>
            <a:r>
              <a:rPr lang="en-US" altLang="ja-JP" sz="1200" i="1" dirty="0" smtClean="0">
                <a:latin typeface="Times New Roman" panose="02020603050405020304" pitchFamily="18" charset="0"/>
                <a:cs typeface="Times New Roman" panose="02020603050405020304" pitchFamily="18" charset="0"/>
              </a:rPr>
              <a:t>μ</a:t>
            </a:r>
            <a:r>
              <a:rPr lang="en-US" altLang="ja-JP" sz="1200" dirty="0" smtClean="0"/>
              <a:t>A</a:t>
            </a:r>
            <a:endParaRPr lang="ja-JP" altLang="ja-JP" sz="1200" dirty="0"/>
          </a:p>
        </p:txBody>
      </p:sp>
      <p:sp>
        <p:nvSpPr>
          <p:cNvPr id="316" name="Line 6"/>
          <p:cNvSpPr>
            <a:spLocks noChangeShapeType="1"/>
          </p:cNvSpPr>
          <p:nvPr/>
        </p:nvSpPr>
        <p:spPr bwMode="auto">
          <a:xfrm rot="10800000" flipH="1">
            <a:off x="4660969" y="2201195"/>
            <a:ext cx="0" cy="477046"/>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Line 6"/>
          <p:cNvSpPr>
            <a:spLocks noChangeShapeType="1"/>
          </p:cNvSpPr>
          <p:nvPr/>
        </p:nvSpPr>
        <p:spPr bwMode="auto">
          <a:xfrm rot="10800000" flipH="1">
            <a:off x="5101019" y="1769739"/>
            <a:ext cx="0" cy="878773"/>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6"/>
          <p:cNvSpPr>
            <a:spLocks noChangeShapeType="1"/>
          </p:cNvSpPr>
          <p:nvPr/>
        </p:nvSpPr>
        <p:spPr bwMode="auto">
          <a:xfrm rot="10800000">
            <a:off x="4228206" y="1784173"/>
            <a:ext cx="851734" cy="7404"/>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7" name="グループ化 216"/>
          <p:cNvGrpSpPr/>
          <p:nvPr/>
        </p:nvGrpSpPr>
        <p:grpSpPr>
          <a:xfrm>
            <a:off x="5767403" y="3935814"/>
            <a:ext cx="225618" cy="677030"/>
            <a:chOff x="539552" y="3429001"/>
            <a:chExt cx="299722" cy="899401"/>
          </a:xfrm>
        </p:grpSpPr>
        <p:sp>
          <p:nvSpPr>
            <p:cNvPr id="21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2" name="Line 4"/>
          <p:cNvSpPr>
            <a:spLocks noChangeShapeType="1"/>
          </p:cNvSpPr>
          <p:nvPr/>
        </p:nvSpPr>
        <p:spPr bwMode="auto">
          <a:xfrm>
            <a:off x="5878309" y="4612843"/>
            <a:ext cx="0" cy="50272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33" name="直線コネクタ 232"/>
          <p:cNvCxnSpPr/>
          <p:nvPr/>
        </p:nvCxnSpPr>
        <p:spPr>
          <a:xfrm>
            <a:off x="5868144" y="4837261"/>
            <a:ext cx="873192" cy="0"/>
          </a:xfrm>
          <a:prstGeom prst="line">
            <a:avLst/>
          </a:prstGeom>
          <a:ln>
            <a:headEnd type="oval" w="lg" len="lg"/>
          </a:ln>
        </p:spPr>
        <p:style>
          <a:lnRef idx="2">
            <a:schemeClr val="dk1"/>
          </a:lnRef>
          <a:fillRef idx="1">
            <a:schemeClr val="lt1"/>
          </a:fillRef>
          <a:effectRef idx="0">
            <a:schemeClr val="dk1"/>
          </a:effectRef>
          <a:fontRef idx="minor">
            <a:schemeClr val="dk1"/>
          </a:fontRef>
        </p:style>
      </p:cxnSp>
      <p:grpSp>
        <p:nvGrpSpPr>
          <p:cNvPr id="235" name="グループ化 234"/>
          <p:cNvGrpSpPr/>
          <p:nvPr/>
        </p:nvGrpSpPr>
        <p:grpSpPr>
          <a:xfrm>
            <a:off x="6186845" y="3859041"/>
            <a:ext cx="513376" cy="796394"/>
            <a:chOff x="364046" y="4758165"/>
            <a:chExt cx="513376" cy="415465"/>
          </a:xfrm>
        </p:grpSpPr>
        <p:sp>
          <p:nvSpPr>
            <p:cNvPr id="236"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37" name="直線コネクタ 236"/>
            <p:cNvCxnSpPr>
              <a:stCxn id="236" idx="0"/>
              <a:endCxn id="236"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0" name="テキスト ボックス 239"/>
          <p:cNvSpPr txBox="1"/>
          <p:nvPr/>
        </p:nvSpPr>
        <p:spPr>
          <a:xfrm>
            <a:off x="5940152" y="4509120"/>
            <a:ext cx="454184" cy="276999"/>
          </a:xfrm>
          <a:prstGeom prst="rect">
            <a:avLst/>
          </a:prstGeom>
          <a:noFill/>
        </p:spPr>
        <p:txBody>
          <a:bodyPr wrap="square" rtlCol="0">
            <a:spAutoFit/>
          </a:bodyPr>
          <a:lstStyle/>
          <a:p>
            <a:r>
              <a:rPr lang="en-US" altLang="ja-JP" sz="1200" dirty="0"/>
              <a:t>1</a:t>
            </a:r>
            <a:r>
              <a:rPr lang="en-US" altLang="ja-JP" sz="1200" dirty="0" smtClean="0"/>
              <a:t>A</a:t>
            </a:r>
            <a:endParaRPr lang="ja-JP" altLang="ja-JP" sz="1200" dirty="0"/>
          </a:p>
        </p:txBody>
      </p:sp>
      <p:sp>
        <p:nvSpPr>
          <p:cNvPr id="241" name="テキスト ボックス 240"/>
          <p:cNvSpPr txBox="1"/>
          <p:nvPr/>
        </p:nvSpPr>
        <p:spPr>
          <a:xfrm>
            <a:off x="5959265" y="4111426"/>
            <a:ext cx="454184" cy="276999"/>
          </a:xfrm>
          <a:prstGeom prst="rect">
            <a:avLst/>
          </a:prstGeom>
          <a:noFill/>
        </p:spPr>
        <p:txBody>
          <a:bodyPr wrap="square" rtlCol="0">
            <a:spAutoFit/>
          </a:bodyPr>
          <a:lstStyle/>
          <a:p>
            <a:r>
              <a:rPr lang="en-US" altLang="ja-JP" sz="1200" dirty="0"/>
              <a:t>2</a:t>
            </a:r>
            <a:r>
              <a:rPr lang="en-US" altLang="ja-JP" sz="1200" dirty="0" smtClean="0"/>
              <a:t>A</a:t>
            </a:r>
            <a:endParaRPr lang="ja-JP" altLang="ja-JP" sz="1200" dirty="0"/>
          </a:p>
        </p:txBody>
      </p:sp>
      <p:sp>
        <p:nvSpPr>
          <p:cNvPr id="242" name="テキスト ボックス 241"/>
          <p:cNvSpPr txBox="1"/>
          <p:nvPr/>
        </p:nvSpPr>
        <p:spPr>
          <a:xfrm>
            <a:off x="5956756" y="3793670"/>
            <a:ext cx="454184" cy="276999"/>
          </a:xfrm>
          <a:prstGeom prst="rect">
            <a:avLst/>
          </a:prstGeom>
          <a:noFill/>
        </p:spPr>
        <p:txBody>
          <a:bodyPr wrap="square" rtlCol="0">
            <a:spAutoFit/>
          </a:bodyPr>
          <a:lstStyle/>
          <a:p>
            <a:r>
              <a:rPr lang="en-US" altLang="ja-JP" sz="1200" dirty="0"/>
              <a:t>3</a:t>
            </a:r>
            <a:r>
              <a:rPr lang="en-US" altLang="ja-JP" sz="1200" dirty="0" smtClean="0"/>
              <a:t>A</a:t>
            </a:r>
            <a:endParaRPr lang="ja-JP" altLang="ja-JP" sz="1200" dirty="0"/>
          </a:p>
        </p:txBody>
      </p:sp>
      <p:sp>
        <p:nvSpPr>
          <p:cNvPr id="243" name="Line 6"/>
          <p:cNvSpPr>
            <a:spLocks noChangeShapeType="1"/>
          </p:cNvSpPr>
          <p:nvPr/>
        </p:nvSpPr>
        <p:spPr bwMode="auto">
          <a:xfrm rot="10800000">
            <a:off x="7276123" y="4959934"/>
            <a:ext cx="0" cy="1637416"/>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テキスト ボックス 243"/>
          <p:cNvSpPr txBox="1"/>
          <p:nvPr/>
        </p:nvSpPr>
        <p:spPr>
          <a:xfrm>
            <a:off x="7078799" y="5480760"/>
            <a:ext cx="382755"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O</a:t>
            </a:r>
            <a:endParaRPr lang="ja-JP" altLang="ja-JP" sz="1600" dirty="0">
              <a:solidFill>
                <a:srgbClr val="FF0000"/>
              </a:solidFill>
            </a:endParaRPr>
          </a:p>
        </p:txBody>
      </p:sp>
      <p:cxnSp>
        <p:nvCxnSpPr>
          <p:cNvPr id="245" name="直線コネクタ 244"/>
          <p:cNvCxnSpPr/>
          <p:nvPr/>
        </p:nvCxnSpPr>
        <p:spPr>
          <a:xfrm>
            <a:off x="6759085" y="4671235"/>
            <a:ext cx="0" cy="341941"/>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3588915" y="6430070"/>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9" name="直線コネクタ 268"/>
          <p:cNvCxnSpPr/>
          <p:nvPr/>
        </p:nvCxnSpPr>
        <p:spPr>
          <a:xfrm>
            <a:off x="6894399" y="4671235"/>
            <a:ext cx="0" cy="341941"/>
          </a:xfrm>
          <a:prstGeom prst="line">
            <a:avLst/>
          </a:prstGeom>
        </p:spPr>
        <p:style>
          <a:lnRef idx="2">
            <a:schemeClr val="dk1"/>
          </a:lnRef>
          <a:fillRef idx="1">
            <a:schemeClr val="lt1"/>
          </a:fillRef>
          <a:effectRef idx="0">
            <a:schemeClr val="dk1"/>
          </a:effectRef>
          <a:fontRef idx="minor">
            <a:schemeClr val="dk1"/>
          </a:fontRef>
        </p:style>
      </p:cxnSp>
      <p:sp>
        <p:nvSpPr>
          <p:cNvPr id="35" name="円/楕円 34"/>
          <p:cNvSpPr/>
          <p:nvPr/>
        </p:nvSpPr>
        <p:spPr>
          <a:xfrm>
            <a:off x="7213898" y="4787223"/>
            <a:ext cx="122190" cy="1346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5" name="グループ化 274"/>
          <p:cNvGrpSpPr/>
          <p:nvPr/>
        </p:nvGrpSpPr>
        <p:grpSpPr>
          <a:xfrm flipV="1">
            <a:off x="6469627" y="5306073"/>
            <a:ext cx="467818" cy="803709"/>
            <a:chOff x="409604" y="4754349"/>
            <a:chExt cx="467818" cy="419281"/>
          </a:xfrm>
        </p:grpSpPr>
        <p:sp>
          <p:nvSpPr>
            <p:cNvPr id="276"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77" name="直線コネクタ 276"/>
            <p:cNvCxnSpPr>
              <a:stCxn id="276" idx="0"/>
              <a:endCxn id="276"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flipV="1">
              <a:off x="409604" y="4754349"/>
              <a:ext cx="467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5" name="テキスト ボックス 284"/>
          <p:cNvSpPr txBox="1"/>
          <p:nvPr/>
        </p:nvSpPr>
        <p:spPr>
          <a:xfrm>
            <a:off x="6177376" y="5936131"/>
            <a:ext cx="454184" cy="276999"/>
          </a:xfrm>
          <a:prstGeom prst="rect">
            <a:avLst/>
          </a:prstGeom>
          <a:noFill/>
        </p:spPr>
        <p:txBody>
          <a:bodyPr wrap="square" rtlCol="0">
            <a:spAutoFit/>
          </a:bodyPr>
          <a:lstStyle/>
          <a:p>
            <a:r>
              <a:rPr lang="en-US" altLang="ja-JP" sz="1200" dirty="0"/>
              <a:t>2</a:t>
            </a:r>
            <a:r>
              <a:rPr lang="en-US" altLang="ja-JP" sz="1200" dirty="0" smtClean="0"/>
              <a:t>V</a:t>
            </a:r>
            <a:endParaRPr lang="ja-JP" altLang="ja-JP" sz="1200" dirty="0"/>
          </a:p>
        </p:txBody>
      </p:sp>
      <p:sp>
        <p:nvSpPr>
          <p:cNvPr id="286" name="テキスト ボックス 285"/>
          <p:cNvSpPr txBox="1"/>
          <p:nvPr/>
        </p:nvSpPr>
        <p:spPr>
          <a:xfrm>
            <a:off x="6158685" y="5589994"/>
            <a:ext cx="454184" cy="276999"/>
          </a:xfrm>
          <a:prstGeom prst="rect">
            <a:avLst/>
          </a:prstGeom>
          <a:noFill/>
        </p:spPr>
        <p:txBody>
          <a:bodyPr wrap="square" rtlCol="0">
            <a:spAutoFit/>
          </a:bodyPr>
          <a:lstStyle/>
          <a:p>
            <a:r>
              <a:rPr lang="en-US" altLang="ja-JP" sz="1200" dirty="0"/>
              <a:t>4</a:t>
            </a:r>
            <a:r>
              <a:rPr lang="en-US" altLang="ja-JP" sz="1200" dirty="0" smtClean="0"/>
              <a:t>V</a:t>
            </a:r>
            <a:endParaRPr lang="ja-JP" altLang="ja-JP" sz="1200" dirty="0"/>
          </a:p>
        </p:txBody>
      </p:sp>
      <p:sp>
        <p:nvSpPr>
          <p:cNvPr id="287" name="テキスト ボックス 286"/>
          <p:cNvSpPr txBox="1"/>
          <p:nvPr/>
        </p:nvSpPr>
        <p:spPr>
          <a:xfrm>
            <a:off x="6161942" y="5196222"/>
            <a:ext cx="454184" cy="276999"/>
          </a:xfrm>
          <a:prstGeom prst="rect">
            <a:avLst/>
          </a:prstGeom>
          <a:noFill/>
        </p:spPr>
        <p:txBody>
          <a:bodyPr wrap="square" rtlCol="0">
            <a:spAutoFit/>
          </a:bodyPr>
          <a:lstStyle/>
          <a:p>
            <a:r>
              <a:rPr lang="en-US" altLang="ja-JP" sz="1200" dirty="0"/>
              <a:t>6</a:t>
            </a:r>
            <a:r>
              <a:rPr lang="en-US" altLang="ja-JP" sz="1200" dirty="0" smtClean="0"/>
              <a:t>V</a:t>
            </a:r>
            <a:endParaRPr lang="ja-JP" altLang="ja-JP" sz="1200" dirty="0"/>
          </a:p>
        </p:txBody>
      </p:sp>
      <p:cxnSp>
        <p:nvCxnSpPr>
          <p:cNvPr id="288" name="直線コネクタ 287"/>
          <p:cNvCxnSpPr/>
          <p:nvPr/>
        </p:nvCxnSpPr>
        <p:spPr>
          <a:xfrm flipH="1" flipV="1">
            <a:off x="7036278" y="890969"/>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00" name="テキスト ボックス 299"/>
          <p:cNvSpPr txBox="1"/>
          <p:nvPr/>
        </p:nvSpPr>
        <p:spPr>
          <a:xfrm>
            <a:off x="5311909" y="362970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01" name="テキスト ボックス 300"/>
          <p:cNvSpPr txBox="1"/>
          <p:nvPr/>
        </p:nvSpPr>
        <p:spPr>
          <a:xfrm>
            <a:off x="5232929" y="3993882"/>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11" name="テキスト ボックス 310"/>
          <p:cNvSpPr txBox="1"/>
          <p:nvPr/>
        </p:nvSpPr>
        <p:spPr>
          <a:xfrm>
            <a:off x="8622570" y="4975784"/>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sp>
        <p:nvSpPr>
          <p:cNvPr id="331" name="テキスト ボックス 330"/>
          <p:cNvSpPr txBox="1"/>
          <p:nvPr/>
        </p:nvSpPr>
        <p:spPr>
          <a:xfrm>
            <a:off x="7276123" y="5922423"/>
            <a:ext cx="454184" cy="276999"/>
          </a:xfrm>
          <a:prstGeom prst="rect">
            <a:avLst/>
          </a:prstGeom>
          <a:noFill/>
        </p:spPr>
        <p:txBody>
          <a:bodyPr wrap="square" rtlCol="0">
            <a:spAutoFit/>
          </a:bodyPr>
          <a:lstStyle/>
          <a:p>
            <a:r>
              <a:rPr lang="en-US" altLang="ja-JP" sz="1200" dirty="0" smtClean="0">
                <a:latin typeface="+mn-ea"/>
              </a:rPr>
              <a:t>-</a:t>
            </a:r>
            <a:r>
              <a:rPr lang="en-US" altLang="ja-JP" sz="1200" dirty="0"/>
              <a:t>2</a:t>
            </a:r>
            <a:r>
              <a:rPr lang="en-US" altLang="ja-JP" sz="1200" dirty="0" smtClean="0"/>
              <a:t>V</a:t>
            </a:r>
            <a:endParaRPr lang="ja-JP" altLang="ja-JP" sz="1200" dirty="0"/>
          </a:p>
        </p:txBody>
      </p:sp>
      <p:sp>
        <p:nvSpPr>
          <p:cNvPr id="332" name="テキスト ボックス 331"/>
          <p:cNvSpPr txBox="1"/>
          <p:nvPr/>
        </p:nvSpPr>
        <p:spPr>
          <a:xfrm>
            <a:off x="7314110" y="5592647"/>
            <a:ext cx="454184" cy="276999"/>
          </a:xfrm>
          <a:prstGeom prst="rect">
            <a:avLst/>
          </a:prstGeom>
          <a:noFill/>
        </p:spPr>
        <p:txBody>
          <a:bodyPr wrap="square" rtlCol="0">
            <a:spAutoFit/>
          </a:bodyPr>
          <a:lstStyle/>
          <a:p>
            <a:r>
              <a:rPr lang="en-US" altLang="ja-JP" sz="1200" dirty="0"/>
              <a:t>0</a:t>
            </a:r>
            <a:r>
              <a:rPr lang="en-US" altLang="ja-JP" sz="1200" dirty="0" smtClean="0"/>
              <a:t>V</a:t>
            </a:r>
            <a:endParaRPr lang="ja-JP" altLang="ja-JP" sz="1200" dirty="0"/>
          </a:p>
        </p:txBody>
      </p:sp>
      <p:sp>
        <p:nvSpPr>
          <p:cNvPr id="333" name="テキスト ボックス 332"/>
          <p:cNvSpPr txBox="1"/>
          <p:nvPr/>
        </p:nvSpPr>
        <p:spPr>
          <a:xfrm>
            <a:off x="7321458" y="5237241"/>
            <a:ext cx="454184" cy="276999"/>
          </a:xfrm>
          <a:prstGeom prst="rect">
            <a:avLst/>
          </a:prstGeom>
          <a:noFill/>
        </p:spPr>
        <p:txBody>
          <a:bodyPr wrap="square" rtlCol="0">
            <a:spAutoFit/>
          </a:bodyPr>
          <a:lstStyle/>
          <a:p>
            <a:r>
              <a:rPr lang="en-US" altLang="ja-JP" sz="1200" dirty="0" smtClean="0"/>
              <a:t>2V</a:t>
            </a:r>
            <a:endParaRPr lang="ja-JP" altLang="ja-JP" sz="1200" dirty="0"/>
          </a:p>
        </p:txBody>
      </p:sp>
      <p:sp>
        <p:nvSpPr>
          <p:cNvPr id="335" name="Line 6"/>
          <p:cNvSpPr>
            <a:spLocks noChangeShapeType="1"/>
          </p:cNvSpPr>
          <p:nvPr/>
        </p:nvSpPr>
        <p:spPr bwMode="auto">
          <a:xfrm rot="10800000" flipH="1">
            <a:off x="7018790" y="1780576"/>
            <a:ext cx="889322"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Line 6"/>
          <p:cNvSpPr>
            <a:spLocks noChangeShapeType="1"/>
          </p:cNvSpPr>
          <p:nvPr/>
        </p:nvSpPr>
        <p:spPr bwMode="auto">
          <a:xfrm rot="10800000" flipH="1" flipV="1">
            <a:off x="7025983" y="1320125"/>
            <a:ext cx="503484" cy="12235"/>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Line 6"/>
          <p:cNvSpPr>
            <a:spLocks noChangeShapeType="1"/>
          </p:cNvSpPr>
          <p:nvPr/>
        </p:nvSpPr>
        <p:spPr bwMode="auto">
          <a:xfrm rot="10800000" flipH="1" flipV="1">
            <a:off x="7476062" y="1313995"/>
            <a:ext cx="0" cy="1334516"/>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Line 6"/>
          <p:cNvSpPr>
            <a:spLocks noChangeShapeType="1"/>
          </p:cNvSpPr>
          <p:nvPr/>
        </p:nvSpPr>
        <p:spPr bwMode="auto">
          <a:xfrm rot="10800000" flipH="1" flipV="1">
            <a:off x="7898328" y="1769739"/>
            <a:ext cx="0" cy="887418"/>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Freeform 3"/>
          <p:cNvSpPr>
            <a:spLocks/>
          </p:cNvSpPr>
          <p:nvPr/>
        </p:nvSpPr>
        <p:spPr bwMode="auto">
          <a:xfrm rot="5400000" flipV="1">
            <a:off x="7688692" y="2631590"/>
            <a:ext cx="416862" cy="831699"/>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solidFill>
            <a:schemeClr val="bg1"/>
          </a:solidFill>
          <a:ln w="25400">
            <a:solidFill>
              <a:srgbClr val="FF0000"/>
            </a:solidFill>
            <a:round/>
            <a:headEnd/>
            <a:tailEnd/>
          </a:ln>
          <a:extLst/>
        </p:spPr>
        <p:txBody>
          <a:bodyPr vert="horz" wrap="square" lIns="74295" tIns="8890" rIns="74295" bIns="8890" numCol="1" anchor="t" anchorCtr="0" compatLnSpc="1">
            <a:prstTxWarp prst="textNoShape">
              <a:avLst/>
            </a:prstTxWarp>
          </a:bodyPr>
          <a:lstStyle/>
          <a:p>
            <a:endParaRPr lang="ja-JP" altLang="en-US"/>
          </a:p>
        </p:txBody>
      </p:sp>
      <p:cxnSp>
        <p:nvCxnSpPr>
          <p:cNvPr id="347" name="直線コネクタ 346"/>
          <p:cNvCxnSpPr>
            <a:stCxn id="346" idx="0"/>
            <a:endCxn id="346" idx="4"/>
          </p:cNvCxnSpPr>
          <p:nvPr/>
        </p:nvCxnSpPr>
        <p:spPr>
          <a:xfrm>
            <a:off x="7889851" y="2839009"/>
            <a:ext cx="0" cy="41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p:cNvCxnSpPr/>
          <p:nvPr/>
        </p:nvCxnSpPr>
        <p:spPr>
          <a:xfrm rot="5400000" flipV="1">
            <a:off x="8111854" y="3098808"/>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直線コネクタ 348"/>
          <p:cNvCxnSpPr/>
          <p:nvPr/>
        </p:nvCxnSpPr>
        <p:spPr>
          <a:xfrm rot="10800000" flipV="1">
            <a:off x="7490852" y="2799312"/>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テキスト ボックス 350"/>
          <p:cNvSpPr txBox="1"/>
          <p:nvPr/>
        </p:nvSpPr>
        <p:spPr>
          <a:xfrm>
            <a:off x="673697" y="6181947"/>
            <a:ext cx="2638289" cy="400110"/>
          </a:xfrm>
          <a:prstGeom prst="rect">
            <a:avLst/>
          </a:prstGeom>
          <a:noFill/>
        </p:spPr>
        <p:txBody>
          <a:bodyPr wrap="square" rtlCol="0">
            <a:spAutoFit/>
          </a:bodyPr>
          <a:lstStyle/>
          <a:p>
            <a:r>
              <a:rPr lang="ja-JP" altLang="en-US" sz="2000" b="1" dirty="0" smtClean="0">
                <a:solidFill>
                  <a:srgbClr val="FF0000"/>
                </a:solidFill>
              </a:rPr>
              <a:t>ベースバイアス電源</a:t>
            </a:r>
            <a:endParaRPr lang="ja-JP" altLang="ja-JP" sz="2000" b="1" dirty="0">
              <a:solidFill>
                <a:srgbClr val="FF0000"/>
              </a:solidFill>
            </a:endParaRPr>
          </a:p>
        </p:txBody>
      </p:sp>
      <p:sp>
        <p:nvSpPr>
          <p:cNvPr id="353" name="テキスト ボックス 352"/>
          <p:cNvSpPr txBox="1"/>
          <p:nvPr/>
        </p:nvSpPr>
        <p:spPr>
          <a:xfrm rot="2638228">
            <a:off x="6870509" y="751196"/>
            <a:ext cx="688996" cy="261610"/>
          </a:xfrm>
          <a:prstGeom prst="rect">
            <a:avLst/>
          </a:prstGeom>
          <a:noFill/>
        </p:spPr>
        <p:txBody>
          <a:bodyPr wrap="square" rtlCol="0">
            <a:spAutoFit/>
          </a:bodyPr>
          <a:lstStyle/>
          <a:p>
            <a:r>
              <a:rPr lang="ja-JP" altLang="en-US" sz="1100" b="1" dirty="0" smtClean="0"/>
              <a:t>負荷線</a:t>
            </a:r>
            <a:endParaRPr lang="ja-JP" altLang="ja-JP" sz="1100" b="1" dirty="0"/>
          </a:p>
        </p:txBody>
      </p:sp>
      <p:sp>
        <p:nvSpPr>
          <p:cNvPr id="354" name="テキスト ボックス 353"/>
          <p:cNvSpPr txBox="1"/>
          <p:nvPr/>
        </p:nvSpPr>
        <p:spPr>
          <a:xfrm>
            <a:off x="7848850" y="1340113"/>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72" name="円/楕円 71"/>
          <p:cNvSpPr/>
          <p:nvPr/>
        </p:nvSpPr>
        <p:spPr>
          <a:xfrm>
            <a:off x="7844772" y="171726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6" name="円/楕円 355"/>
          <p:cNvSpPr/>
          <p:nvPr/>
        </p:nvSpPr>
        <p:spPr>
          <a:xfrm>
            <a:off x="2360351" y="170382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8" name="円/楕円 357"/>
          <p:cNvSpPr/>
          <p:nvPr/>
        </p:nvSpPr>
        <p:spPr>
          <a:xfrm>
            <a:off x="5015665" y="171726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368" name="グループ化 367"/>
          <p:cNvGrpSpPr/>
          <p:nvPr/>
        </p:nvGrpSpPr>
        <p:grpSpPr>
          <a:xfrm flipV="1">
            <a:off x="7609128" y="5306074"/>
            <a:ext cx="434662" cy="798334"/>
            <a:chOff x="409604" y="4757153"/>
            <a:chExt cx="434662" cy="416477"/>
          </a:xfrm>
        </p:grpSpPr>
        <p:sp>
          <p:nvSpPr>
            <p:cNvPr id="369"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370" name="直線コネクタ 369"/>
            <p:cNvCxnSpPr>
              <a:stCxn id="369" idx="0"/>
              <a:endCxn id="369"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直線コネクタ 371"/>
            <p:cNvCxnSpPr/>
            <p:nvPr/>
          </p:nvCxnSpPr>
          <p:spPr>
            <a:xfrm flipV="1">
              <a:off x="409604" y="475715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5" name="テキスト ボックス 264"/>
          <p:cNvSpPr txBox="1"/>
          <p:nvPr/>
        </p:nvSpPr>
        <p:spPr>
          <a:xfrm>
            <a:off x="2251015" y="2560733"/>
            <a:ext cx="508368" cy="276999"/>
          </a:xfrm>
          <a:prstGeom prst="rect">
            <a:avLst/>
          </a:prstGeom>
          <a:noFill/>
        </p:spPr>
        <p:txBody>
          <a:bodyPr wrap="square" rtlCol="0">
            <a:spAutoFit/>
          </a:bodyPr>
          <a:lstStyle/>
          <a:p>
            <a:r>
              <a:rPr lang="en-US" altLang="ja-JP" sz="1200" dirty="0" smtClean="0">
                <a:solidFill>
                  <a:srgbClr val="FF0000"/>
                </a:solidFill>
              </a:rPr>
              <a:t>0.7</a:t>
            </a:r>
            <a:endParaRPr lang="ja-JP" altLang="ja-JP" sz="1200" dirty="0">
              <a:solidFill>
                <a:srgbClr val="FF0000"/>
              </a:solidFill>
            </a:endParaRPr>
          </a:p>
        </p:txBody>
      </p:sp>
      <p:sp>
        <p:nvSpPr>
          <p:cNvPr id="270" name="Line 6"/>
          <p:cNvSpPr>
            <a:spLocks noChangeShapeType="1"/>
          </p:cNvSpPr>
          <p:nvPr/>
        </p:nvSpPr>
        <p:spPr bwMode="auto">
          <a:xfrm rot="10800000" flipV="1">
            <a:off x="4228206" y="2224404"/>
            <a:ext cx="423166" cy="240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1" name="グループ化 270"/>
          <p:cNvGrpSpPr/>
          <p:nvPr/>
        </p:nvGrpSpPr>
        <p:grpSpPr>
          <a:xfrm>
            <a:off x="6265538" y="1330354"/>
            <a:ext cx="513376" cy="878772"/>
            <a:chOff x="364046" y="4758165"/>
            <a:chExt cx="513376" cy="415465"/>
          </a:xfrm>
        </p:grpSpPr>
        <p:sp>
          <p:nvSpPr>
            <p:cNvPr id="272"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73" name="直線コネクタ 272"/>
            <p:cNvCxnSpPr>
              <a:stCxn id="272" idx="0"/>
              <a:endCxn id="272"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直線矢印コネクタ 26"/>
          <p:cNvCxnSpPr>
            <a:endCxn id="72" idx="7"/>
          </p:cNvCxnSpPr>
          <p:nvPr/>
        </p:nvCxnSpPr>
        <p:spPr>
          <a:xfrm flipH="1">
            <a:off x="7950674" y="1531105"/>
            <a:ext cx="120461" cy="2058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5" name="テキスト ボックス 294"/>
          <p:cNvSpPr txBox="1"/>
          <p:nvPr/>
        </p:nvSpPr>
        <p:spPr>
          <a:xfrm>
            <a:off x="4603084" y="1541933"/>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97" name="テキスト ボックス 296"/>
          <p:cNvSpPr txBox="1"/>
          <p:nvPr/>
        </p:nvSpPr>
        <p:spPr>
          <a:xfrm>
            <a:off x="2180251" y="1500817"/>
            <a:ext cx="688996" cy="230832"/>
          </a:xfrm>
          <a:prstGeom prst="rect">
            <a:avLst/>
          </a:prstGeom>
          <a:noFill/>
        </p:spPr>
        <p:txBody>
          <a:bodyPr wrap="square" rtlCol="0">
            <a:spAutoFit/>
          </a:bodyPr>
          <a:lstStyle/>
          <a:p>
            <a:r>
              <a:rPr lang="ja-JP" altLang="en-US" sz="900" b="1" dirty="0"/>
              <a:t>動作点</a:t>
            </a:r>
            <a:endParaRPr lang="ja-JP" altLang="ja-JP" sz="900" b="1" dirty="0"/>
          </a:p>
        </p:txBody>
      </p:sp>
      <p:cxnSp>
        <p:nvCxnSpPr>
          <p:cNvPr id="296" name="直線コネクタ 295"/>
          <p:cNvCxnSpPr/>
          <p:nvPr/>
        </p:nvCxnSpPr>
        <p:spPr>
          <a:xfrm flipH="1">
            <a:off x="3782393" y="5533555"/>
            <a:ext cx="1724813"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98" name="Line 6"/>
          <p:cNvSpPr>
            <a:spLocks noChangeShapeType="1"/>
          </p:cNvSpPr>
          <p:nvPr/>
        </p:nvSpPr>
        <p:spPr bwMode="auto">
          <a:xfrm rot="10800000" flipH="1" flipV="1">
            <a:off x="8329255" y="2184599"/>
            <a:ext cx="0" cy="493643"/>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Line 6"/>
          <p:cNvSpPr>
            <a:spLocks noChangeShapeType="1"/>
          </p:cNvSpPr>
          <p:nvPr/>
        </p:nvSpPr>
        <p:spPr bwMode="auto">
          <a:xfrm rot="10800000" flipH="1">
            <a:off x="7049209" y="2204864"/>
            <a:ext cx="1263763" cy="0"/>
          </a:xfrm>
          <a:prstGeom prst="line">
            <a:avLst/>
          </a:prstGeom>
          <a:noFill/>
          <a:ln w="38100">
            <a:solidFill>
              <a:srgbClr val="FF0000"/>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090019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バイアス回路</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35694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ｎ</a:t>
            </a:r>
            <a:r>
              <a:rPr lang="ja-JP" altLang="en-US" dirty="0" smtClean="0"/>
              <a:t>形半導体</a:t>
            </a:r>
            <a:endParaRPr kumimoji="1" lang="ja-JP" altLang="en-US" dirty="0"/>
          </a:p>
        </p:txBody>
      </p:sp>
      <p:sp>
        <p:nvSpPr>
          <p:cNvPr id="4" name="Rectangle 2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円/楕円 25"/>
          <p:cNvSpPr/>
          <p:nvPr/>
        </p:nvSpPr>
        <p:spPr>
          <a:xfrm>
            <a:off x="2703938" y="343277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a:t>P</a:t>
            </a:r>
            <a:endParaRPr kumimoji="1" lang="ja-JP" altLang="en-US" sz="2400" dirty="0"/>
          </a:p>
        </p:txBody>
      </p:sp>
      <p:sp>
        <p:nvSpPr>
          <p:cNvPr id="32" name="円/楕円 31"/>
          <p:cNvSpPr/>
          <p:nvPr/>
        </p:nvSpPr>
        <p:spPr>
          <a:xfrm>
            <a:off x="2847954" y="272286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33" name="直線コネクタ 32"/>
          <p:cNvCxnSpPr/>
          <p:nvPr/>
        </p:nvCxnSpPr>
        <p:spPr>
          <a:xfrm flipV="1">
            <a:off x="2991971" y="3000725"/>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39" name="直線コネクタ 38"/>
          <p:cNvCxnSpPr/>
          <p:nvPr/>
        </p:nvCxnSpPr>
        <p:spPr>
          <a:xfrm flipV="1">
            <a:off x="2991971" y="4008837"/>
            <a:ext cx="0" cy="432048"/>
          </a:xfrm>
          <a:prstGeom prst="line">
            <a:avLst/>
          </a:prstGeom>
        </p:spPr>
        <p:style>
          <a:lnRef idx="2">
            <a:schemeClr val="dk1"/>
          </a:lnRef>
          <a:fillRef idx="0">
            <a:schemeClr val="dk1"/>
          </a:fillRef>
          <a:effectRef idx="1">
            <a:schemeClr val="dk1"/>
          </a:effectRef>
          <a:fontRef idx="minor">
            <a:schemeClr val="tx1"/>
          </a:fontRef>
        </p:style>
      </p:cxnSp>
      <p:sp>
        <p:nvSpPr>
          <p:cNvPr id="40" name="円/楕円 39"/>
          <p:cNvSpPr/>
          <p:nvPr/>
        </p:nvSpPr>
        <p:spPr>
          <a:xfrm>
            <a:off x="2847954" y="44408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2" name="円/楕円 41"/>
          <p:cNvSpPr/>
          <p:nvPr/>
        </p:nvSpPr>
        <p:spPr>
          <a:xfrm>
            <a:off x="3135987" y="272286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3" name="円/楕円 42"/>
          <p:cNvSpPr/>
          <p:nvPr/>
        </p:nvSpPr>
        <p:spPr>
          <a:xfrm>
            <a:off x="2559923" y="44408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4" name="直線コネクタ 43"/>
          <p:cNvCxnSpPr/>
          <p:nvPr/>
        </p:nvCxnSpPr>
        <p:spPr>
          <a:xfrm flipV="1">
            <a:off x="3276357" y="2280645"/>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45" name="直線コネクタ 44"/>
          <p:cNvCxnSpPr/>
          <p:nvPr/>
        </p:nvCxnSpPr>
        <p:spPr>
          <a:xfrm rot="16200000" flipV="1">
            <a:off x="3496027" y="3492701"/>
            <a:ext cx="0" cy="432048"/>
          </a:xfrm>
          <a:prstGeom prst="line">
            <a:avLst/>
          </a:prstGeom>
        </p:spPr>
        <p:style>
          <a:lnRef idx="2">
            <a:schemeClr val="dk1"/>
          </a:lnRef>
          <a:fillRef idx="0">
            <a:schemeClr val="dk1"/>
          </a:fillRef>
          <a:effectRef idx="1">
            <a:schemeClr val="dk1"/>
          </a:effectRef>
          <a:fontRef idx="minor">
            <a:schemeClr val="tx1"/>
          </a:fontRef>
        </p:style>
      </p:cxnSp>
      <p:sp>
        <p:nvSpPr>
          <p:cNvPr id="47" name="円/楕円 46"/>
          <p:cNvSpPr/>
          <p:nvPr/>
        </p:nvSpPr>
        <p:spPr>
          <a:xfrm>
            <a:off x="3712051" y="357678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8" name="直線コネクタ 47"/>
          <p:cNvCxnSpPr/>
          <p:nvPr/>
        </p:nvCxnSpPr>
        <p:spPr>
          <a:xfrm rot="16200000" flipV="1">
            <a:off x="2487915" y="3504781"/>
            <a:ext cx="0" cy="432048"/>
          </a:xfrm>
          <a:prstGeom prst="line">
            <a:avLst/>
          </a:prstGeom>
        </p:spPr>
        <p:style>
          <a:lnRef idx="2">
            <a:schemeClr val="dk1"/>
          </a:lnRef>
          <a:fillRef idx="0">
            <a:schemeClr val="dk1"/>
          </a:fillRef>
          <a:effectRef idx="1">
            <a:schemeClr val="dk1"/>
          </a:effectRef>
          <a:fontRef idx="minor">
            <a:schemeClr val="tx1"/>
          </a:fontRef>
        </p:style>
      </p:cxnSp>
      <p:sp>
        <p:nvSpPr>
          <p:cNvPr id="49" name="円/楕円 48"/>
          <p:cNvSpPr/>
          <p:nvPr/>
        </p:nvSpPr>
        <p:spPr>
          <a:xfrm>
            <a:off x="1983858" y="35943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0" name="円/楕円 49"/>
          <p:cNvSpPr/>
          <p:nvPr/>
        </p:nvSpPr>
        <p:spPr>
          <a:xfrm>
            <a:off x="1979715" y="330626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1" name="円/楕円 50"/>
          <p:cNvSpPr/>
          <p:nvPr/>
        </p:nvSpPr>
        <p:spPr>
          <a:xfrm>
            <a:off x="3712051" y="38648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52" name="直線コネクタ 51"/>
          <p:cNvCxnSpPr/>
          <p:nvPr/>
        </p:nvCxnSpPr>
        <p:spPr>
          <a:xfrm rot="16200000" flipV="1">
            <a:off x="4216107" y="379281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3" name="直線コネクタ 52"/>
          <p:cNvCxnSpPr/>
          <p:nvPr/>
        </p:nvCxnSpPr>
        <p:spPr>
          <a:xfrm rot="16200000" flipV="1">
            <a:off x="1763691" y="32342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flipV="1">
            <a:off x="2712993" y="4728917"/>
            <a:ext cx="0" cy="432048"/>
          </a:xfrm>
          <a:prstGeom prst="line">
            <a:avLst/>
          </a:prstGeom>
        </p:spPr>
        <p:style>
          <a:lnRef idx="2">
            <a:schemeClr val="dk1"/>
          </a:lnRef>
          <a:fillRef idx="0">
            <a:schemeClr val="dk1"/>
          </a:fillRef>
          <a:effectRef idx="1">
            <a:schemeClr val="dk1"/>
          </a:effectRef>
          <a:fontRef idx="minor">
            <a:schemeClr val="tx1"/>
          </a:fontRef>
        </p:style>
      </p:cxnSp>
      <p:sp>
        <p:nvSpPr>
          <p:cNvPr id="55" name="円/楕円 54"/>
          <p:cNvSpPr/>
          <p:nvPr/>
        </p:nvSpPr>
        <p:spPr>
          <a:xfrm>
            <a:off x="2415905" y="515153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6" name="円/楕円 55"/>
          <p:cNvSpPr/>
          <p:nvPr/>
        </p:nvSpPr>
        <p:spPr>
          <a:xfrm>
            <a:off x="2988324" y="1704581"/>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7" name="円/楕円 56"/>
          <p:cNvSpPr/>
          <p:nvPr/>
        </p:nvSpPr>
        <p:spPr>
          <a:xfrm>
            <a:off x="4432132" y="373831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78" name="円/楕円 77"/>
          <p:cNvSpPr/>
          <p:nvPr/>
        </p:nvSpPr>
        <p:spPr>
          <a:xfrm>
            <a:off x="971602" y="316225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79" name="直線コネクタ 78"/>
          <p:cNvCxnSpPr/>
          <p:nvPr/>
        </p:nvCxnSpPr>
        <p:spPr>
          <a:xfrm flipV="1">
            <a:off x="4719623" y="4314381"/>
            <a:ext cx="0" cy="432048"/>
          </a:xfrm>
          <a:prstGeom prst="line">
            <a:avLst/>
          </a:prstGeom>
        </p:spPr>
        <p:style>
          <a:lnRef idx="2">
            <a:schemeClr val="dk1"/>
          </a:lnRef>
          <a:fillRef idx="0">
            <a:schemeClr val="dk1"/>
          </a:fillRef>
          <a:effectRef idx="1">
            <a:schemeClr val="dk1"/>
          </a:effectRef>
          <a:fontRef idx="minor">
            <a:schemeClr val="tx1"/>
          </a:fontRef>
        </p:style>
      </p:cxnSp>
      <p:sp>
        <p:nvSpPr>
          <p:cNvPr id="80" name="円/楕円 79"/>
          <p:cNvSpPr/>
          <p:nvPr/>
        </p:nvSpPr>
        <p:spPr>
          <a:xfrm>
            <a:off x="4575606" y="47464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1" name="直線コネクタ 80"/>
          <p:cNvCxnSpPr/>
          <p:nvPr/>
        </p:nvCxnSpPr>
        <p:spPr>
          <a:xfrm flipV="1">
            <a:off x="1259634" y="3726269"/>
            <a:ext cx="0" cy="432048"/>
          </a:xfrm>
          <a:prstGeom prst="line">
            <a:avLst/>
          </a:prstGeom>
        </p:spPr>
        <p:style>
          <a:lnRef idx="2">
            <a:schemeClr val="dk1"/>
          </a:lnRef>
          <a:fillRef idx="0">
            <a:schemeClr val="dk1"/>
          </a:fillRef>
          <a:effectRef idx="1">
            <a:schemeClr val="dk1"/>
          </a:effectRef>
          <a:fontRef idx="minor">
            <a:schemeClr val="tx1"/>
          </a:fontRef>
        </p:style>
      </p:cxnSp>
      <p:sp>
        <p:nvSpPr>
          <p:cNvPr id="82" name="円/楕円 81"/>
          <p:cNvSpPr/>
          <p:nvPr/>
        </p:nvSpPr>
        <p:spPr>
          <a:xfrm>
            <a:off x="1115617" y="415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3" name="円/楕円 82"/>
          <p:cNvSpPr/>
          <p:nvPr/>
        </p:nvSpPr>
        <p:spPr>
          <a:xfrm>
            <a:off x="4279061" y="47464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4" name="直線コネクタ 83"/>
          <p:cNvCxnSpPr/>
          <p:nvPr/>
        </p:nvCxnSpPr>
        <p:spPr>
          <a:xfrm flipV="1">
            <a:off x="4432131" y="5034461"/>
            <a:ext cx="0" cy="432048"/>
          </a:xfrm>
          <a:prstGeom prst="line">
            <a:avLst/>
          </a:prstGeom>
        </p:spPr>
        <p:style>
          <a:lnRef idx="2">
            <a:schemeClr val="dk1"/>
          </a:lnRef>
          <a:fillRef idx="0">
            <a:schemeClr val="dk1"/>
          </a:fillRef>
          <a:effectRef idx="1">
            <a:schemeClr val="dk1"/>
          </a:effectRef>
          <a:fontRef idx="minor">
            <a:schemeClr val="tx1"/>
          </a:fontRef>
        </p:style>
      </p:cxnSp>
      <p:sp>
        <p:nvSpPr>
          <p:cNvPr id="85" name="円/楕円 84"/>
          <p:cNvSpPr/>
          <p:nvPr/>
        </p:nvSpPr>
        <p:spPr>
          <a:xfrm>
            <a:off x="4135043" y="545708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86" name="円/楕円 85"/>
          <p:cNvSpPr/>
          <p:nvPr/>
        </p:nvSpPr>
        <p:spPr>
          <a:xfrm>
            <a:off x="827587" y="415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7" name="直線コネクタ 86"/>
          <p:cNvCxnSpPr/>
          <p:nvPr/>
        </p:nvCxnSpPr>
        <p:spPr>
          <a:xfrm flipV="1">
            <a:off x="980657" y="4446349"/>
            <a:ext cx="0" cy="432048"/>
          </a:xfrm>
          <a:prstGeom prst="line">
            <a:avLst/>
          </a:prstGeom>
        </p:spPr>
        <p:style>
          <a:lnRef idx="2">
            <a:schemeClr val="dk1"/>
          </a:lnRef>
          <a:fillRef idx="0">
            <a:schemeClr val="dk1"/>
          </a:fillRef>
          <a:effectRef idx="1">
            <a:schemeClr val="dk1"/>
          </a:effectRef>
          <a:fontRef idx="minor">
            <a:schemeClr val="tx1"/>
          </a:fontRef>
        </p:style>
      </p:cxnSp>
      <p:sp>
        <p:nvSpPr>
          <p:cNvPr id="88" name="円/楕円 87"/>
          <p:cNvSpPr/>
          <p:nvPr/>
        </p:nvSpPr>
        <p:spPr>
          <a:xfrm>
            <a:off x="683569" y="4868971"/>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89" name="直線コネクタ 88"/>
          <p:cNvCxnSpPr/>
          <p:nvPr/>
        </p:nvCxnSpPr>
        <p:spPr>
          <a:xfrm rot="16200000" flipV="1">
            <a:off x="2199881" y="5217896"/>
            <a:ext cx="0" cy="432048"/>
          </a:xfrm>
          <a:prstGeom prst="line">
            <a:avLst/>
          </a:prstGeom>
        </p:spPr>
        <p:style>
          <a:lnRef idx="2">
            <a:schemeClr val="dk1"/>
          </a:lnRef>
          <a:fillRef idx="0">
            <a:schemeClr val="dk1"/>
          </a:fillRef>
          <a:effectRef idx="1">
            <a:schemeClr val="dk1"/>
          </a:effectRef>
          <a:fontRef idx="minor">
            <a:schemeClr val="tx1"/>
          </a:fontRef>
        </p:style>
      </p:cxnSp>
      <p:sp>
        <p:nvSpPr>
          <p:cNvPr id="90" name="円/楕円 89"/>
          <p:cNvSpPr/>
          <p:nvPr/>
        </p:nvSpPr>
        <p:spPr>
          <a:xfrm>
            <a:off x="1695824" y="530741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1" name="円/楕円 90"/>
          <p:cNvSpPr/>
          <p:nvPr/>
        </p:nvSpPr>
        <p:spPr>
          <a:xfrm>
            <a:off x="1691681" y="501938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2" name="直線コネクタ 91"/>
          <p:cNvCxnSpPr/>
          <p:nvPr/>
        </p:nvCxnSpPr>
        <p:spPr>
          <a:xfrm rot="16200000" flipV="1">
            <a:off x="1475657" y="4947376"/>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93" name="直線コネクタ 92"/>
          <p:cNvCxnSpPr/>
          <p:nvPr/>
        </p:nvCxnSpPr>
        <p:spPr>
          <a:xfrm rot="16200000" flipV="1">
            <a:off x="3932219" y="5502387"/>
            <a:ext cx="0" cy="432048"/>
          </a:xfrm>
          <a:prstGeom prst="line">
            <a:avLst/>
          </a:prstGeom>
        </p:spPr>
        <p:style>
          <a:lnRef idx="2">
            <a:schemeClr val="dk1"/>
          </a:lnRef>
          <a:fillRef idx="0">
            <a:schemeClr val="dk1"/>
          </a:fillRef>
          <a:effectRef idx="1">
            <a:schemeClr val="dk1"/>
          </a:effectRef>
          <a:fontRef idx="minor">
            <a:schemeClr val="tx1"/>
          </a:fontRef>
        </p:style>
      </p:cxnSp>
      <p:sp>
        <p:nvSpPr>
          <p:cNvPr id="94" name="円/楕円 93"/>
          <p:cNvSpPr/>
          <p:nvPr/>
        </p:nvSpPr>
        <p:spPr>
          <a:xfrm>
            <a:off x="3428162" y="559190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5" name="円/楕円 94"/>
          <p:cNvSpPr/>
          <p:nvPr/>
        </p:nvSpPr>
        <p:spPr>
          <a:xfrm>
            <a:off x="3424019" y="530387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6" name="直線コネクタ 95"/>
          <p:cNvCxnSpPr/>
          <p:nvPr/>
        </p:nvCxnSpPr>
        <p:spPr>
          <a:xfrm rot="16200000" flipV="1">
            <a:off x="3207995" y="5231867"/>
            <a:ext cx="0" cy="432048"/>
          </a:xfrm>
          <a:prstGeom prst="line">
            <a:avLst/>
          </a:prstGeom>
        </p:spPr>
        <p:style>
          <a:lnRef idx="2">
            <a:schemeClr val="dk1"/>
          </a:lnRef>
          <a:fillRef idx="0">
            <a:schemeClr val="dk1"/>
          </a:fillRef>
          <a:effectRef idx="1">
            <a:schemeClr val="dk1"/>
          </a:effectRef>
          <a:fontRef idx="minor">
            <a:schemeClr val="tx1"/>
          </a:fontRef>
        </p:style>
      </p:cxnSp>
      <p:sp>
        <p:nvSpPr>
          <p:cNvPr id="97" name="円/楕円 96"/>
          <p:cNvSpPr/>
          <p:nvPr/>
        </p:nvSpPr>
        <p:spPr>
          <a:xfrm>
            <a:off x="4576147" y="301635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8" name="直線コネクタ 97"/>
          <p:cNvCxnSpPr/>
          <p:nvPr/>
        </p:nvCxnSpPr>
        <p:spPr>
          <a:xfrm flipV="1">
            <a:off x="4720164" y="3294221"/>
            <a:ext cx="0" cy="432048"/>
          </a:xfrm>
          <a:prstGeom prst="line">
            <a:avLst/>
          </a:prstGeom>
        </p:spPr>
        <p:style>
          <a:lnRef idx="2">
            <a:schemeClr val="dk1"/>
          </a:lnRef>
          <a:fillRef idx="0">
            <a:schemeClr val="dk1"/>
          </a:fillRef>
          <a:effectRef idx="1">
            <a:schemeClr val="dk1"/>
          </a:effectRef>
          <a:fontRef idx="minor">
            <a:schemeClr val="tx1"/>
          </a:fontRef>
        </p:style>
      </p:cxnSp>
      <p:sp>
        <p:nvSpPr>
          <p:cNvPr id="99" name="円/楕円 98"/>
          <p:cNvSpPr/>
          <p:nvPr/>
        </p:nvSpPr>
        <p:spPr>
          <a:xfrm>
            <a:off x="1116300" y="245234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0" name="直線コネクタ 99"/>
          <p:cNvCxnSpPr/>
          <p:nvPr/>
        </p:nvCxnSpPr>
        <p:spPr>
          <a:xfrm flipV="1">
            <a:off x="1260317" y="2730205"/>
            <a:ext cx="0" cy="432048"/>
          </a:xfrm>
          <a:prstGeom prst="line">
            <a:avLst/>
          </a:prstGeom>
        </p:spPr>
        <p:style>
          <a:lnRef idx="2">
            <a:schemeClr val="dk1"/>
          </a:lnRef>
          <a:fillRef idx="0">
            <a:schemeClr val="dk1"/>
          </a:fillRef>
          <a:effectRef idx="1">
            <a:schemeClr val="dk1"/>
          </a:effectRef>
          <a:fontRef idx="minor">
            <a:schemeClr val="tx1"/>
          </a:fontRef>
        </p:style>
      </p:cxnSp>
      <p:sp>
        <p:nvSpPr>
          <p:cNvPr id="101" name="円/楕円 100"/>
          <p:cNvSpPr/>
          <p:nvPr/>
        </p:nvSpPr>
        <p:spPr>
          <a:xfrm>
            <a:off x="4867827" y="301089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2" name="直線コネクタ 101"/>
          <p:cNvCxnSpPr/>
          <p:nvPr/>
        </p:nvCxnSpPr>
        <p:spPr>
          <a:xfrm flipV="1">
            <a:off x="5008197" y="2568677"/>
            <a:ext cx="0" cy="432048"/>
          </a:xfrm>
          <a:prstGeom prst="line">
            <a:avLst/>
          </a:prstGeom>
        </p:spPr>
        <p:style>
          <a:lnRef idx="2">
            <a:schemeClr val="dk1"/>
          </a:lnRef>
          <a:fillRef idx="0">
            <a:schemeClr val="dk1"/>
          </a:fillRef>
          <a:effectRef idx="1">
            <a:schemeClr val="dk1"/>
          </a:effectRef>
          <a:fontRef idx="minor">
            <a:schemeClr val="tx1"/>
          </a:fontRef>
        </p:style>
      </p:cxnSp>
      <p:sp>
        <p:nvSpPr>
          <p:cNvPr id="103" name="円/楕円 102"/>
          <p:cNvSpPr/>
          <p:nvPr/>
        </p:nvSpPr>
        <p:spPr>
          <a:xfrm>
            <a:off x="4720164" y="199261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104" name="円/楕円 103"/>
          <p:cNvSpPr/>
          <p:nvPr/>
        </p:nvSpPr>
        <p:spPr>
          <a:xfrm>
            <a:off x="1402382" y="243105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5" name="直線コネクタ 104"/>
          <p:cNvCxnSpPr/>
          <p:nvPr/>
        </p:nvCxnSpPr>
        <p:spPr>
          <a:xfrm flipV="1">
            <a:off x="1542752" y="1988840"/>
            <a:ext cx="0" cy="432048"/>
          </a:xfrm>
          <a:prstGeom prst="line">
            <a:avLst/>
          </a:prstGeom>
        </p:spPr>
        <p:style>
          <a:lnRef idx="2">
            <a:schemeClr val="dk1"/>
          </a:lnRef>
          <a:fillRef idx="0">
            <a:schemeClr val="dk1"/>
          </a:fillRef>
          <a:effectRef idx="1">
            <a:schemeClr val="dk1"/>
          </a:effectRef>
          <a:fontRef idx="minor">
            <a:schemeClr val="tx1"/>
          </a:fontRef>
        </p:style>
      </p:cxnSp>
      <p:sp>
        <p:nvSpPr>
          <p:cNvPr id="106" name="円/楕円 105"/>
          <p:cNvSpPr/>
          <p:nvPr/>
        </p:nvSpPr>
        <p:spPr>
          <a:xfrm>
            <a:off x="1254719" y="1412776"/>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107" name="直線コネクタ 106"/>
          <p:cNvCxnSpPr/>
          <p:nvPr/>
        </p:nvCxnSpPr>
        <p:spPr>
          <a:xfrm rot="16200000" flipV="1">
            <a:off x="4495451" y="2046907"/>
            <a:ext cx="0" cy="432048"/>
          </a:xfrm>
          <a:prstGeom prst="line">
            <a:avLst/>
          </a:prstGeom>
        </p:spPr>
        <p:style>
          <a:lnRef idx="2">
            <a:schemeClr val="dk1"/>
          </a:lnRef>
          <a:fillRef idx="0">
            <a:schemeClr val="dk1"/>
          </a:fillRef>
          <a:effectRef idx="1">
            <a:schemeClr val="dk1"/>
          </a:effectRef>
          <a:fontRef idx="minor">
            <a:schemeClr val="tx1"/>
          </a:fontRef>
        </p:style>
      </p:cxnSp>
      <p:sp>
        <p:nvSpPr>
          <p:cNvPr id="108" name="円/楕円 107"/>
          <p:cNvSpPr/>
          <p:nvPr/>
        </p:nvSpPr>
        <p:spPr>
          <a:xfrm>
            <a:off x="3991394" y="213642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9" name="円/楕円 108"/>
          <p:cNvSpPr/>
          <p:nvPr/>
        </p:nvSpPr>
        <p:spPr>
          <a:xfrm>
            <a:off x="3987251" y="184839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0" name="直線コネクタ 109"/>
          <p:cNvCxnSpPr/>
          <p:nvPr/>
        </p:nvCxnSpPr>
        <p:spPr>
          <a:xfrm rot="16200000" flipV="1">
            <a:off x="3771227" y="177638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1" name="直線コネクタ 110"/>
          <p:cNvCxnSpPr/>
          <p:nvPr/>
        </p:nvCxnSpPr>
        <p:spPr>
          <a:xfrm rot="16200000" flipV="1">
            <a:off x="2775945" y="1772817"/>
            <a:ext cx="0" cy="432048"/>
          </a:xfrm>
          <a:prstGeom prst="line">
            <a:avLst/>
          </a:prstGeom>
        </p:spPr>
        <p:style>
          <a:lnRef idx="2">
            <a:schemeClr val="dk1"/>
          </a:lnRef>
          <a:fillRef idx="0">
            <a:schemeClr val="dk1"/>
          </a:fillRef>
          <a:effectRef idx="1">
            <a:schemeClr val="dk1"/>
          </a:effectRef>
          <a:fontRef idx="minor">
            <a:schemeClr val="tx1"/>
          </a:fontRef>
        </p:style>
      </p:cxnSp>
      <p:sp>
        <p:nvSpPr>
          <p:cNvPr id="112" name="円/楕円 111"/>
          <p:cNvSpPr/>
          <p:nvPr/>
        </p:nvSpPr>
        <p:spPr>
          <a:xfrm>
            <a:off x="2271888" y="18623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3" name="円/楕円 112"/>
          <p:cNvSpPr/>
          <p:nvPr/>
        </p:nvSpPr>
        <p:spPr>
          <a:xfrm>
            <a:off x="2267745" y="157430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4" name="直線コネクタ 113"/>
          <p:cNvCxnSpPr/>
          <p:nvPr/>
        </p:nvCxnSpPr>
        <p:spPr>
          <a:xfrm rot="16200000" flipV="1">
            <a:off x="2051721" y="150229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5" name="直線コネクタ 114"/>
          <p:cNvCxnSpPr/>
          <p:nvPr/>
        </p:nvCxnSpPr>
        <p:spPr>
          <a:xfrm rot="16200000" flipV="1">
            <a:off x="1043608" y="148855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6" name="直線コネクタ 115"/>
          <p:cNvCxnSpPr/>
          <p:nvPr/>
        </p:nvCxnSpPr>
        <p:spPr>
          <a:xfrm rot="16200000" flipV="1">
            <a:off x="755577" y="32342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7" name="直線コネクタ 116"/>
          <p:cNvCxnSpPr/>
          <p:nvPr/>
        </p:nvCxnSpPr>
        <p:spPr>
          <a:xfrm flipH="1">
            <a:off x="467544" y="5163400"/>
            <a:ext cx="216025" cy="0"/>
          </a:xfrm>
          <a:prstGeom prst="line">
            <a:avLst/>
          </a:prstGeom>
        </p:spPr>
        <p:style>
          <a:lnRef idx="2">
            <a:schemeClr val="dk1"/>
          </a:lnRef>
          <a:fillRef idx="0">
            <a:schemeClr val="dk1"/>
          </a:fillRef>
          <a:effectRef idx="1">
            <a:schemeClr val="dk1"/>
          </a:effectRef>
          <a:fontRef idx="minor">
            <a:schemeClr val="tx1"/>
          </a:fontRef>
        </p:style>
      </p:cxnSp>
      <p:cxnSp>
        <p:nvCxnSpPr>
          <p:cNvPr id="118" name="直線コネクタ 117"/>
          <p:cNvCxnSpPr/>
          <p:nvPr/>
        </p:nvCxnSpPr>
        <p:spPr>
          <a:xfrm flipH="1">
            <a:off x="5296229" y="2262932"/>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119" name="直線コネクタ 118"/>
          <p:cNvCxnSpPr/>
          <p:nvPr/>
        </p:nvCxnSpPr>
        <p:spPr>
          <a:xfrm rot="16200000" flipV="1">
            <a:off x="5227867" y="381649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0" name="直線コネクタ 119"/>
          <p:cNvCxnSpPr/>
          <p:nvPr/>
        </p:nvCxnSpPr>
        <p:spPr>
          <a:xfrm rot="16200000" flipV="1">
            <a:off x="4927132" y="552909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3" name="直線コネクタ 122"/>
          <p:cNvCxnSpPr/>
          <p:nvPr/>
        </p:nvCxnSpPr>
        <p:spPr>
          <a:xfrm flipV="1">
            <a:off x="5011843" y="1574305"/>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4" name="直線コネクタ 123"/>
          <p:cNvCxnSpPr/>
          <p:nvPr/>
        </p:nvCxnSpPr>
        <p:spPr>
          <a:xfrm flipV="1">
            <a:off x="3280003" y="1286272"/>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5" name="直線コネクタ 124"/>
          <p:cNvCxnSpPr/>
          <p:nvPr/>
        </p:nvCxnSpPr>
        <p:spPr>
          <a:xfrm flipV="1">
            <a:off x="1555160" y="119675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7" name="直線コネクタ 126"/>
          <p:cNvCxnSpPr/>
          <p:nvPr/>
        </p:nvCxnSpPr>
        <p:spPr>
          <a:xfrm flipV="1">
            <a:off x="4432132" y="6033147"/>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8" name="直線コネクタ 127"/>
          <p:cNvCxnSpPr/>
          <p:nvPr/>
        </p:nvCxnSpPr>
        <p:spPr>
          <a:xfrm flipV="1">
            <a:off x="2712993" y="571951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9" name="直線コネクタ 128"/>
          <p:cNvCxnSpPr/>
          <p:nvPr/>
        </p:nvCxnSpPr>
        <p:spPr>
          <a:xfrm flipV="1">
            <a:off x="986952" y="5439571"/>
            <a:ext cx="0" cy="432048"/>
          </a:xfrm>
          <a:prstGeom prst="line">
            <a:avLst/>
          </a:prstGeom>
        </p:spPr>
        <p:style>
          <a:lnRef idx="2">
            <a:schemeClr val="dk1"/>
          </a:lnRef>
          <a:fillRef idx="0">
            <a:schemeClr val="dk1"/>
          </a:fillRef>
          <a:effectRef idx="1">
            <a:schemeClr val="dk1"/>
          </a:effectRef>
          <a:fontRef idx="minor">
            <a:schemeClr val="tx1"/>
          </a:fontRef>
        </p:style>
      </p:cxnSp>
      <p:sp>
        <p:nvSpPr>
          <p:cNvPr id="38" name="テキスト ボックス 37"/>
          <p:cNvSpPr txBox="1"/>
          <p:nvPr/>
        </p:nvSpPr>
        <p:spPr>
          <a:xfrm>
            <a:off x="5652120" y="1271749"/>
            <a:ext cx="3491880" cy="5632311"/>
          </a:xfrm>
          <a:prstGeom prst="rect">
            <a:avLst/>
          </a:prstGeom>
          <a:noFill/>
        </p:spPr>
        <p:txBody>
          <a:bodyPr wrap="square" rtlCol="0">
            <a:spAutoFit/>
          </a:bodyPr>
          <a:lstStyle/>
          <a:p>
            <a:r>
              <a:rPr lang="ja-JP" altLang="en-US" sz="2400" dirty="0" smtClean="0"/>
              <a:t>　</a:t>
            </a:r>
            <a:r>
              <a:rPr lang="ja-JP" altLang="ja-JP" sz="2400" dirty="0" smtClean="0"/>
              <a:t>リン</a:t>
            </a:r>
            <a:r>
              <a:rPr lang="en-US" altLang="ja-JP" sz="2400" dirty="0"/>
              <a:t>P</a:t>
            </a:r>
            <a:r>
              <a:rPr lang="ja-JP" altLang="ja-JP" sz="2400" dirty="0" smtClean="0"/>
              <a:t>など最外殻電子</a:t>
            </a:r>
            <a:r>
              <a:rPr lang="ja-JP" altLang="en-US" sz="2400" dirty="0" smtClean="0"/>
              <a:t>が</a:t>
            </a:r>
            <a:r>
              <a:rPr lang="en-US" altLang="ja-JP" sz="2400" dirty="0" smtClean="0"/>
              <a:t>5</a:t>
            </a:r>
            <a:r>
              <a:rPr lang="ja-JP" altLang="ja-JP" sz="2400" dirty="0" smtClean="0"/>
              <a:t>個の元素</a:t>
            </a:r>
            <a:r>
              <a:rPr lang="ja-JP" altLang="en-US" sz="2400" dirty="0" smtClean="0"/>
              <a:t>（</a:t>
            </a:r>
            <a:r>
              <a:rPr lang="ja-JP" altLang="ja-JP" sz="2400" dirty="0" smtClean="0">
                <a:solidFill>
                  <a:srgbClr val="FF0000"/>
                </a:solidFill>
              </a:rPr>
              <a:t>Ⅴ族</a:t>
            </a:r>
            <a:r>
              <a:rPr lang="ja-JP" altLang="en-US" sz="2400" dirty="0" smtClean="0">
                <a:solidFill>
                  <a:srgbClr val="FF0000"/>
                </a:solidFill>
              </a:rPr>
              <a:t>の元素</a:t>
            </a:r>
            <a:r>
              <a:rPr lang="ja-JP" altLang="en-US" sz="2400" dirty="0" smtClean="0"/>
              <a:t>）</a:t>
            </a:r>
            <a:r>
              <a:rPr lang="ja-JP" altLang="ja-JP" sz="2400" dirty="0" smtClean="0"/>
              <a:t>を</a:t>
            </a:r>
            <a:r>
              <a:rPr lang="ja-JP" altLang="ja-JP" sz="2400" dirty="0"/>
              <a:t>不純物と</a:t>
            </a:r>
            <a:r>
              <a:rPr lang="ja-JP" altLang="ja-JP" sz="2400" dirty="0" smtClean="0"/>
              <a:t>して加えた半導体</a:t>
            </a:r>
            <a:r>
              <a:rPr lang="ja-JP" altLang="en-US" sz="2400" dirty="0" smtClean="0"/>
              <a:t>が</a:t>
            </a:r>
            <a:r>
              <a:rPr lang="ja-JP" altLang="en-US" sz="2400" dirty="0" smtClean="0">
                <a:solidFill>
                  <a:srgbClr val="FF0000"/>
                </a:solidFill>
              </a:rPr>
              <a:t>ｎ形半導体</a:t>
            </a:r>
            <a:r>
              <a:rPr lang="ja-JP" altLang="en-US" sz="2400" dirty="0" smtClean="0"/>
              <a:t>である。</a:t>
            </a:r>
            <a:endParaRPr lang="en-US" altLang="ja-JP" sz="2400" dirty="0" smtClean="0"/>
          </a:p>
          <a:p>
            <a:r>
              <a:rPr lang="ja-JP" altLang="en-US" sz="2400" dirty="0" smtClean="0"/>
              <a:t>　</a:t>
            </a:r>
            <a:r>
              <a:rPr lang="ja-JP" altLang="ja-JP" sz="2400" dirty="0" smtClean="0"/>
              <a:t>最外殻電子</a:t>
            </a:r>
            <a:r>
              <a:rPr lang="ja-JP" altLang="en-US" sz="2400" dirty="0" smtClean="0"/>
              <a:t>が</a:t>
            </a:r>
            <a:r>
              <a:rPr lang="ja-JP" altLang="ja-JP" sz="2400" dirty="0" smtClean="0"/>
              <a:t>８個</a:t>
            </a:r>
            <a:r>
              <a:rPr lang="ja-JP" altLang="ja-JP" sz="2400" dirty="0"/>
              <a:t>が安定な状態であるため</a:t>
            </a:r>
            <a:r>
              <a:rPr lang="ja-JP" altLang="ja-JP" sz="2400" dirty="0" smtClean="0"/>
              <a:t>、</a:t>
            </a:r>
            <a:r>
              <a:rPr lang="en-US" altLang="ja-JP" sz="2400" dirty="0" smtClean="0"/>
              <a:t>P</a:t>
            </a:r>
            <a:r>
              <a:rPr lang="ja-JP" altLang="en-US" sz="2400" dirty="0" smtClean="0"/>
              <a:t>の周りの</a:t>
            </a:r>
            <a:r>
              <a:rPr lang="en-US" altLang="ja-JP" sz="2400" dirty="0" smtClean="0"/>
              <a:t>1</a:t>
            </a:r>
            <a:r>
              <a:rPr lang="ja-JP" altLang="ja-JP" sz="2400" dirty="0"/>
              <a:t>個</a:t>
            </a:r>
            <a:r>
              <a:rPr lang="ja-JP" altLang="ja-JP" sz="2400" dirty="0" smtClean="0"/>
              <a:t>の電子は</a:t>
            </a:r>
            <a:r>
              <a:rPr lang="ja-JP" altLang="en-US" sz="2400" dirty="0" smtClean="0"/>
              <a:t>すぐに</a:t>
            </a:r>
            <a:r>
              <a:rPr lang="ja-JP" altLang="ja-JP" sz="2400" dirty="0" smtClean="0"/>
              <a:t>自由</a:t>
            </a:r>
            <a:r>
              <a:rPr lang="ja-JP" altLang="ja-JP" sz="2400" dirty="0"/>
              <a:t>電子</a:t>
            </a:r>
            <a:r>
              <a:rPr lang="ja-JP" altLang="ja-JP" sz="2400" dirty="0" smtClean="0"/>
              <a:t>に</a:t>
            </a:r>
            <a:r>
              <a:rPr lang="ja-JP" altLang="en-US" sz="2400" dirty="0" smtClean="0"/>
              <a:t>なる。</a:t>
            </a:r>
            <a:endParaRPr lang="en-US" altLang="ja-JP" sz="2400" dirty="0" smtClean="0"/>
          </a:p>
          <a:p>
            <a:r>
              <a:rPr lang="ja-JP" altLang="en-US" sz="2400" dirty="0"/>
              <a:t>　</a:t>
            </a:r>
            <a:r>
              <a:rPr lang="ja-JP" altLang="ja-JP" sz="2400" dirty="0" smtClean="0"/>
              <a:t>正孔</a:t>
            </a:r>
            <a:r>
              <a:rPr lang="ja-JP" altLang="ja-JP" sz="2400" dirty="0"/>
              <a:t>の発生を伴わないので</a:t>
            </a:r>
            <a:r>
              <a:rPr lang="ja-JP" altLang="ja-JP" sz="2400" dirty="0" smtClean="0"/>
              <a:t>、自由</a:t>
            </a:r>
            <a:r>
              <a:rPr lang="ja-JP" altLang="ja-JP" sz="2400" dirty="0"/>
              <a:t>電子の数が正孔の数より多く</a:t>
            </a:r>
            <a:r>
              <a:rPr lang="ja-JP" altLang="ja-JP" sz="2400" dirty="0" smtClean="0"/>
              <a:t>な</a:t>
            </a:r>
            <a:r>
              <a:rPr lang="ja-JP" altLang="en-US" sz="2400" dirty="0" smtClean="0"/>
              <a:t>る。</a:t>
            </a:r>
            <a:r>
              <a:rPr lang="ja-JP" altLang="ja-JP" sz="2400" dirty="0" smtClean="0"/>
              <a:t>電気伝導が電子、すなわち負（</a:t>
            </a:r>
            <a:r>
              <a:rPr lang="en-US" altLang="ja-JP" sz="2400" dirty="0" smtClean="0">
                <a:solidFill>
                  <a:srgbClr val="FF0000"/>
                </a:solidFill>
              </a:rPr>
              <a:t>N</a:t>
            </a:r>
            <a:r>
              <a:rPr lang="en-US" altLang="ja-JP" sz="2400" dirty="0" smtClean="0"/>
              <a:t>egative</a:t>
            </a:r>
            <a:r>
              <a:rPr lang="ja-JP" altLang="ja-JP" sz="2400" dirty="0" smtClean="0"/>
              <a:t>）の電荷で行われ</a:t>
            </a:r>
            <a:r>
              <a:rPr lang="ja-JP" altLang="en-US" sz="2400" dirty="0" smtClean="0"/>
              <a:t>ることから、</a:t>
            </a:r>
            <a:r>
              <a:rPr lang="ja-JP" altLang="ja-JP" sz="2400" dirty="0" smtClean="0">
                <a:solidFill>
                  <a:srgbClr val="FF0000"/>
                </a:solidFill>
              </a:rPr>
              <a:t>ｎ形半導体</a:t>
            </a:r>
            <a:r>
              <a:rPr lang="ja-JP" altLang="ja-JP" sz="2400" dirty="0" smtClean="0"/>
              <a:t>と呼</a:t>
            </a:r>
            <a:r>
              <a:rPr lang="ja-JP" altLang="en-US" sz="2400" dirty="0"/>
              <a:t>ばれる</a:t>
            </a:r>
            <a:r>
              <a:rPr lang="ja-JP" altLang="ja-JP" sz="2400" dirty="0" smtClean="0"/>
              <a:t>。</a:t>
            </a:r>
            <a:endParaRPr lang="ja-JP" altLang="ja-JP" sz="2400" dirty="0"/>
          </a:p>
        </p:txBody>
      </p:sp>
      <p:sp>
        <p:nvSpPr>
          <p:cNvPr id="76" name="円/楕円 75"/>
          <p:cNvSpPr/>
          <p:nvPr/>
        </p:nvSpPr>
        <p:spPr>
          <a:xfrm>
            <a:off x="3540742" y="30182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77" name="直線コネクタ 76"/>
          <p:cNvCxnSpPr>
            <a:stCxn id="26" idx="7"/>
          </p:cNvCxnSpPr>
          <p:nvPr/>
        </p:nvCxnSpPr>
        <p:spPr>
          <a:xfrm flipV="1">
            <a:off x="3195640" y="3259779"/>
            <a:ext cx="378819" cy="257357"/>
          </a:xfrm>
          <a:prstGeom prst="line">
            <a:avLst/>
          </a:prstGeom>
        </p:spPr>
        <p:style>
          <a:lnRef idx="2">
            <a:schemeClr val="dk1"/>
          </a:lnRef>
          <a:fillRef idx="0">
            <a:schemeClr val="dk1"/>
          </a:fillRef>
          <a:effectRef idx="1">
            <a:schemeClr val="dk1"/>
          </a:effectRef>
          <a:fontRef idx="minor">
            <a:schemeClr val="tx1"/>
          </a:fontRef>
        </p:style>
      </p:cxnSp>
      <p:sp>
        <p:nvSpPr>
          <p:cNvPr id="121" name="テキスト ボックス 120"/>
          <p:cNvSpPr txBox="1"/>
          <p:nvPr/>
        </p:nvSpPr>
        <p:spPr>
          <a:xfrm>
            <a:off x="2907129" y="4803628"/>
            <a:ext cx="1588322" cy="461665"/>
          </a:xfrm>
          <a:prstGeom prst="rect">
            <a:avLst/>
          </a:prstGeom>
          <a:noFill/>
        </p:spPr>
        <p:txBody>
          <a:bodyPr wrap="square" rtlCol="0">
            <a:spAutoFit/>
          </a:bodyPr>
          <a:lstStyle/>
          <a:p>
            <a:r>
              <a:rPr kumimoji="1" lang="ja-JP" altLang="en-US" sz="2400" dirty="0" smtClean="0">
                <a:solidFill>
                  <a:srgbClr val="FF0000"/>
                </a:solidFill>
              </a:rPr>
              <a:t>自由電子</a:t>
            </a:r>
            <a:endParaRPr kumimoji="1" lang="ja-JP" altLang="en-US" sz="2400" dirty="0">
              <a:solidFill>
                <a:srgbClr val="FF0000"/>
              </a:solidFill>
            </a:endParaRPr>
          </a:p>
        </p:txBody>
      </p:sp>
      <p:sp>
        <p:nvSpPr>
          <p:cNvPr id="122" name="テキスト ボックス 121"/>
          <p:cNvSpPr txBox="1"/>
          <p:nvPr/>
        </p:nvSpPr>
        <p:spPr>
          <a:xfrm>
            <a:off x="1372857" y="6093296"/>
            <a:ext cx="3577490" cy="830997"/>
          </a:xfrm>
          <a:prstGeom prst="rect">
            <a:avLst/>
          </a:prstGeom>
          <a:noFill/>
        </p:spPr>
        <p:txBody>
          <a:bodyPr wrap="square" rtlCol="0">
            <a:spAutoFit/>
          </a:bodyPr>
          <a:lstStyle/>
          <a:p>
            <a:r>
              <a:rPr kumimoji="1" lang="ja-JP" altLang="en-US" sz="2400" dirty="0" smtClean="0">
                <a:solidFill>
                  <a:srgbClr val="FF0000"/>
                </a:solidFill>
              </a:rPr>
              <a:t>多数キャリア：　自由電子</a:t>
            </a:r>
            <a:endParaRPr kumimoji="1" lang="en-US" altLang="ja-JP" sz="2400" dirty="0" smtClean="0">
              <a:solidFill>
                <a:srgbClr val="FF0000"/>
              </a:solidFill>
            </a:endParaRPr>
          </a:p>
          <a:p>
            <a:r>
              <a:rPr lang="ja-JP" altLang="en-US" sz="2400" dirty="0">
                <a:solidFill>
                  <a:srgbClr val="FF0000"/>
                </a:solidFill>
              </a:rPr>
              <a:t>小</a:t>
            </a:r>
            <a:r>
              <a:rPr kumimoji="1" lang="ja-JP" altLang="en-US" sz="2400" dirty="0" smtClean="0">
                <a:solidFill>
                  <a:srgbClr val="FF0000"/>
                </a:solidFill>
              </a:rPr>
              <a:t>数</a:t>
            </a:r>
            <a:r>
              <a:rPr lang="ja-JP" altLang="en-US" sz="2400" dirty="0" smtClean="0">
                <a:solidFill>
                  <a:srgbClr val="FF0000"/>
                </a:solidFill>
              </a:rPr>
              <a:t>キャリア：　正孔</a:t>
            </a:r>
            <a:endParaRPr kumimoji="1" lang="ja-JP" altLang="en-US" sz="2400" dirty="0">
              <a:solidFill>
                <a:srgbClr val="FF0000"/>
              </a:solidFill>
            </a:endParaRPr>
          </a:p>
        </p:txBody>
      </p:sp>
    </p:spTree>
    <p:extLst>
      <p:ext uri="{BB962C8B-B14F-4D97-AF65-F5344CB8AC3E}">
        <p14:creationId xmlns:p14="http://schemas.microsoft.com/office/powerpoint/2010/main" val="40678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1.38889E-6 6.93963E-9 L -0.01319 0.22785 " pathEditMode="relative" rAng="0" ptsTypes="AA">
                                      <p:cBhvr>
                                        <p:cTn id="6" dur="2000" fill="hold"/>
                                        <p:tgtEl>
                                          <p:spTgt spid="76"/>
                                        </p:tgtEl>
                                        <p:attrNameLst>
                                          <p:attrName>ppt_x</p:attrName>
                                          <p:attrName>ppt_y</p:attrName>
                                        </p:attrNameLst>
                                      </p:cBhvr>
                                      <p:rCtr x="-660" y="1138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down)">
                                      <p:cBhvr>
                                        <p:cTn id="11" dur="500"/>
                                        <p:tgtEl>
                                          <p:spTgt spid="1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wipe(down)">
                                      <p:cBhvr>
                                        <p:cTn id="1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21" grpId="0"/>
      <p:bldP spid="1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4586977" y="5740791"/>
            <a:ext cx="0" cy="701416"/>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4238027" y="493850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4238028" y="545406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4242402" y="492970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4593691" y="3253940"/>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6" name="直線コネクタ 255"/>
          <p:cNvCxnSpPr/>
          <p:nvPr/>
        </p:nvCxnSpPr>
        <p:spPr>
          <a:xfrm flipH="1">
            <a:off x="2492738" y="6453336"/>
            <a:ext cx="2134818" cy="0"/>
          </a:xfrm>
          <a:prstGeom prst="line">
            <a:avLst/>
          </a:prstGeom>
        </p:spPr>
        <p:style>
          <a:lnRef idx="2">
            <a:schemeClr val="dk1"/>
          </a:lnRef>
          <a:fillRef idx="1">
            <a:schemeClr val="lt1"/>
          </a:fillRef>
          <a:effectRef idx="0">
            <a:schemeClr val="dk1"/>
          </a:effectRef>
          <a:fontRef idx="minor">
            <a:schemeClr val="dk1"/>
          </a:fontRef>
        </p:style>
      </p:cxnSp>
      <p:cxnSp>
        <p:nvCxnSpPr>
          <p:cNvPr id="257" name="直線コネクタ 256"/>
          <p:cNvCxnSpPr/>
          <p:nvPr/>
        </p:nvCxnSpPr>
        <p:spPr>
          <a:xfrm>
            <a:off x="2486573" y="5956991"/>
            <a:ext cx="0" cy="496345"/>
          </a:xfrm>
          <a:prstGeom prst="line">
            <a:avLst/>
          </a:prstGeom>
        </p:spPr>
        <p:style>
          <a:lnRef idx="2">
            <a:schemeClr val="dk1"/>
          </a:lnRef>
          <a:fillRef idx="1">
            <a:schemeClr val="lt1"/>
          </a:fillRef>
          <a:effectRef idx="0">
            <a:schemeClr val="dk1"/>
          </a:effectRef>
          <a:fontRef idx="minor">
            <a:schemeClr val="dk1"/>
          </a:fontRef>
        </p:style>
      </p:cxnSp>
      <p:cxnSp>
        <p:nvCxnSpPr>
          <p:cNvPr id="258" name="直線コネクタ 257"/>
          <p:cNvCxnSpPr/>
          <p:nvPr/>
        </p:nvCxnSpPr>
        <p:spPr>
          <a:xfrm>
            <a:off x="2193768" y="581511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0" name="直線コネクタ 259"/>
          <p:cNvCxnSpPr/>
          <p:nvPr/>
        </p:nvCxnSpPr>
        <p:spPr>
          <a:xfrm>
            <a:off x="2492738" y="5360861"/>
            <a:ext cx="0" cy="454255"/>
          </a:xfrm>
          <a:prstGeom prst="line">
            <a:avLst/>
          </a:prstGeom>
        </p:spPr>
        <p:style>
          <a:lnRef idx="2">
            <a:schemeClr val="dk1"/>
          </a:lnRef>
          <a:fillRef idx="1">
            <a:schemeClr val="lt1"/>
          </a:fillRef>
          <a:effectRef idx="0">
            <a:schemeClr val="dk1"/>
          </a:effectRef>
          <a:fontRef idx="minor">
            <a:schemeClr val="dk1"/>
          </a:fontRef>
        </p:style>
      </p:cxnSp>
      <p:cxnSp>
        <p:nvCxnSpPr>
          <p:cNvPr id="262" name="直線コネクタ 261"/>
          <p:cNvCxnSpPr/>
          <p:nvPr/>
        </p:nvCxnSpPr>
        <p:spPr>
          <a:xfrm>
            <a:off x="680703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691952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7092108" y="3243722"/>
            <a:ext cx="0" cy="1282186"/>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7090580" y="4976131"/>
            <a:ext cx="0" cy="1477205"/>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680840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692089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4634734" y="6453336"/>
            <a:ext cx="2461727" cy="0"/>
          </a:xfrm>
          <a:prstGeom prst="line">
            <a:avLst/>
          </a:prstGeom>
        </p:spPr>
        <p:style>
          <a:lnRef idx="2">
            <a:schemeClr val="dk1"/>
          </a:lnRef>
          <a:fillRef idx="1">
            <a:schemeClr val="lt1"/>
          </a:fillRef>
          <a:effectRef idx="0">
            <a:schemeClr val="dk1"/>
          </a:effectRef>
          <a:fontRef idx="minor">
            <a:schemeClr val="dk1"/>
          </a:fontRef>
        </p:style>
      </p:cxnSp>
      <p:sp>
        <p:nvSpPr>
          <p:cNvPr id="269" name="テキスト ボックス 268"/>
          <p:cNvSpPr txBox="1"/>
          <p:nvPr/>
        </p:nvSpPr>
        <p:spPr>
          <a:xfrm>
            <a:off x="1691680" y="5704578"/>
            <a:ext cx="661553" cy="419695"/>
          </a:xfrm>
          <a:prstGeom prst="rect">
            <a:avLst/>
          </a:prstGeom>
          <a:noFill/>
        </p:spPr>
        <p:txBody>
          <a:bodyPr wrap="square" rtlCol="0">
            <a:spAutoFit/>
          </a:bodyPr>
          <a:lstStyle/>
          <a:p>
            <a:r>
              <a:rPr lang="en-US" altLang="ja-JP" sz="2400" dirty="0" smtClean="0">
                <a:solidFill>
                  <a:srgbClr val="FF0000"/>
                </a:solidFill>
              </a:rPr>
              <a:t>V</a:t>
            </a:r>
            <a:r>
              <a:rPr lang="en-US" altLang="ja-JP" sz="1600" dirty="0" smtClean="0">
                <a:solidFill>
                  <a:srgbClr val="FF0000"/>
                </a:solidFill>
              </a:rPr>
              <a:t>BB</a:t>
            </a:r>
            <a:endParaRPr lang="ja-JP" altLang="ja-JP" sz="1600" dirty="0">
              <a:solidFill>
                <a:srgbClr val="FF0000"/>
              </a:solidFill>
            </a:endParaRPr>
          </a:p>
        </p:txBody>
      </p:sp>
      <p:sp>
        <p:nvSpPr>
          <p:cNvPr id="270" name="Line 6"/>
          <p:cNvSpPr>
            <a:spLocks noChangeShapeType="1"/>
          </p:cNvSpPr>
          <p:nvPr/>
        </p:nvSpPr>
        <p:spPr bwMode="auto">
          <a:xfrm rot="10800000" flipH="1">
            <a:off x="3599822" y="5256482"/>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4702290" y="4555156"/>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3649377" y="5454064"/>
            <a:ext cx="0" cy="91393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3433985" y="5721480"/>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5233553" y="4450824"/>
            <a:ext cx="0" cy="19262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5060597" y="5232634"/>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3491880" y="4853525"/>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708810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4484740" y="3490405"/>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4595646" y="4167435"/>
            <a:ext cx="0" cy="77544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585481" y="4406755"/>
            <a:ext cx="87319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cxnSp>
        <p:nvCxnSpPr>
          <p:cNvPr id="321" name="直線コネクタ 320"/>
          <p:cNvCxnSpPr/>
          <p:nvPr/>
        </p:nvCxnSpPr>
        <p:spPr>
          <a:xfrm>
            <a:off x="2306252" y="5956991"/>
            <a:ext cx="342115" cy="0"/>
          </a:xfrm>
          <a:prstGeom prst="line">
            <a:avLst/>
          </a:prstGeom>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029246" y="337592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3950266" y="3740100"/>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34" name="テキスト ボックス 333"/>
          <p:cNvSpPr txBox="1"/>
          <p:nvPr/>
        </p:nvSpPr>
        <p:spPr>
          <a:xfrm>
            <a:off x="733990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2499730" y="5360861"/>
            <a:ext cx="1724813"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4716016" y="4450825"/>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p:nvPr/>
        </p:nvCxnSpPr>
        <p:spPr>
          <a:xfrm flipH="1">
            <a:off x="4595647" y="3253939"/>
            <a:ext cx="2492456" cy="0"/>
          </a:xfrm>
          <a:prstGeom prst="line">
            <a:avLst/>
          </a:prstGeom>
        </p:spPr>
        <p:style>
          <a:lnRef idx="2">
            <a:schemeClr val="dk1"/>
          </a:lnRef>
          <a:fillRef idx="1">
            <a:schemeClr val="lt1"/>
          </a:fillRef>
          <a:effectRef idx="0">
            <a:schemeClr val="dk1"/>
          </a:effectRef>
          <a:fontRef idx="minor">
            <a:schemeClr val="dk1"/>
          </a:fontRef>
        </p:style>
      </p:cxnSp>
      <p:sp>
        <p:nvSpPr>
          <p:cNvPr id="346" name="テキスト ボックス 345"/>
          <p:cNvSpPr txBox="1"/>
          <p:nvPr/>
        </p:nvSpPr>
        <p:spPr>
          <a:xfrm>
            <a:off x="2700583" y="5862647"/>
            <a:ext cx="661553" cy="338554"/>
          </a:xfrm>
          <a:prstGeom prst="rect">
            <a:avLst/>
          </a:prstGeom>
          <a:noFill/>
        </p:spPr>
        <p:txBody>
          <a:bodyPr wrap="square" rtlCol="0">
            <a:spAutoFit/>
          </a:bodyPr>
          <a:lstStyle/>
          <a:p>
            <a:r>
              <a:rPr lang="en-US" altLang="ja-JP" sz="1600" dirty="0" smtClean="0">
                <a:solidFill>
                  <a:srgbClr val="FF0000"/>
                </a:solidFill>
              </a:rPr>
              <a:t>0.7V</a:t>
            </a:r>
            <a:endParaRPr lang="ja-JP" altLang="ja-JP" sz="1600" dirty="0">
              <a:solidFill>
                <a:srgbClr val="FF0000"/>
              </a:solidFill>
            </a:endParaRPr>
          </a:p>
        </p:txBody>
      </p:sp>
      <p:sp>
        <p:nvSpPr>
          <p:cNvPr id="16" name="メモ 15"/>
          <p:cNvSpPr/>
          <p:nvPr/>
        </p:nvSpPr>
        <p:spPr>
          <a:xfrm>
            <a:off x="2740848" y="5911030"/>
            <a:ext cx="53500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348" name="直線コネクタ 347"/>
          <p:cNvCxnSpPr/>
          <p:nvPr/>
        </p:nvCxnSpPr>
        <p:spPr>
          <a:xfrm flipH="1" flipV="1">
            <a:off x="7036278" y="692696"/>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9" name="円/楕円 348"/>
          <p:cNvSpPr/>
          <p:nvPr/>
        </p:nvSpPr>
        <p:spPr>
          <a:xfrm>
            <a:off x="7844772" y="15189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0" name="円/楕円 349"/>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1" name="円/楕円 350"/>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2" name="テキスト ボックス 351"/>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353" name="テキスト ボックス 352"/>
          <p:cNvSpPr txBox="1"/>
          <p:nvPr/>
        </p:nvSpPr>
        <p:spPr>
          <a:xfrm>
            <a:off x="7390130" y="142259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354" name="テキスト ボックス 353"/>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355" name="テキスト ボックス 354"/>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356" name="テキスト ボックス 355"/>
          <p:cNvSpPr txBox="1"/>
          <p:nvPr/>
        </p:nvSpPr>
        <p:spPr>
          <a:xfrm>
            <a:off x="3912676" y="5817300"/>
            <a:ext cx="661553" cy="338554"/>
          </a:xfrm>
          <a:prstGeom prst="rect">
            <a:avLst/>
          </a:prstGeom>
          <a:noFill/>
        </p:spPr>
        <p:txBody>
          <a:bodyPr wrap="square" rtlCol="0">
            <a:spAutoFit/>
          </a:bodyPr>
          <a:lstStyle/>
          <a:p>
            <a:r>
              <a:rPr lang="en-US" altLang="ja-JP" sz="1600" dirty="0">
                <a:solidFill>
                  <a:srgbClr val="FF0000"/>
                </a:solidFill>
              </a:rPr>
              <a:t>0.7</a:t>
            </a:r>
            <a:r>
              <a:rPr lang="en-US" altLang="ja-JP" sz="1600" dirty="0" smtClean="0">
                <a:solidFill>
                  <a:srgbClr val="FF0000"/>
                </a:solidFill>
              </a:rPr>
              <a:t>V</a:t>
            </a:r>
            <a:endParaRPr lang="ja-JP" altLang="ja-JP" sz="1600" dirty="0">
              <a:solidFill>
                <a:srgbClr val="FF0000"/>
              </a:solidFill>
            </a:endParaRPr>
          </a:p>
        </p:txBody>
      </p:sp>
      <p:sp>
        <p:nvSpPr>
          <p:cNvPr id="357" name="テキスト ボックス 356"/>
          <p:cNvSpPr txBox="1"/>
          <p:nvPr/>
        </p:nvSpPr>
        <p:spPr>
          <a:xfrm>
            <a:off x="59102" y="3145092"/>
            <a:ext cx="3648802" cy="461665"/>
          </a:xfrm>
          <a:prstGeom prst="rect">
            <a:avLst/>
          </a:prstGeom>
          <a:noFill/>
        </p:spPr>
        <p:txBody>
          <a:bodyPr wrap="square" rtlCol="0">
            <a:spAutoFit/>
          </a:bodyPr>
          <a:lstStyle/>
          <a:p>
            <a:r>
              <a:rPr lang="ja-JP" altLang="en-US" sz="2400" dirty="0">
                <a:solidFill>
                  <a:srgbClr val="FF0000"/>
                </a:solidFill>
              </a:rPr>
              <a:t>二</a:t>
            </a:r>
            <a:r>
              <a:rPr lang="ja-JP" altLang="en-US" sz="2400" dirty="0" smtClean="0">
                <a:solidFill>
                  <a:srgbClr val="FF0000"/>
                </a:solidFill>
              </a:rPr>
              <a:t>電源方式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Tree>
    <p:extLst>
      <p:ext uri="{BB962C8B-B14F-4D97-AF65-F5344CB8AC3E}">
        <p14:creationId xmlns:p14="http://schemas.microsoft.com/office/powerpoint/2010/main" val="41363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4586977" y="5740790"/>
            <a:ext cx="0" cy="71254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4238027" y="493850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4238028" y="545406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4242402" y="492970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4593691" y="3253940"/>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6" name="直線コネクタ 255"/>
          <p:cNvCxnSpPr/>
          <p:nvPr/>
        </p:nvCxnSpPr>
        <p:spPr>
          <a:xfrm flipH="1">
            <a:off x="4586977" y="6453336"/>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262" name="直線コネクタ 261"/>
          <p:cNvCxnSpPr/>
          <p:nvPr/>
        </p:nvCxnSpPr>
        <p:spPr>
          <a:xfrm>
            <a:off x="680703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691952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7092108" y="3243722"/>
            <a:ext cx="0" cy="1282186"/>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7090580" y="4976131"/>
            <a:ext cx="0" cy="1477205"/>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680840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692089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4586977" y="6453336"/>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3599822" y="5256482"/>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4702290" y="4555156"/>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3649377" y="5454064"/>
            <a:ext cx="0" cy="91393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3433985" y="5721480"/>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5233553" y="4450824"/>
            <a:ext cx="0" cy="19262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5060597" y="5232634"/>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3419872" y="4797152"/>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708810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4484740" y="3490405"/>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4595646" y="4167435"/>
            <a:ext cx="0" cy="77544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3433985" y="6453336"/>
            <a:ext cx="1107367"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029246" y="337592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3950266" y="3740100"/>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34" name="テキスト ボックス 333"/>
          <p:cNvSpPr txBox="1"/>
          <p:nvPr/>
        </p:nvSpPr>
        <p:spPr>
          <a:xfrm>
            <a:off x="733990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3394609" y="5360861"/>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4716016" y="4450825"/>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a:endCxn id="145" idx="0"/>
          </p:cNvCxnSpPr>
          <p:nvPr/>
        </p:nvCxnSpPr>
        <p:spPr>
          <a:xfrm flipH="1">
            <a:off x="3390337" y="3253939"/>
            <a:ext cx="3697766"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2586149" cy="461665"/>
          </a:xfrm>
          <a:prstGeom prst="rect">
            <a:avLst/>
          </a:prstGeom>
          <a:noFill/>
        </p:spPr>
        <p:txBody>
          <a:bodyPr wrap="square" rtlCol="0">
            <a:spAutoFit/>
          </a:bodyPr>
          <a:lstStyle/>
          <a:p>
            <a:r>
              <a:rPr lang="ja-JP" altLang="en-US" sz="2400" dirty="0">
                <a:solidFill>
                  <a:srgbClr val="FF0000"/>
                </a:solidFill>
              </a:rPr>
              <a:t>固定</a:t>
            </a:r>
            <a:r>
              <a:rPr lang="ja-JP" altLang="en-US" sz="2400" dirty="0" smtClean="0">
                <a:solidFill>
                  <a:srgbClr val="FF0000"/>
                </a:solidFill>
              </a:rPr>
              <a:t>バイアス</a:t>
            </a:r>
            <a:r>
              <a:rPr lang="ja-JP" altLang="en-US" sz="2400" dirty="0">
                <a:solidFill>
                  <a:srgbClr val="FF0000"/>
                </a:solidFill>
              </a:rPr>
              <a:t>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3390337" y="3253940"/>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3281386" y="3490405"/>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3392292" y="4167435"/>
            <a:ext cx="0" cy="11934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2825892" y="337592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2463822" y="3777966"/>
            <a:ext cx="874176" cy="338554"/>
          </a:xfrm>
          <a:prstGeom prst="rect">
            <a:avLst/>
          </a:prstGeom>
          <a:noFill/>
        </p:spPr>
        <p:txBody>
          <a:bodyPr wrap="square" rtlCol="0">
            <a:spAutoFit/>
          </a:bodyPr>
          <a:lstStyle/>
          <a:p>
            <a:r>
              <a:rPr lang="en-US" altLang="ja-JP" sz="1600" dirty="0">
                <a:solidFill>
                  <a:srgbClr val="FF0000"/>
                </a:solidFill>
              </a:rPr>
              <a:t>365</a:t>
            </a:r>
            <a:r>
              <a:rPr lang="en-US" altLang="ja-JP" sz="1600" dirty="0" smtClean="0">
                <a:solidFill>
                  <a:srgbClr val="FF0000"/>
                </a:solidFill>
              </a:rPr>
              <a:t>kΩ</a:t>
            </a:r>
            <a:endParaRPr lang="ja-JP" altLang="ja-JP" sz="1600" dirty="0">
              <a:solidFill>
                <a:srgbClr val="FF0000"/>
              </a:solidFill>
            </a:endParaRPr>
          </a:p>
        </p:txBody>
      </p:sp>
      <p:sp>
        <p:nvSpPr>
          <p:cNvPr id="160" name="メモ 159"/>
          <p:cNvSpPr/>
          <p:nvPr/>
        </p:nvSpPr>
        <p:spPr>
          <a:xfrm>
            <a:off x="2613910" y="3845538"/>
            <a:ext cx="53500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p:nvPr/>
        </p:nvCxnSpPr>
        <p:spPr>
          <a:xfrm>
            <a:off x="4616761" y="4400278"/>
            <a:ext cx="717093"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167" name="テキスト ボックス 166"/>
          <p:cNvSpPr txBox="1"/>
          <p:nvPr/>
        </p:nvSpPr>
        <p:spPr>
          <a:xfrm>
            <a:off x="3912676" y="5817300"/>
            <a:ext cx="661553" cy="338554"/>
          </a:xfrm>
          <a:prstGeom prst="rect">
            <a:avLst/>
          </a:prstGeom>
          <a:noFill/>
        </p:spPr>
        <p:txBody>
          <a:bodyPr wrap="square" rtlCol="0">
            <a:spAutoFit/>
          </a:bodyPr>
          <a:lstStyle/>
          <a:p>
            <a:r>
              <a:rPr lang="en-US" altLang="ja-JP" sz="1600" dirty="0">
                <a:solidFill>
                  <a:srgbClr val="FF0000"/>
                </a:solidFill>
              </a:rPr>
              <a:t>0.7</a:t>
            </a:r>
            <a:r>
              <a:rPr lang="en-US" altLang="ja-JP" sz="1600" dirty="0" smtClean="0">
                <a:solidFill>
                  <a:srgbClr val="FF0000"/>
                </a:solidFill>
              </a:rPr>
              <a:t>V</a:t>
            </a:r>
            <a:endParaRPr lang="ja-JP" altLang="ja-JP" sz="1600" dirty="0">
              <a:solidFill>
                <a:srgbClr val="FF0000"/>
              </a:solidFill>
            </a:endParaRPr>
          </a:p>
        </p:txBody>
      </p:sp>
      <p:sp>
        <p:nvSpPr>
          <p:cNvPr id="168" name="テキスト ボックス 167"/>
          <p:cNvSpPr txBox="1"/>
          <p:nvPr/>
        </p:nvSpPr>
        <p:spPr>
          <a:xfrm>
            <a:off x="3662803" y="4881883"/>
            <a:ext cx="661553" cy="338554"/>
          </a:xfrm>
          <a:prstGeom prst="rect">
            <a:avLst/>
          </a:prstGeom>
          <a:noFill/>
        </p:spPr>
        <p:txBody>
          <a:bodyPr wrap="square" rtlCol="0">
            <a:spAutoFit/>
          </a:bodyPr>
          <a:lstStyle/>
          <a:p>
            <a:r>
              <a:rPr lang="en-US" altLang="ja-JP" sz="1600" dirty="0" smtClean="0">
                <a:solidFill>
                  <a:srgbClr val="FF0000"/>
                </a:solidFill>
              </a:rPr>
              <a:t>20μA</a:t>
            </a:r>
            <a:endParaRPr lang="ja-JP" altLang="ja-JP" sz="1600" dirty="0">
              <a:solidFill>
                <a:srgbClr val="FF0000"/>
              </a:solidFill>
            </a:endParaRPr>
          </a:p>
        </p:txBody>
      </p:sp>
      <p:cxnSp>
        <p:nvCxnSpPr>
          <p:cNvPr id="169" name="直線コネクタ 168"/>
          <p:cNvCxnSpPr/>
          <p:nvPr/>
        </p:nvCxnSpPr>
        <p:spPr>
          <a:xfrm flipH="1" flipV="1">
            <a:off x="7036278" y="692696"/>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70" name="円/楕円 169"/>
          <p:cNvSpPr/>
          <p:nvPr/>
        </p:nvSpPr>
        <p:spPr>
          <a:xfrm>
            <a:off x="7844772" y="15189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1" name="円/楕円 170"/>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2" name="円/楕円 171"/>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3" name="テキスト ボックス 172"/>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174" name="テキスト ボックス 173"/>
          <p:cNvSpPr txBox="1"/>
          <p:nvPr/>
        </p:nvSpPr>
        <p:spPr>
          <a:xfrm>
            <a:off x="7390130" y="142259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75" name="テキスト ボックス 174"/>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176" name="テキスト ボックス 175"/>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Tree>
    <p:extLst>
      <p:ext uri="{BB962C8B-B14F-4D97-AF65-F5344CB8AC3E}">
        <p14:creationId xmlns:p14="http://schemas.microsoft.com/office/powerpoint/2010/main" val="20530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0"/>
                                        </p:tgtEl>
                                      </p:cBhvr>
                                    </p:animEffect>
                                    <p:set>
                                      <p:cBhvr>
                                        <p:cTn id="17"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7" grpId="0"/>
      <p:bldP spid="16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4586977" y="5740790"/>
            <a:ext cx="0" cy="71254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4238027" y="493850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4238028" y="545406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4242402" y="492970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4593691" y="3253940"/>
            <a:ext cx="0" cy="240952"/>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6" name="直線コネクタ 255"/>
          <p:cNvCxnSpPr/>
          <p:nvPr/>
        </p:nvCxnSpPr>
        <p:spPr>
          <a:xfrm flipH="1">
            <a:off x="4586977" y="6453336"/>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262" name="直線コネクタ 261"/>
          <p:cNvCxnSpPr/>
          <p:nvPr/>
        </p:nvCxnSpPr>
        <p:spPr>
          <a:xfrm>
            <a:off x="680703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691952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7092108" y="3243722"/>
            <a:ext cx="0" cy="1282186"/>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7090580" y="4976131"/>
            <a:ext cx="0" cy="1477205"/>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680840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692089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4586977" y="6453336"/>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3599822" y="5256482"/>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4702290" y="4555156"/>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3649377" y="5454064"/>
            <a:ext cx="0" cy="913933"/>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3433985" y="5721480"/>
            <a:ext cx="66155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5233553" y="4450824"/>
            <a:ext cx="0" cy="1926255"/>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5060597" y="5232634"/>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3419872" y="4797152"/>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708810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4484740" y="3490405"/>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4595646" y="4167435"/>
            <a:ext cx="0" cy="23284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3433985" y="6453336"/>
            <a:ext cx="1107367"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029246" y="337592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3950266" y="3740100"/>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34" name="テキスト ボックス 333"/>
          <p:cNvSpPr txBox="1"/>
          <p:nvPr/>
        </p:nvSpPr>
        <p:spPr>
          <a:xfrm>
            <a:off x="733990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3394609" y="5360861"/>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4716016" y="4450825"/>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p:nvPr/>
        </p:nvCxnSpPr>
        <p:spPr>
          <a:xfrm flipH="1">
            <a:off x="4595646" y="3253939"/>
            <a:ext cx="2492457" cy="0"/>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2586149" cy="461665"/>
          </a:xfrm>
          <a:prstGeom prst="rect">
            <a:avLst/>
          </a:prstGeom>
          <a:noFill/>
        </p:spPr>
        <p:txBody>
          <a:bodyPr wrap="square" rtlCol="0">
            <a:spAutoFit/>
          </a:bodyPr>
          <a:lstStyle/>
          <a:p>
            <a:r>
              <a:rPr lang="ja-JP" altLang="en-US" sz="2400" dirty="0">
                <a:solidFill>
                  <a:srgbClr val="FF0000"/>
                </a:solidFill>
              </a:rPr>
              <a:t>自己</a:t>
            </a:r>
            <a:r>
              <a:rPr lang="ja-JP" altLang="en-US" sz="2400" dirty="0" smtClean="0">
                <a:solidFill>
                  <a:srgbClr val="FF0000"/>
                </a:solidFill>
              </a:rPr>
              <a:t>バイアス</a:t>
            </a:r>
            <a:r>
              <a:rPr lang="ja-JP" altLang="en-US" sz="2400" dirty="0">
                <a:solidFill>
                  <a:srgbClr val="FF0000"/>
                </a:solidFill>
              </a:rPr>
              <a:t>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3390337" y="3253940"/>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3281386" y="3490405"/>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3392292" y="4167435"/>
            <a:ext cx="0" cy="11934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2825892" y="337592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2463822" y="3777966"/>
            <a:ext cx="874176" cy="338554"/>
          </a:xfrm>
          <a:prstGeom prst="rect">
            <a:avLst/>
          </a:prstGeom>
          <a:noFill/>
        </p:spPr>
        <p:txBody>
          <a:bodyPr wrap="square" rtlCol="0">
            <a:spAutoFit/>
          </a:bodyPr>
          <a:lstStyle/>
          <a:p>
            <a:r>
              <a:rPr lang="en-US" altLang="ja-JP" sz="1600" dirty="0" smtClean="0">
                <a:solidFill>
                  <a:srgbClr val="FF0000"/>
                </a:solidFill>
              </a:rPr>
              <a:t>165kΩ</a:t>
            </a:r>
            <a:endParaRPr lang="ja-JP" altLang="ja-JP" sz="1600" dirty="0">
              <a:solidFill>
                <a:srgbClr val="FF0000"/>
              </a:solidFill>
            </a:endParaRPr>
          </a:p>
        </p:txBody>
      </p:sp>
      <p:sp>
        <p:nvSpPr>
          <p:cNvPr id="160" name="メモ 159"/>
          <p:cNvSpPr/>
          <p:nvPr/>
        </p:nvSpPr>
        <p:spPr>
          <a:xfrm>
            <a:off x="2555776" y="3837590"/>
            <a:ext cx="53500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a:endCxn id="166" idx="1"/>
          </p:cNvCxnSpPr>
          <p:nvPr/>
        </p:nvCxnSpPr>
        <p:spPr>
          <a:xfrm>
            <a:off x="4616761" y="4400278"/>
            <a:ext cx="717093" cy="5153"/>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158" name="Line 4"/>
          <p:cNvSpPr>
            <a:spLocks noChangeShapeType="1"/>
          </p:cNvSpPr>
          <p:nvPr/>
        </p:nvSpPr>
        <p:spPr bwMode="auto">
          <a:xfrm>
            <a:off x="4593691" y="4405431"/>
            <a:ext cx="0" cy="524269"/>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9" name="直線コネクタ 158"/>
          <p:cNvCxnSpPr/>
          <p:nvPr/>
        </p:nvCxnSpPr>
        <p:spPr>
          <a:xfrm flipH="1">
            <a:off x="3394610" y="3251292"/>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a:off x="3947093" y="3243722"/>
            <a:ext cx="0" cy="1156556"/>
          </a:xfrm>
          <a:prstGeom prst="line">
            <a:avLst/>
          </a:prstGeom>
        </p:spPr>
        <p:style>
          <a:lnRef idx="2">
            <a:schemeClr val="dk1"/>
          </a:lnRef>
          <a:fillRef idx="1">
            <a:schemeClr val="lt1"/>
          </a:fillRef>
          <a:effectRef idx="0">
            <a:schemeClr val="dk1"/>
          </a:effectRef>
          <a:fontRef idx="minor">
            <a:schemeClr val="dk1"/>
          </a:fontRef>
        </p:style>
      </p:cxnSp>
      <p:cxnSp>
        <p:nvCxnSpPr>
          <p:cNvPr id="162" name="直線コネクタ 161"/>
          <p:cNvCxnSpPr/>
          <p:nvPr/>
        </p:nvCxnSpPr>
        <p:spPr>
          <a:xfrm flipH="1">
            <a:off x="3947093" y="4405431"/>
            <a:ext cx="68906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63" name="テキスト ボックス 162"/>
          <p:cNvSpPr txBox="1"/>
          <p:nvPr/>
        </p:nvSpPr>
        <p:spPr>
          <a:xfrm>
            <a:off x="3912676" y="5817300"/>
            <a:ext cx="661553" cy="338554"/>
          </a:xfrm>
          <a:prstGeom prst="rect">
            <a:avLst/>
          </a:prstGeom>
          <a:noFill/>
        </p:spPr>
        <p:txBody>
          <a:bodyPr wrap="square" rtlCol="0">
            <a:spAutoFit/>
          </a:bodyPr>
          <a:lstStyle/>
          <a:p>
            <a:r>
              <a:rPr lang="en-US" altLang="ja-JP" sz="1600" dirty="0">
                <a:solidFill>
                  <a:srgbClr val="FF0000"/>
                </a:solidFill>
              </a:rPr>
              <a:t>0.7</a:t>
            </a:r>
            <a:r>
              <a:rPr lang="en-US" altLang="ja-JP" sz="1600" dirty="0" smtClean="0">
                <a:solidFill>
                  <a:srgbClr val="FF0000"/>
                </a:solidFill>
              </a:rPr>
              <a:t>V</a:t>
            </a:r>
            <a:endParaRPr lang="ja-JP" altLang="ja-JP" sz="1600" dirty="0">
              <a:solidFill>
                <a:srgbClr val="FF0000"/>
              </a:solidFill>
            </a:endParaRPr>
          </a:p>
        </p:txBody>
      </p:sp>
      <p:sp>
        <p:nvSpPr>
          <p:cNvPr id="164" name="テキスト ボックス 163"/>
          <p:cNvSpPr txBox="1"/>
          <p:nvPr/>
        </p:nvSpPr>
        <p:spPr>
          <a:xfrm>
            <a:off x="3662803" y="4881883"/>
            <a:ext cx="661553" cy="338554"/>
          </a:xfrm>
          <a:prstGeom prst="rect">
            <a:avLst/>
          </a:prstGeom>
          <a:noFill/>
        </p:spPr>
        <p:txBody>
          <a:bodyPr wrap="square" rtlCol="0">
            <a:spAutoFit/>
          </a:bodyPr>
          <a:lstStyle/>
          <a:p>
            <a:r>
              <a:rPr lang="en-US" altLang="ja-JP" sz="1600" dirty="0" smtClean="0">
                <a:solidFill>
                  <a:srgbClr val="FF0000"/>
                </a:solidFill>
              </a:rPr>
              <a:t>20μA</a:t>
            </a:r>
            <a:endParaRPr lang="ja-JP" altLang="ja-JP" sz="1600" dirty="0">
              <a:solidFill>
                <a:srgbClr val="FF0000"/>
              </a:solidFill>
            </a:endParaRPr>
          </a:p>
        </p:txBody>
      </p:sp>
      <p:sp>
        <p:nvSpPr>
          <p:cNvPr id="166" name="テキスト ボックス 165"/>
          <p:cNvSpPr txBox="1"/>
          <p:nvPr/>
        </p:nvSpPr>
        <p:spPr>
          <a:xfrm>
            <a:off x="5333854" y="4236154"/>
            <a:ext cx="661553"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V</a:t>
            </a:r>
            <a:endParaRPr lang="ja-JP" altLang="ja-JP" sz="1600" dirty="0">
              <a:solidFill>
                <a:srgbClr val="FF0000"/>
              </a:solidFill>
            </a:endParaRPr>
          </a:p>
        </p:txBody>
      </p:sp>
      <p:cxnSp>
        <p:nvCxnSpPr>
          <p:cNvPr id="167" name="直線コネクタ 166"/>
          <p:cNvCxnSpPr/>
          <p:nvPr/>
        </p:nvCxnSpPr>
        <p:spPr>
          <a:xfrm flipH="1" flipV="1">
            <a:off x="7036278" y="692696"/>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68" name="円/楕円 167"/>
          <p:cNvSpPr/>
          <p:nvPr/>
        </p:nvSpPr>
        <p:spPr>
          <a:xfrm>
            <a:off x="7844772" y="15189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9" name="円/楕円 168"/>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0" name="円/楕円 169"/>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1" name="テキスト ボックス 170"/>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172" name="テキスト ボックス 171"/>
          <p:cNvSpPr txBox="1"/>
          <p:nvPr/>
        </p:nvSpPr>
        <p:spPr>
          <a:xfrm>
            <a:off x="7390130" y="142259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73" name="テキスト ボックス 172"/>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174" name="テキスト ボックス 173"/>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Tree>
    <p:extLst>
      <p:ext uri="{BB962C8B-B14F-4D97-AF65-F5344CB8AC3E}">
        <p14:creationId xmlns:p14="http://schemas.microsoft.com/office/powerpoint/2010/main" val="1064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500"/>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0"/>
                                        </p:tgtEl>
                                      </p:cBhvr>
                                    </p:animEffect>
                                    <p:set>
                                      <p:cBhvr>
                                        <p:cTn id="22"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p:bldP spid="164" grpId="0"/>
      <p:bldP spid="16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5525961" y="3068961"/>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5519247" y="6669360"/>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332867" y="508518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342495" y="4191471"/>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754926" y="3555121"/>
            <a:ext cx="718696"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a:endCxn id="145" idx="0"/>
          </p:cNvCxnSpPr>
          <p:nvPr/>
        </p:nvCxnSpPr>
        <p:spPr>
          <a:xfrm flipH="1">
            <a:off x="4322607" y="3068960"/>
            <a:ext cx="3697766"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電流帰還バイアス</a:t>
            </a:r>
            <a:r>
              <a:rPr lang="ja-JP" altLang="en-US" sz="2400" dirty="0">
                <a:solidFill>
                  <a:srgbClr val="FF0000"/>
                </a:solidFill>
              </a:rPr>
              <a:t>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3396092" y="3592987"/>
            <a:ext cx="874176" cy="338554"/>
          </a:xfrm>
          <a:prstGeom prst="rect">
            <a:avLst/>
          </a:prstGeom>
          <a:noFill/>
        </p:spPr>
        <p:txBody>
          <a:bodyPr wrap="square" rtlCol="0">
            <a:spAutoFit/>
          </a:bodyPr>
          <a:lstStyle/>
          <a:p>
            <a:r>
              <a:rPr lang="en-US" altLang="ja-JP" sz="1600" dirty="0" smtClean="0">
                <a:solidFill>
                  <a:srgbClr val="FF0000"/>
                </a:solidFill>
              </a:rPr>
              <a:t>325kΩ</a:t>
            </a:r>
            <a:endParaRPr lang="ja-JP" altLang="ja-JP" sz="1600" dirty="0">
              <a:solidFill>
                <a:srgbClr val="FF0000"/>
              </a:solidFill>
            </a:endParaRPr>
          </a:p>
        </p:txBody>
      </p:sp>
      <p:sp>
        <p:nvSpPr>
          <p:cNvPr id="160" name="メモ 159"/>
          <p:cNvSpPr/>
          <p:nvPr/>
        </p:nvSpPr>
        <p:spPr>
          <a:xfrm>
            <a:off x="3486698" y="3668114"/>
            <a:ext cx="53500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p:nvPr/>
        </p:nvCxnSpPr>
        <p:spPr>
          <a:xfrm>
            <a:off x="5543574" y="4048394"/>
            <a:ext cx="84272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4579606" y="4279226"/>
            <a:ext cx="661553" cy="338554"/>
          </a:xfrm>
          <a:prstGeom prst="rect">
            <a:avLst/>
          </a:prstGeom>
          <a:noFill/>
        </p:spPr>
        <p:txBody>
          <a:bodyPr wrap="square" rtlCol="0">
            <a:spAutoFit/>
          </a:bodyPr>
          <a:lstStyle/>
          <a:p>
            <a:r>
              <a:rPr lang="en-US" altLang="ja-JP" sz="1600" dirty="0" smtClean="0">
                <a:solidFill>
                  <a:srgbClr val="FF0000"/>
                </a:solidFill>
              </a:rPr>
              <a:t>20μA</a:t>
            </a:r>
            <a:endParaRPr lang="ja-JP" altLang="ja-JP" sz="1600" dirty="0">
              <a:solidFill>
                <a:srgbClr val="FF0000"/>
              </a:solidFill>
            </a:endParaRPr>
          </a:p>
        </p:txBody>
      </p:sp>
      <p:sp>
        <p:nvSpPr>
          <p:cNvPr id="191" name="テキスト ボックス 190"/>
          <p:cNvSpPr txBox="1"/>
          <p:nvPr/>
        </p:nvSpPr>
        <p:spPr>
          <a:xfrm>
            <a:off x="4689741" y="5149178"/>
            <a:ext cx="661553" cy="338554"/>
          </a:xfrm>
          <a:prstGeom prst="rect">
            <a:avLst/>
          </a:prstGeom>
          <a:noFill/>
        </p:spPr>
        <p:txBody>
          <a:bodyPr wrap="square" rtlCol="0">
            <a:spAutoFit/>
          </a:bodyPr>
          <a:lstStyle/>
          <a:p>
            <a:r>
              <a:rPr lang="en-US" altLang="ja-JP" sz="1600" dirty="0">
                <a:solidFill>
                  <a:srgbClr val="FF0000"/>
                </a:solidFill>
              </a:rPr>
              <a:t>0.7</a:t>
            </a:r>
            <a:r>
              <a:rPr lang="en-US" altLang="ja-JP" sz="1600" dirty="0" smtClean="0">
                <a:solidFill>
                  <a:srgbClr val="FF0000"/>
                </a:solidFill>
              </a:rPr>
              <a:t>V</a:t>
            </a:r>
            <a:endParaRPr lang="ja-JP" altLang="ja-JP" sz="1600" dirty="0">
              <a:solidFill>
                <a:srgbClr val="FF0000"/>
              </a:solidFill>
            </a:endParaRPr>
          </a:p>
        </p:txBody>
      </p:sp>
      <p:sp>
        <p:nvSpPr>
          <p:cNvPr id="192" name="テキスト ボックス 191"/>
          <p:cNvSpPr txBox="1"/>
          <p:nvPr/>
        </p:nvSpPr>
        <p:spPr>
          <a:xfrm>
            <a:off x="6296183" y="5461986"/>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4" name="テキスト ボックス 193"/>
          <p:cNvSpPr txBox="1"/>
          <p:nvPr/>
        </p:nvSpPr>
        <p:spPr>
          <a:xfrm>
            <a:off x="3700936" y="4603609"/>
            <a:ext cx="661553" cy="338554"/>
          </a:xfrm>
          <a:prstGeom prst="rect">
            <a:avLst/>
          </a:prstGeom>
          <a:noFill/>
        </p:spPr>
        <p:txBody>
          <a:bodyPr wrap="square" rtlCol="0">
            <a:spAutoFit/>
          </a:bodyPr>
          <a:lstStyle/>
          <a:p>
            <a:r>
              <a:rPr lang="en-US" altLang="ja-JP" sz="1600" dirty="0" smtClean="0">
                <a:solidFill>
                  <a:srgbClr val="FF0000"/>
                </a:solidFill>
              </a:rPr>
              <a:t>1.5V</a:t>
            </a:r>
            <a:endParaRPr lang="ja-JP" altLang="ja-JP" sz="1600" dirty="0">
              <a:solidFill>
                <a:srgbClr val="FF0000"/>
              </a:solidFill>
            </a:endParaRPr>
          </a:p>
        </p:txBody>
      </p:sp>
      <p:cxnSp>
        <p:nvCxnSpPr>
          <p:cNvPr id="195" name="直線コネクタ 194"/>
          <p:cNvCxnSpPr/>
          <p:nvPr/>
        </p:nvCxnSpPr>
        <p:spPr>
          <a:xfrm flipH="1" flipV="1">
            <a:off x="7036278" y="692696"/>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96" name="円/楕円 195"/>
          <p:cNvSpPr/>
          <p:nvPr/>
        </p:nvSpPr>
        <p:spPr>
          <a:xfrm>
            <a:off x="7844772" y="15189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7" name="円/楕円 196"/>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8" name="円/楕円 197"/>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9" name="テキスト ボックス 198"/>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00" name="テキスト ボックス 199"/>
          <p:cNvSpPr txBox="1"/>
          <p:nvPr/>
        </p:nvSpPr>
        <p:spPr>
          <a:xfrm>
            <a:off x="7390130" y="142259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02" name="テキスト ボックス 201"/>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3" name="テキスト ボックス 202"/>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Tree>
    <p:extLst>
      <p:ext uri="{BB962C8B-B14F-4D97-AF65-F5344CB8AC3E}">
        <p14:creationId xmlns:p14="http://schemas.microsoft.com/office/powerpoint/2010/main" val="14804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0"/>
                                        </p:tgtEl>
                                      </p:cBhvr>
                                    </p:animEffect>
                                    <p:set>
                                      <p:cBhvr>
                                        <p:cTn id="27"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90" grpId="0"/>
      <p:bldP spid="191" grpId="0"/>
      <p:bldP spid="192" grpId="0"/>
      <p:bldP spid="19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41120"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5525961" y="3068961"/>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5519247" y="6669360"/>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332867" y="508518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274255" y="4191471"/>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5005432" y="3555121"/>
            <a:ext cx="718696" cy="338554"/>
          </a:xfrm>
          <a:prstGeom prst="rect">
            <a:avLst/>
          </a:prstGeom>
          <a:noFill/>
        </p:spPr>
        <p:txBody>
          <a:bodyPr wrap="square" rtlCol="0">
            <a:spAutoFit/>
          </a:bodyPr>
          <a:lstStyle/>
          <a:p>
            <a:r>
              <a:rPr lang="en-US" altLang="ja-JP" sz="1600">
                <a:solidFill>
                  <a:srgbClr val="FF0000"/>
                </a:solidFill>
              </a:rPr>
              <a:t>2</a:t>
            </a:r>
            <a:r>
              <a:rPr lang="en-US" altLang="ja-JP" sz="1600" smtClean="0">
                <a:solidFill>
                  <a:srgbClr val="FF0000"/>
                </a:solidFill>
              </a:rPr>
              <a:t>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a:endCxn id="145" idx="0"/>
          </p:cNvCxnSpPr>
          <p:nvPr/>
        </p:nvCxnSpPr>
        <p:spPr>
          <a:xfrm flipH="1">
            <a:off x="4322607" y="3068960"/>
            <a:ext cx="3697766"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電流帰還バイアス</a:t>
            </a:r>
            <a:r>
              <a:rPr lang="ja-JP" altLang="en-US" sz="2400" dirty="0">
                <a:solidFill>
                  <a:srgbClr val="FF0000"/>
                </a:solidFill>
              </a:rPr>
              <a:t>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3396092" y="3592987"/>
            <a:ext cx="874176" cy="338554"/>
          </a:xfrm>
          <a:prstGeom prst="rect">
            <a:avLst/>
          </a:prstGeom>
          <a:noFill/>
        </p:spPr>
        <p:txBody>
          <a:bodyPr wrap="square" rtlCol="0">
            <a:spAutoFit/>
          </a:bodyPr>
          <a:lstStyle/>
          <a:p>
            <a:r>
              <a:rPr lang="en-US" altLang="ja-JP" sz="1600" dirty="0" smtClean="0">
                <a:solidFill>
                  <a:srgbClr val="FF0000"/>
                </a:solidFill>
              </a:rPr>
              <a:t>409kΩ</a:t>
            </a:r>
            <a:endParaRPr lang="ja-JP" altLang="ja-JP" sz="1600" dirty="0">
              <a:solidFill>
                <a:srgbClr val="FF0000"/>
              </a:solidFill>
            </a:endParaRPr>
          </a:p>
        </p:txBody>
      </p:sp>
      <p:sp>
        <p:nvSpPr>
          <p:cNvPr id="160" name="メモ 159"/>
          <p:cNvSpPr/>
          <p:nvPr/>
        </p:nvSpPr>
        <p:spPr>
          <a:xfrm>
            <a:off x="3438983" y="3611556"/>
            <a:ext cx="607761"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p:nvPr/>
        </p:nvCxnSpPr>
        <p:spPr>
          <a:xfrm>
            <a:off x="5543574" y="4048394"/>
            <a:ext cx="84272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4536234" y="4296479"/>
            <a:ext cx="894016" cy="338554"/>
          </a:xfrm>
          <a:prstGeom prst="rect">
            <a:avLst/>
          </a:prstGeom>
          <a:noFill/>
        </p:spPr>
        <p:txBody>
          <a:bodyPr wrap="square" rtlCol="0">
            <a:spAutoFit/>
          </a:bodyPr>
          <a:lstStyle/>
          <a:p>
            <a:r>
              <a:rPr lang="en-US" altLang="ja-JP" sz="1600" dirty="0" smtClean="0">
                <a:solidFill>
                  <a:srgbClr val="FF0000"/>
                </a:solidFill>
              </a:rPr>
              <a:t>16μA</a:t>
            </a:r>
            <a:endParaRPr lang="ja-JP" altLang="ja-JP" sz="1600" dirty="0">
              <a:solidFill>
                <a:srgbClr val="FF0000"/>
              </a:solidFill>
            </a:endParaRPr>
          </a:p>
        </p:txBody>
      </p:sp>
      <p:sp>
        <p:nvSpPr>
          <p:cNvPr id="191" name="テキスト ボックス 190"/>
          <p:cNvSpPr txBox="1"/>
          <p:nvPr/>
        </p:nvSpPr>
        <p:spPr>
          <a:xfrm>
            <a:off x="4689741" y="5149178"/>
            <a:ext cx="661553" cy="338554"/>
          </a:xfrm>
          <a:prstGeom prst="rect">
            <a:avLst/>
          </a:prstGeom>
          <a:noFill/>
        </p:spPr>
        <p:txBody>
          <a:bodyPr wrap="square" rtlCol="0">
            <a:spAutoFit/>
          </a:bodyPr>
          <a:lstStyle/>
          <a:p>
            <a:r>
              <a:rPr lang="en-US" altLang="ja-JP" sz="1600" dirty="0" smtClean="0">
                <a:solidFill>
                  <a:srgbClr val="FF0000"/>
                </a:solidFill>
              </a:rPr>
              <a:t>0.66V</a:t>
            </a:r>
            <a:endParaRPr lang="ja-JP" altLang="ja-JP" sz="1600" dirty="0">
              <a:solidFill>
                <a:srgbClr val="FF0000"/>
              </a:solidFill>
            </a:endParaRPr>
          </a:p>
        </p:txBody>
      </p:sp>
      <p:sp>
        <p:nvSpPr>
          <p:cNvPr id="192" name="テキスト ボックス 191"/>
          <p:cNvSpPr txBox="1"/>
          <p:nvPr/>
        </p:nvSpPr>
        <p:spPr>
          <a:xfrm>
            <a:off x="6296183" y="5461986"/>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4" name="テキスト ボックス 193"/>
          <p:cNvSpPr txBox="1"/>
          <p:nvPr/>
        </p:nvSpPr>
        <p:spPr>
          <a:xfrm>
            <a:off x="3700936" y="4603609"/>
            <a:ext cx="661553" cy="338554"/>
          </a:xfrm>
          <a:prstGeom prst="rect">
            <a:avLst/>
          </a:prstGeom>
          <a:noFill/>
        </p:spPr>
        <p:txBody>
          <a:bodyPr wrap="square" rtlCol="0">
            <a:spAutoFit/>
          </a:bodyPr>
          <a:lstStyle/>
          <a:p>
            <a:r>
              <a:rPr lang="en-US" altLang="ja-JP" sz="1600" dirty="0" smtClean="0">
                <a:solidFill>
                  <a:srgbClr val="FF0000"/>
                </a:solidFill>
              </a:rPr>
              <a:t>1.46V</a:t>
            </a:r>
            <a:endParaRPr lang="ja-JP" altLang="ja-JP" sz="1600" dirty="0">
              <a:solidFill>
                <a:srgbClr val="FF0000"/>
              </a:solidFill>
            </a:endParaRPr>
          </a:p>
        </p:txBody>
      </p:sp>
      <p:cxnSp>
        <p:nvCxnSpPr>
          <p:cNvPr id="195" name="直線コネクタ 194"/>
          <p:cNvCxnSpPr/>
          <p:nvPr/>
        </p:nvCxnSpPr>
        <p:spPr>
          <a:xfrm flipH="1" flipV="1">
            <a:off x="7024451" y="1018032"/>
            <a:ext cx="1752888" cy="1462139"/>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96" name="円/楕円 195"/>
          <p:cNvSpPr/>
          <p:nvPr/>
        </p:nvSpPr>
        <p:spPr>
          <a:xfrm>
            <a:off x="7844772" y="1698499"/>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7" name="円/楕円 196"/>
          <p:cNvSpPr/>
          <p:nvPr/>
        </p:nvSpPr>
        <p:spPr>
          <a:xfrm>
            <a:off x="2293439" y="171575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8" name="円/楕円 197"/>
          <p:cNvSpPr/>
          <p:nvPr/>
        </p:nvSpPr>
        <p:spPr>
          <a:xfrm>
            <a:off x="4841178" y="172186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9" name="テキスト ボックス 198"/>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00" name="テキスト ボックス 199"/>
          <p:cNvSpPr txBox="1"/>
          <p:nvPr/>
        </p:nvSpPr>
        <p:spPr>
          <a:xfrm>
            <a:off x="7440399" y="1192047"/>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02" name="テキスト ボックス 201"/>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3" name="テキスト ボックス 202"/>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186" name="テキスト ボックス 185"/>
          <p:cNvSpPr txBox="1"/>
          <p:nvPr/>
        </p:nvSpPr>
        <p:spPr>
          <a:xfrm>
            <a:off x="6515973" y="848755"/>
            <a:ext cx="661553" cy="338554"/>
          </a:xfrm>
          <a:prstGeom prst="rect">
            <a:avLst/>
          </a:prstGeom>
          <a:noFill/>
        </p:spPr>
        <p:txBody>
          <a:bodyPr wrap="square" rtlCol="0">
            <a:spAutoFit/>
          </a:bodyPr>
          <a:lstStyle/>
          <a:p>
            <a:r>
              <a:rPr lang="en-US" altLang="ja-JP" sz="1600" dirty="0" smtClean="0">
                <a:solidFill>
                  <a:srgbClr val="FF0000"/>
                </a:solidFill>
              </a:rPr>
              <a:t>3.2</a:t>
            </a:r>
            <a:endParaRPr lang="ja-JP" altLang="ja-JP" sz="1600" dirty="0">
              <a:solidFill>
                <a:srgbClr val="FF0000"/>
              </a:solidFill>
            </a:endParaRPr>
          </a:p>
        </p:txBody>
      </p:sp>
      <p:sp>
        <p:nvSpPr>
          <p:cNvPr id="187" name="テキスト ボックス 186"/>
          <p:cNvSpPr txBox="1"/>
          <p:nvPr/>
        </p:nvSpPr>
        <p:spPr>
          <a:xfrm>
            <a:off x="6498919" y="1579824"/>
            <a:ext cx="661553" cy="338554"/>
          </a:xfrm>
          <a:prstGeom prst="rect">
            <a:avLst/>
          </a:prstGeom>
          <a:noFill/>
        </p:spPr>
        <p:txBody>
          <a:bodyPr wrap="square" rtlCol="0">
            <a:spAutoFit/>
          </a:bodyPr>
          <a:lstStyle/>
          <a:p>
            <a:r>
              <a:rPr lang="en-US" altLang="ja-JP" sz="1600" dirty="0" smtClean="0">
                <a:solidFill>
                  <a:srgbClr val="FF0000"/>
                </a:solidFill>
              </a:rPr>
              <a:t>1.6</a:t>
            </a:r>
            <a:endParaRPr lang="ja-JP" altLang="ja-JP" sz="1600" dirty="0">
              <a:solidFill>
                <a:srgbClr val="FF0000"/>
              </a:solidFill>
            </a:endParaRPr>
          </a:p>
        </p:txBody>
      </p:sp>
    </p:spTree>
    <p:extLst>
      <p:ext uri="{BB962C8B-B14F-4D97-AF65-F5344CB8AC3E}">
        <p14:creationId xmlns:p14="http://schemas.microsoft.com/office/powerpoint/2010/main" val="10094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0"/>
                                        </p:tgtEl>
                                      </p:cBhvr>
                                    </p:animEffect>
                                    <p:set>
                                      <p:cBhvr>
                                        <p:cTn id="27"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90" grpId="0"/>
      <p:bldP spid="191" grpId="0"/>
      <p:bldP spid="192" grpId="0"/>
      <p:bldP spid="19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5519247" y="6669360"/>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332867" y="508518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283968" y="422108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532091" y="5652237"/>
            <a:ext cx="1771265"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788024" y="3555121"/>
            <a:ext cx="718696"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組</a:t>
            </a:r>
            <a:r>
              <a:rPr lang="ja-JP" altLang="en-US" sz="2400" dirty="0">
                <a:solidFill>
                  <a:srgbClr val="FF0000"/>
                </a:solidFill>
              </a:rPr>
              <a:t>み</a:t>
            </a:r>
            <a:r>
              <a:rPr lang="ja-JP" altLang="en-US" sz="2400" dirty="0" smtClean="0">
                <a:solidFill>
                  <a:srgbClr val="FF0000"/>
                </a:solidFill>
              </a:rPr>
              <a:t>合せバイアス回路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3396092" y="3592987"/>
            <a:ext cx="874176" cy="338554"/>
          </a:xfrm>
          <a:prstGeom prst="rect">
            <a:avLst/>
          </a:prstGeom>
          <a:noFill/>
        </p:spPr>
        <p:txBody>
          <a:bodyPr wrap="square" rtlCol="0">
            <a:spAutoFit/>
          </a:bodyPr>
          <a:lstStyle/>
          <a:p>
            <a:r>
              <a:rPr lang="en-US" altLang="ja-JP" sz="1600" dirty="0">
                <a:solidFill>
                  <a:srgbClr val="FF0000"/>
                </a:solidFill>
              </a:rPr>
              <a:t>165</a:t>
            </a:r>
            <a:r>
              <a:rPr lang="en-US" altLang="ja-JP" sz="1600" dirty="0" smtClean="0">
                <a:solidFill>
                  <a:srgbClr val="FF0000"/>
                </a:solidFill>
              </a:rPr>
              <a:t>kΩ</a:t>
            </a:r>
            <a:endParaRPr lang="ja-JP" altLang="ja-JP" sz="1600" dirty="0">
              <a:solidFill>
                <a:srgbClr val="FF0000"/>
              </a:solidFill>
            </a:endParaRPr>
          </a:p>
        </p:txBody>
      </p:sp>
      <p:sp>
        <p:nvSpPr>
          <p:cNvPr id="160" name="メモ 159"/>
          <p:cNvSpPr/>
          <p:nvPr/>
        </p:nvSpPr>
        <p:spPr>
          <a:xfrm>
            <a:off x="3473054" y="3636140"/>
            <a:ext cx="55865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68" name="直線コネクタ 167"/>
          <p:cNvCxnSpPr/>
          <p:nvPr/>
        </p:nvCxnSpPr>
        <p:spPr>
          <a:xfrm flipH="1">
            <a:off x="5501328" y="3068961"/>
            <a:ext cx="2492457" cy="0"/>
          </a:xfrm>
          <a:prstGeom prst="line">
            <a:avLst/>
          </a:prstGeom>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flipH="1">
            <a:off x="4300292" y="3066314"/>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a:off x="4852775" y="3058744"/>
            <a:ext cx="0" cy="1024020"/>
          </a:xfrm>
          <a:prstGeom prst="line">
            <a:avLst/>
          </a:prstGeom>
        </p:spPr>
        <p:style>
          <a:lnRef idx="2">
            <a:schemeClr val="dk1"/>
          </a:lnRef>
          <a:fillRef idx="1">
            <a:schemeClr val="lt1"/>
          </a:fillRef>
          <a:effectRef idx="0">
            <a:schemeClr val="dk1"/>
          </a:effectRef>
          <a:fontRef idx="minor">
            <a:schemeClr val="dk1"/>
          </a:fontRef>
        </p:style>
      </p:cxnSp>
      <p:cxnSp>
        <p:nvCxnSpPr>
          <p:cNvPr id="186" name="直線コネクタ 185"/>
          <p:cNvCxnSpPr/>
          <p:nvPr/>
        </p:nvCxnSpPr>
        <p:spPr>
          <a:xfrm flipH="1">
            <a:off x="4852775" y="4082764"/>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187" name="Line 4"/>
          <p:cNvSpPr>
            <a:spLocks noChangeShapeType="1"/>
          </p:cNvSpPr>
          <p:nvPr/>
        </p:nvSpPr>
        <p:spPr bwMode="auto">
          <a:xfrm>
            <a:off x="5527916" y="3058744"/>
            <a:ext cx="0" cy="2466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テキスト ボックス 187"/>
          <p:cNvSpPr txBox="1"/>
          <p:nvPr/>
        </p:nvSpPr>
        <p:spPr>
          <a:xfrm>
            <a:off x="6325457" y="3893675"/>
            <a:ext cx="661553" cy="338554"/>
          </a:xfrm>
          <a:prstGeom prst="rect">
            <a:avLst/>
          </a:prstGeom>
          <a:noFill/>
        </p:spPr>
        <p:txBody>
          <a:bodyPr wrap="square" rtlCol="0">
            <a:spAutoFit/>
          </a:bodyPr>
          <a:lstStyle/>
          <a:p>
            <a:r>
              <a:rPr lang="en-US" altLang="ja-JP" sz="1600" dirty="0" smtClean="0">
                <a:solidFill>
                  <a:srgbClr val="FF0000"/>
                </a:solidFill>
              </a:rPr>
              <a:t>4.8V</a:t>
            </a:r>
            <a:endParaRPr lang="ja-JP" altLang="ja-JP" sz="1600" dirty="0">
              <a:solidFill>
                <a:srgbClr val="FF0000"/>
              </a:solidFill>
            </a:endParaRPr>
          </a:p>
        </p:txBody>
      </p:sp>
      <p:sp>
        <p:nvSpPr>
          <p:cNvPr id="189" name="テキスト ボックス 188"/>
          <p:cNvSpPr txBox="1"/>
          <p:nvPr/>
        </p:nvSpPr>
        <p:spPr>
          <a:xfrm>
            <a:off x="6296183" y="5461986"/>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0" name="テキスト ボックス 189"/>
          <p:cNvSpPr txBox="1"/>
          <p:nvPr/>
        </p:nvSpPr>
        <p:spPr>
          <a:xfrm>
            <a:off x="3700936" y="4603609"/>
            <a:ext cx="661553" cy="338554"/>
          </a:xfrm>
          <a:prstGeom prst="rect">
            <a:avLst/>
          </a:prstGeom>
          <a:noFill/>
        </p:spPr>
        <p:txBody>
          <a:bodyPr wrap="square" rtlCol="0">
            <a:spAutoFit/>
          </a:bodyPr>
          <a:lstStyle/>
          <a:p>
            <a:r>
              <a:rPr lang="en-US" altLang="ja-JP" sz="1600" dirty="0" smtClean="0">
                <a:solidFill>
                  <a:srgbClr val="FF0000"/>
                </a:solidFill>
              </a:rPr>
              <a:t>1.5V</a:t>
            </a:r>
            <a:endParaRPr lang="ja-JP" altLang="ja-JP" sz="1600" dirty="0">
              <a:solidFill>
                <a:srgbClr val="FF0000"/>
              </a:solidFill>
            </a:endParaRPr>
          </a:p>
        </p:txBody>
      </p:sp>
      <p:sp>
        <p:nvSpPr>
          <p:cNvPr id="191" name="テキスト ボックス 190"/>
          <p:cNvSpPr txBox="1"/>
          <p:nvPr/>
        </p:nvSpPr>
        <p:spPr>
          <a:xfrm>
            <a:off x="4689741" y="5149178"/>
            <a:ext cx="661553" cy="338554"/>
          </a:xfrm>
          <a:prstGeom prst="rect">
            <a:avLst/>
          </a:prstGeom>
          <a:noFill/>
        </p:spPr>
        <p:txBody>
          <a:bodyPr wrap="square" rtlCol="0">
            <a:spAutoFit/>
          </a:bodyPr>
          <a:lstStyle/>
          <a:p>
            <a:r>
              <a:rPr lang="en-US" altLang="ja-JP" sz="1600" dirty="0">
                <a:solidFill>
                  <a:srgbClr val="FF0000"/>
                </a:solidFill>
              </a:rPr>
              <a:t>0.7</a:t>
            </a:r>
            <a:r>
              <a:rPr lang="en-US" altLang="ja-JP" sz="1600" dirty="0" smtClean="0">
                <a:solidFill>
                  <a:srgbClr val="FF0000"/>
                </a:solidFill>
              </a:rPr>
              <a:t>V</a:t>
            </a:r>
            <a:endParaRPr lang="ja-JP" altLang="ja-JP" sz="1600" dirty="0">
              <a:solidFill>
                <a:srgbClr val="FF0000"/>
              </a:solidFill>
            </a:endParaRPr>
          </a:p>
        </p:txBody>
      </p:sp>
      <p:sp>
        <p:nvSpPr>
          <p:cNvPr id="192" name="テキスト ボックス 191"/>
          <p:cNvSpPr txBox="1"/>
          <p:nvPr/>
        </p:nvSpPr>
        <p:spPr>
          <a:xfrm>
            <a:off x="4579606" y="4279226"/>
            <a:ext cx="661553" cy="338554"/>
          </a:xfrm>
          <a:prstGeom prst="rect">
            <a:avLst/>
          </a:prstGeom>
          <a:noFill/>
        </p:spPr>
        <p:txBody>
          <a:bodyPr wrap="square" rtlCol="0">
            <a:spAutoFit/>
          </a:bodyPr>
          <a:lstStyle/>
          <a:p>
            <a:r>
              <a:rPr lang="en-US" altLang="ja-JP" sz="1600" dirty="0" smtClean="0">
                <a:solidFill>
                  <a:srgbClr val="FF0000"/>
                </a:solidFill>
              </a:rPr>
              <a:t>20μA</a:t>
            </a:r>
            <a:endParaRPr lang="ja-JP" altLang="ja-JP" sz="1600" dirty="0">
              <a:solidFill>
                <a:srgbClr val="FF0000"/>
              </a:solidFill>
            </a:endParaRPr>
          </a:p>
        </p:txBody>
      </p:sp>
      <p:cxnSp>
        <p:nvCxnSpPr>
          <p:cNvPr id="193" name="直線コネクタ 192"/>
          <p:cNvCxnSpPr/>
          <p:nvPr/>
        </p:nvCxnSpPr>
        <p:spPr>
          <a:xfrm flipH="1" flipV="1">
            <a:off x="7036278" y="692696"/>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94" name="円/楕円 193"/>
          <p:cNvSpPr/>
          <p:nvPr/>
        </p:nvSpPr>
        <p:spPr>
          <a:xfrm>
            <a:off x="7844772" y="15189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5" name="円/楕円 194"/>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6" name="円/楕円 195"/>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7" name="テキスト ボックス 196"/>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198" name="テキスト ボックス 197"/>
          <p:cNvSpPr txBox="1"/>
          <p:nvPr/>
        </p:nvSpPr>
        <p:spPr>
          <a:xfrm>
            <a:off x="7390130" y="142259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99" name="テキスト ボックス 198"/>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0" name="テキスト ボックス 199"/>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Tree>
    <p:extLst>
      <p:ext uri="{BB962C8B-B14F-4D97-AF65-F5344CB8AC3E}">
        <p14:creationId xmlns:p14="http://schemas.microsoft.com/office/powerpoint/2010/main" val="29581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fade">
                                      <p:cBhvr>
                                        <p:cTn id="17" dur="500"/>
                                        <p:tgtEl>
                                          <p:spTgt spid="1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5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60"/>
                                        </p:tgtEl>
                                      </p:cBhvr>
                                    </p:animEffect>
                                    <p:set>
                                      <p:cBhvr>
                                        <p:cTn id="32"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88" grpId="0"/>
      <p:bldP spid="189" grpId="0"/>
      <p:bldP spid="190" grpId="0"/>
      <p:bldP spid="191" grpId="0"/>
      <p:bldP spid="19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5519247" y="6669360"/>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332867" y="508518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283968" y="422108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532091" y="5652237"/>
            <a:ext cx="1771265"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952390" y="3583504"/>
            <a:ext cx="71869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組</a:t>
            </a:r>
            <a:r>
              <a:rPr lang="ja-JP" altLang="en-US" sz="2400" dirty="0">
                <a:solidFill>
                  <a:srgbClr val="FF0000"/>
                </a:solidFill>
              </a:rPr>
              <a:t>み</a:t>
            </a:r>
            <a:r>
              <a:rPr lang="ja-JP" altLang="en-US" sz="2400" dirty="0" smtClean="0">
                <a:solidFill>
                  <a:srgbClr val="FF0000"/>
                </a:solidFill>
              </a:rPr>
              <a:t>合せバイアス回路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3396092" y="3592987"/>
            <a:ext cx="874176" cy="338554"/>
          </a:xfrm>
          <a:prstGeom prst="rect">
            <a:avLst/>
          </a:prstGeom>
          <a:noFill/>
        </p:spPr>
        <p:txBody>
          <a:bodyPr wrap="square" rtlCol="0">
            <a:spAutoFit/>
          </a:bodyPr>
          <a:lstStyle/>
          <a:p>
            <a:r>
              <a:rPr lang="en-US" altLang="ja-JP" sz="1600" dirty="0" smtClean="0">
                <a:solidFill>
                  <a:srgbClr val="FF0000"/>
                </a:solidFill>
              </a:rPr>
              <a:t>207kΩ</a:t>
            </a:r>
            <a:endParaRPr lang="ja-JP" altLang="ja-JP" sz="1600" dirty="0">
              <a:solidFill>
                <a:srgbClr val="FF0000"/>
              </a:solidFill>
            </a:endParaRPr>
          </a:p>
        </p:txBody>
      </p:sp>
      <p:sp>
        <p:nvSpPr>
          <p:cNvPr id="160" name="メモ 159"/>
          <p:cNvSpPr/>
          <p:nvPr/>
        </p:nvSpPr>
        <p:spPr>
          <a:xfrm>
            <a:off x="3478833" y="3632801"/>
            <a:ext cx="55865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68" name="直線コネクタ 167"/>
          <p:cNvCxnSpPr/>
          <p:nvPr/>
        </p:nvCxnSpPr>
        <p:spPr>
          <a:xfrm flipH="1">
            <a:off x="5501328" y="3068961"/>
            <a:ext cx="2492457" cy="0"/>
          </a:xfrm>
          <a:prstGeom prst="line">
            <a:avLst/>
          </a:prstGeom>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flipH="1">
            <a:off x="4300292" y="3066314"/>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a:off x="4852775" y="3058744"/>
            <a:ext cx="0" cy="1024020"/>
          </a:xfrm>
          <a:prstGeom prst="line">
            <a:avLst/>
          </a:prstGeom>
        </p:spPr>
        <p:style>
          <a:lnRef idx="2">
            <a:schemeClr val="dk1"/>
          </a:lnRef>
          <a:fillRef idx="1">
            <a:schemeClr val="lt1"/>
          </a:fillRef>
          <a:effectRef idx="0">
            <a:schemeClr val="dk1"/>
          </a:effectRef>
          <a:fontRef idx="minor">
            <a:schemeClr val="dk1"/>
          </a:fontRef>
        </p:style>
      </p:cxnSp>
      <p:cxnSp>
        <p:nvCxnSpPr>
          <p:cNvPr id="186" name="直線コネクタ 185"/>
          <p:cNvCxnSpPr/>
          <p:nvPr/>
        </p:nvCxnSpPr>
        <p:spPr>
          <a:xfrm flipH="1">
            <a:off x="4852775" y="4082764"/>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187" name="Line 4"/>
          <p:cNvSpPr>
            <a:spLocks noChangeShapeType="1"/>
          </p:cNvSpPr>
          <p:nvPr/>
        </p:nvSpPr>
        <p:spPr bwMode="auto">
          <a:xfrm>
            <a:off x="5527916" y="3058744"/>
            <a:ext cx="0" cy="2466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テキスト ボックス 187"/>
          <p:cNvSpPr txBox="1"/>
          <p:nvPr/>
        </p:nvSpPr>
        <p:spPr>
          <a:xfrm>
            <a:off x="6325457" y="3893675"/>
            <a:ext cx="661553" cy="338554"/>
          </a:xfrm>
          <a:prstGeom prst="rect">
            <a:avLst/>
          </a:prstGeom>
          <a:noFill/>
        </p:spPr>
        <p:txBody>
          <a:bodyPr wrap="square" rtlCol="0">
            <a:spAutoFit/>
          </a:bodyPr>
          <a:lstStyle/>
          <a:p>
            <a:r>
              <a:rPr lang="en-US" altLang="ja-JP" sz="1600" dirty="0" smtClean="0">
                <a:solidFill>
                  <a:srgbClr val="FF0000"/>
                </a:solidFill>
              </a:rPr>
              <a:t>4.8V</a:t>
            </a:r>
            <a:endParaRPr lang="ja-JP" altLang="ja-JP" sz="1600" dirty="0">
              <a:solidFill>
                <a:srgbClr val="FF0000"/>
              </a:solidFill>
            </a:endParaRPr>
          </a:p>
        </p:txBody>
      </p:sp>
      <p:sp>
        <p:nvSpPr>
          <p:cNvPr id="189" name="テキスト ボックス 188"/>
          <p:cNvSpPr txBox="1"/>
          <p:nvPr/>
        </p:nvSpPr>
        <p:spPr>
          <a:xfrm>
            <a:off x="6296183" y="5461986"/>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0" name="テキスト ボックス 189"/>
          <p:cNvSpPr txBox="1"/>
          <p:nvPr/>
        </p:nvSpPr>
        <p:spPr>
          <a:xfrm>
            <a:off x="3728713" y="4603609"/>
            <a:ext cx="803378" cy="338554"/>
          </a:xfrm>
          <a:prstGeom prst="rect">
            <a:avLst/>
          </a:prstGeom>
          <a:noFill/>
        </p:spPr>
        <p:txBody>
          <a:bodyPr wrap="square" rtlCol="0">
            <a:spAutoFit/>
          </a:bodyPr>
          <a:lstStyle/>
          <a:p>
            <a:r>
              <a:rPr lang="en-US" altLang="ja-JP" sz="1600" dirty="0" smtClean="0">
                <a:solidFill>
                  <a:srgbClr val="FF0000"/>
                </a:solidFill>
              </a:rPr>
              <a:t>1.46V</a:t>
            </a:r>
            <a:endParaRPr lang="ja-JP" altLang="ja-JP" sz="1600" dirty="0">
              <a:solidFill>
                <a:srgbClr val="FF0000"/>
              </a:solidFill>
            </a:endParaRPr>
          </a:p>
        </p:txBody>
      </p:sp>
      <p:sp>
        <p:nvSpPr>
          <p:cNvPr id="191" name="テキスト ボックス 190"/>
          <p:cNvSpPr txBox="1"/>
          <p:nvPr/>
        </p:nvSpPr>
        <p:spPr>
          <a:xfrm>
            <a:off x="4689741" y="5149178"/>
            <a:ext cx="661553" cy="338554"/>
          </a:xfrm>
          <a:prstGeom prst="rect">
            <a:avLst/>
          </a:prstGeom>
          <a:noFill/>
        </p:spPr>
        <p:txBody>
          <a:bodyPr wrap="square" rtlCol="0">
            <a:spAutoFit/>
          </a:bodyPr>
          <a:lstStyle/>
          <a:p>
            <a:r>
              <a:rPr lang="en-US" altLang="ja-JP" sz="1600" dirty="0" smtClean="0">
                <a:solidFill>
                  <a:srgbClr val="FF0000"/>
                </a:solidFill>
              </a:rPr>
              <a:t>0.66V</a:t>
            </a:r>
            <a:endParaRPr lang="ja-JP" altLang="ja-JP" sz="1600" dirty="0">
              <a:solidFill>
                <a:srgbClr val="FF0000"/>
              </a:solidFill>
            </a:endParaRPr>
          </a:p>
        </p:txBody>
      </p:sp>
      <p:sp>
        <p:nvSpPr>
          <p:cNvPr id="192" name="テキスト ボックス 191"/>
          <p:cNvSpPr txBox="1"/>
          <p:nvPr/>
        </p:nvSpPr>
        <p:spPr>
          <a:xfrm>
            <a:off x="4579606" y="4279226"/>
            <a:ext cx="661553" cy="338554"/>
          </a:xfrm>
          <a:prstGeom prst="rect">
            <a:avLst/>
          </a:prstGeom>
          <a:noFill/>
        </p:spPr>
        <p:txBody>
          <a:bodyPr wrap="square" rtlCol="0">
            <a:spAutoFit/>
          </a:bodyPr>
          <a:lstStyle/>
          <a:p>
            <a:r>
              <a:rPr lang="en-US" altLang="ja-JP" sz="1600" dirty="0" smtClean="0">
                <a:solidFill>
                  <a:srgbClr val="FF0000"/>
                </a:solidFill>
              </a:rPr>
              <a:t>16μA</a:t>
            </a:r>
            <a:endParaRPr lang="ja-JP" altLang="ja-JP" sz="1600" dirty="0">
              <a:solidFill>
                <a:srgbClr val="FF0000"/>
              </a:solidFill>
            </a:endParaRPr>
          </a:p>
        </p:txBody>
      </p:sp>
      <p:cxnSp>
        <p:nvCxnSpPr>
          <p:cNvPr id="193" name="直線コネクタ 192"/>
          <p:cNvCxnSpPr/>
          <p:nvPr/>
        </p:nvCxnSpPr>
        <p:spPr>
          <a:xfrm flipH="1" flipV="1">
            <a:off x="7039684" y="1030464"/>
            <a:ext cx="1737654" cy="142240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94" name="円/楕円 193"/>
          <p:cNvSpPr/>
          <p:nvPr/>
        </p:nvSpPr>
        <p:spPr>
          <a:xfrm>
            <a:off x="7857517" y="169622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5" name="円/楕円 194"/>
          <p:cNvSpPr/>
          <p:nvPr/>
        </p:nvSpPr>
        <p:spPr>
          <a:xfrm>
            <a:off x="2309980" y="1665711"/>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6" name="円/楕円 195"/>
          <p:cNvSpPr/>
          <p:nvPr/>
        </p:nvSpPr>
        <p:spPr>
          <a:xfrm>
            <a:off x="4848225" y="1706559"/>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7" name="テキスト ボックス 196"/>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198" name="テキスト ボックス 197"/>
          <p:cNvSpPr txBox="1"/>
          <p:nvPr/>
        </p:nvSpPr>
        <p:spPr>
          <a:xfrm>
            <a:off x="7395854" y="131781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99" name="テキスト ボックス 198"/>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0" name="テキスト ボックス 199"/>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2" name="テキスト ボックス 201"/>
          <p:cNvSpPr txBox="1"/>
          <p:nvPr/>
        </p:nvSpPr>
        <p:spPr>
          <a:xfrm>
            <a:off x="6515973" y="848755"/>
            <a:ext cx="661553" cy="338554"/>
          </a:xfrm>
          <a:prstGeom prst="rect">
            <a:avLst/>
          </a:prstGeom>
          <a:noFill/>
        </p:spPr>
        <p:txBody>
          <a:bodyPr wrap="square" rtlCol="0">
            <a:spAutoFit/>
          </a:bodyPr>
          <a:lstStyle/>
          <a:p>
            <a:r>
              <a:rPr lang="en-US" altLang="ja-JP" sz="1600" dirty="0" smtClean="0">
                <a:solidFill>
                  <a:srgbClr val="FF0000"/>
                </a:solidFill>
              </a:rPr>
              <a:t>3.2</a:t>
            </a:r>
            <a:endParaRPr lang="ja-JP" altLang="ja-JP" sz="1600" dirty="0">
              <a:solidFill>
                <a:srgbClr val="FF0000"/>
              </a:solidFill>
            </a:endParaRPr>
          </a:p>
        </p:txBody>
      </p:sp>
      <p:sp>
        <p:nvSpPr>
          <p:cNvPr id="203" name="テキスト ボックス 202"/>
          <p:cNvSpPr txBox="1"/>
          <p:nvPr/>
        </p:nvSpPr>
        <p:spPr>
          <a:xfrm>
            <a:off x="6498919" y="1579824"/>
            <a:ext cx="661553" cy="338554"/>
          </a:xfrm>
          <a:prstGeom prst="rect">
            <a:avLst/>
          </a:prstGeom>
          <a:noFill/>
        </p:spPr>
        <p:txBody>
          <a:bodyPr wrap="square" rtlCol="0">
            <a:spAutoFit/>
          </a:bodyPr>
          <a:lstStyle/>
          <a:p>
            <a:r>
              <a:rPr lang="en-US" altLang="ja-JP" sz="1600" dirty="0" smtClean="0">
                <a:solidFill>
                  <a:srgbClr val="FF0000"/>
                </a:solidFill>
              </a:rPr>
              <a:t>1.6</a:t>
            </a:r>
            <a:endParaRPr lang="ja-JP" altLang="ja-JP" sz="1600" dirty="0">
              <a:solidFill>
                <a:srgbClr val="FF0000"/>
              </a:solidFill>
            </a:endParaRPr>
          </a:p>
        </p:txBody>
      </p:sp>
    </p:spTree>
    <p:extLst>
      <p:ext uri="{BB962C8B-B14F-4D97-AF65-F5344CB8AC3E}">
        <p14:creationId xmlns:p14="http://schemas.microsoft.com/office/powerpoint/2010/main" val="344219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fade">
                                      <p:cBhvr>
                                        <p:cTn id="17" dur="500"/>
                                        <p:tgtEl>
                                          <p:spTgt spid="1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5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60"/>
                                        </p:tgtEl>
                                      </p:cBhvr>
                                    </p:animEffect>
                                    <p:set>
                                      <p:cBhvr>
                                        <p:cTn id="32"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88" grpId="0"/>
      <p:bldP spid="189" grpId="0"/>
      <p:bldP spid="190" grpId="0"/>
      <p:bldP spid="191" grpId="0"/>
      <p:bldP spid="19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5525961" y="3068961"/>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6669360"/>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461226" y="510982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355976" y="4236790"/>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754926" y="3555121"/>
            <a:ext cx="718696"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a:endCxn id="145" idx="0"/>
          </p:cNvCxnSpPr>
          <p:nvPr/>
        </p:nvCxnSpPr>
        <p:spPr>
          <a:xfrm flipH="1">
            <a:off x="4322607" y="3068960"/>
            <a:ext cx="3697766"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電流帰還バイアス回路（２）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5733255"/>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4818557"/>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1" name="テキスト ボックス 190"/>
          <p:cNvSpPr txBox="1"/>
          <p:nvPr/>
        </p:nvSpPr>
        <p:spPr>
          <a:xfrm>
            <a:off x="6391140" y="5508639"/>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3" name="Line 6"/>
          <p:cNvSpPr>
            <a:spLocks noChangeShapeType="1"/>
          </p:cNvSpPr>
          <p:nvPr/>
        </p:nvSpPr>
        <p:spPr bwMode="auto">
          <a:xfrm rot="10800000" flipV="1">
            <a:off x="4217826" y="4983439"/>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テキスト ボックス 193"/>
          <p:cNvSpPr txBox="1"/>
          <p:nvPr/>
        </p:nvSpPr>
        <p:spPr>
          <a:xfrm>
            <a:off x="3826122" y="494119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A</a:t>
            </a:r>
            <a:endParaRPr lang="ja-JP" altLang="ja-JP" sz="1600" dirty="0">
              <a:solidFill>
                <a:srgbClr val="FF0000"/>
              </a:solidFill>
            </a:endParaRPr>
          </a:p>
        </p:txBody>
      </p:sp>
      <p:sp>
        <p:nvSpPr>
          <p:cNvPr id="196" name="テキスト ボックス 195"/>
          <p:cNvSpPr txBox="1"/>
          <p:nvPr/>
        </p:nvSpPr>
        <p:spPr>
          <a:xfrm>
            <a:off x="3734275" y="4588220"/>
            <a:ext cx="661553" cy="338554"/>
          </a:xfrm>
          <a:prstGeom prst="rect">
            <a:avLst/>
          </a:prstGeom>
          <a:noFill/>
        </p:spPr>
        <p:txBody>
          <a:bodyPr wrap="square" rtlCol="0">
            <a:spAutoFit/>
          </a:bodyPr>
          <a:lstStyle/>
          <a:p>
            <a:r>
              <a:rPr lang="en-US" altLang="ja-JP" sz="1600" dirty="0" smtClean="0">
                <a:solidFill>
                  <a:srgbClr val="FF0000"/>
                </a:solidFill>
              </a:rPr>
              <a:t>1.5V</a:t>
            </a:r>
            <a:endParaRPr lang="ja-JP" altLang="ja-JP" sz="1600" dirty="0">
              <a:solidFill>
                <a:srgbClr val="FF0000"/>
              </a:solidFill>
            </a:endParaRPr>
          </a:p>
        </p:txBody>
      </p:sp>
      <p:sp>
        <p:nvSpPr>
          <p:cNvPr id="197" name="テキスト ボックス 196"/>
          <p:cNvSpPr txBox="1"/>
          <p:nvPr/>
        </p:nvSpPr>
        <p:spPr>
          <a:xfrm>
            <a:off x="3571965" y="5353125"/>
            <a:ext cx="927835" cy="338554"/>
          </a:xfrm>
          <a:prstGeom prst="rect">
            <a:avLst/>
          </a:prstGeom>
          <a:noFill/>
        </p:spPr>
        <p:txBody>
          <a:bodyPr wrap="square" rtlCol="0">
            <a:spAutoFit/>
          </a:bodyPr>
          <a:lstStyle/>
          <a:p>
            <a:r>
              <a:rPr lang="en-US" altLang="ja-JP" sz="1600" dirty="0" smtClean="0">
                <a:solidFill>
                  <a:srgbClr val="FF0000"/>
                </a:solidFill>
              </a:rPr>
              <a:t>0.2mA</a:t>
            </a:r>
            <a:endParaRPr lang="ja-JP" altLang="ja-JP" sz="1600" dirty="0">
              <a:solidFill>
                <a:srgbClr val="FF0000"/>
              </a:solidFill>
            </a:endParaRPr>
          </a:p>
        </p:txBody>
      </p:sp>
      <p:sp>
        <p:nvSpPr>
          <p:cNvPr id="198" name="テキスト ボックス 197"/>
          <p:cNvSpPr txBox="1"/>
          <p:nvPr/>
        </p:nvSpPr>
        <p:spPr>
          <a:xfrm>
            <a:off x="3570246" y="6037510"/>
            <a:ext cx="735019" cy="338554"/>
          </a:xfrm>
          <a:prstGeom prst="rect">
            <a:avLst/>
          </a:prstGeom>
          <a:noFill/>
        </p:spPr>
        <p:txBody>
          <a:bodyPr wrap="square" rtlCol="0">
            <a:spAutoFit/>
          </a:bodyPr>
          <a:lstStyle/>
          <a:p>
            <a:r>
              <a:rPr lang="en-US" altLang="ja-JP" sz="1600" dirty="0" smtClean="0">
                <a:solidFill>
                  <a:srgbClr val="FF0000"/>
                </a:solidFill>
              </a:rPr>
              <a:t>7.5kΩ</a:t>
            </a:r>
            <a:endParaRPr lang="ja-JP" altLang="ja-JP" sz="1600" dirty="0">
              <a:solidFill>
                <a:srgbClr val="FF0000"/>
              </a:solidFill>
            </a:endParaRPr>
          </a:p>
        </p:txBody>
      </p:sp>
      <p:sp>
        <p:nvSpPr>
          <p:cNvPr id="199" name="テキスト ボックス 198"/>
          <p:cNvSpPr txBox="1"/>
          <p:nvPr/>
        </p:nvSpPr>
        <p:spPr>
          <a:xfrm>
            <a:off x="3426244" y="3548973"/>
            <a:ext cx="873339" cy="338554"/>
          </a:xfrm>
          <a:prstGeom prst="rect">
            <a:avLst/>
          </a:prstGeom>
          <a:noFill/>
        </p:spPr>
        <p:txBody>
          <a:bodyPr wrap="square" rtlCol="0">
            <a:spAutoFit/>
          </a:bodyPr>
          <a:lstStyle/>
          <a:p>
            <a:r>
              <a:rPr lang="en-US" altLang="ja-JP" sz="1600" dirty="0" smtClean="0">
                <a:solidFill>
                  <a:srgbClr val="FF0000"/>
                </a:solidFill>
              </a:rPr>
              <a:t>29.5kΩ</a:t>
            </a:r>
            <a:endParaRPr lang="ja-JP" altLang="ja-JP" sz="1600" dirty="0">
              <a:solidFill>
                <a:srgbClr val="FF0000"/>
              </a:solidFill>
            </a:endParaRPr>
          </a:p>
        </p:txBody>
      </p:sp>
      <p:sp>
        <p:nvSpPr>
          <p:cNvPr id="200" name="メモ 199"/>
          <p:cNvSpPr/>
          <p:nvPr/>
        </p:nvSpPr>
        <p:spPr>
          <a:xfrm>
            <a:off x="3011588" y="6297996"/>
            <a:ext cx="55865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2" name="メモ 201"/>
          <p:cNvSpPr/>
          <p:nvPr/>
        </p:nvSpPr>
        <p:spPr>
          <a:xfrm>
            <a:off x="2964285" y="3814023"/>
            <a:ext cx="638401" cy="314363"/>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3" name="テキスト ボックス 202"/>
          <p:cNvSpPr txBox="1"/>
          <p:nvPr/>
        </p:nvSpPr>
        <p:spPr>
          <a:xfrm>
            <a:off x="4788024" y="5178678"/>
            <a:ext cx="661553" cy="338554"/>
          </a:xfrm>
          <a:prstGeom prst="rect">
            <a:avLst/>
          </a:prstGeom>
          <a:noFill/>
        </p:spPr>
        <p:txBody>
          <a:bodyPr wrap="square" rtlCol="0">
            <a:spAutoFit/>
          </a:bodyPr>
          <a:lstStyle/>
          <a:p>
            <a:r>
              <a:rPr lang="en-US" altLang="ja-JP" sz="1600" dirty="0">
                <a:solidFill>
                  <a:srgbClr val="FF0000"/>
                </a:solidFill>
              </a:rPr>
              <a:t>0.7</a:t>
            </a:r>
            <a:r>
              <a:rPr lang="en-US" altLang="ja-JP" sz="1600" dirty="0" smtClean="0">
                <a:solidFill>
                  <a:srgbClr val="FF0000"/>
                </a:solidFill>
              </a:rPr>
              <a:t>V</a:t>
            </a:r>
            <a:endParaRPr lang="ja-JP" altLang="ja-JP" sz="1600" dirty="0">
              <a:solidFill>
                <a:srgbClr val="FF0000"/>
              </a:solidFill>
            </a:endParaRPr>
          </a:p>
        </p:txBody>
      </p:sp>
      <p:sp>
        <p:nvSpPr>
          <p:cNvPr id="204" name="テキスト ボックス 203"/>
          <p:cNvSpPr txBox="1"/>
          <p:nvPr/>
        </p:nvSpPr>
        <p:spPr>
          <a:xfrm>
            <a:off x="4572000" y="4314582"/>
            <a:ext cx="661553" cy="338554"/>
          </a:xfrm>
          <a:prstGeom prst="rect">
            <a:avLst/>
          </a:prstGeom>
          <a:noFill/>
        </p:spPr>
        <p:txBody>
          <a:bodyPr wrap="square" rtlCol="0">
            <a:spAutoFit/>
          </a:bodyPr>
          <a:lstStyle/>
          <a:p>
            <a:r>
              <a:rPr lang="en-US" altLang="ja-JP" sz="1600" dirty="0" smtClean="0">
                <a:solidFill>
                  <a:srgbClr val="FF0000"/>
                </a:solidFill>
              </a:rPr>
              <a:t>20μA</a:t>
            </a:r>
            <a:endParaRPr lang="ja-JP" altLang="ja-JP" sz="1600" dirty="0">
              <a:solidFill>
                <a:srgbClr val="FF0000"/>
              </a:solidFill>
            </a:endParaRPr>
          </a:p>
        </p:txBody>
      </p:sp>
      <p:cxnSp>
        <p:nvCxnSpPr>
          <p:cNvPr id="205" name="直線コネクタ 204"/>
          <p:cNvCxnSpPr/>
          <p:nvPr/>
        </p:nvCxnSpPr>
        <p:spPr>
          <a:xfrm flipH="1" flipV="1">
            <a:off x="7036278" y="692696"/>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6" name="円/楕円 205"/>
          <p:cNvSpPr/>
          <p:nvPr/>
        </p:nvSpPr>
        <p:spPr>
          <a:xfrm>
            <a:off x="7844772" y="15189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7" name="円/楕円 206"/>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8" name="円/楕円 207"/>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10" name="テキスト ボックス 209"/>
          <p:cNvSpPr txBox="1"/>
          <p:nvPr/>
        </p:nvSpPr>
        <p:spPr>
          <a:xfrm>
            <a:off x="7390130" y="142259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11" name="テキスト ボックス 210"/>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2" name="テキスト ボックス 211"/>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Tree>
    <p:extLst>
      <p:ext uri="{BB962C8B-B14F-4D97-AF65-F5344CB8AC3E}">
        <p14:creationId xmlns:p14="http://schemas.microsoft.com/office/powerpoint/2010/main" val="39450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0"/>
                                        </p:tgtEl>
                                      </p:cBhvr>
                                    </p:animEffect>
                                    <p:set>
                                      <p:cBhvr>
                                        <p:cTn id="32" dur="1" fill="hold">
                                          <p:stCondLst>
                                            <p:cond delay="499"/>
                                          </p:stCondLst>
                                        </p:cTn>
                                        <p:tgtEl>
                                          <p:spTgt spid="2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2"/>
                                        </p:tgtEl>
                                      </p:cBhvr>
                                    </p:animEffect>
                                    <p:set>
                                      <p:cBhvr>
                                        <p:cTn id="37" dur="1" fill="hold">
                                          <p:stCondLst>
                                            <p:cond delay="4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6" grpId="0"/>
      <p:bldP spid="197" grpId="0"/>
      <p:bldP spid="200" grpId="0" animBg="1"/>
      <p:bldP spid="202" grpId="0" animBg="1"/>
      <p:bldP spid="203" grpId="0"/>
      <p:bldP spid="20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5525961" y="3068961"/>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6669360"/>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461226" y="510982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355976" y="4236790"/>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754926" y="3555121"/>
            <a:ext cx="71869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a:endCxn id="145" idx="0"/>
          </p:cNvCxnSpPr>
          <p:nvPr/>
        </p:nvCxnSpPr>
        <p:spPr>
          <a:xfrm flipH="1">
            <a:off x="4322607" y="3068960"/>
            <a:ext cx="3697766"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電流帰還バイアス回路（２）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5733255"/>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4818557"/>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1" name="テキスト ボックス 190"/>
          <p:cNvSpPr txBox="1"/>
          <p:nvPr/>
        </p:nvSpPr>
        <p:spPr>
          <a:xfrm>
            <a:off x="6391140" y="5508639"/>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3" name="Line 6"/>
          <p:cNvSpPr>
            <a:spLocks noChangeShapeType="1"/>
          </p:cNvSpPr>
          <p:nvPr/>
        </p:nvSpPr>
        <p:spPr bwMode="auto">
          <a:xfrm rot="10800000" flipV="1">
            <a:off x="4217826" y="4983439"/>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テキスト ボックス 193"/>
          <p:cNvSpPr txBox="1"/>
          <p:nvPr/>
        </p:nvSpPr>
        <p:spPr>
          <a:xfrm>
            <a:off x="3826122" y="494119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A</a:t>
            </a:r>
            <a:endParaRPr lang="ja-JP" altLang="ja-JP" sz="1600" dirty="0">
              <a:solidFill>
                <a:srgbClr val="FF0000"/>
              </a:solidFill>
            </a:endParaRPr>
          </a:p>
        </p:txBody>
      </p:sp>
      <p:sp>
        <p:nvSpPr>
          <p:cNvPr id="196" name="テキスト ボックス 195"/>
          <p:cNvSpPr txBox="1"/>
          <p:nvPr/>
        </p:nvSpPr>
        <p:spPr>
          <a:xfrm>
            <a:off x="3678807" y="4590881"/>
            <a:ext cx="661553" cy="338554"/>
          </a:xfrm>
          <a:prstGeom prst="rect">
            <a:avLst/>
          </a:prstGeom>
          <a:noFill/>
        </p:spPr>
        <p:txBody>
          <a:bodyPr wrap="square" rtlCol="0">
            <a:spAutoFit/>
          </a:bodyPr>
          <a:lstStyle/>
          <a:p>
            <a:r>
              <a:rPr lang="en-US" altLang="ja-JP" sz="1600" dirty="0" smtClean="0">
                <a:solidFill>
                  <a:srgbClr val="FF0000"/>
                </a:solidFill>
              </a:rPr>
              <a:t>1.46V</a:t>
            </a:r>
            <a:endParaRPr lang="ja-JP" altLang="ja-JP" sz="1600" dirty="0">
              <a:solidFill>
                <a:srgbClr val="FF0000"/>
              </a:solidFill>
            </a:endParaRPr>
          </a:p>
        </p:txBody>
      </p:sp>
      <p:sp>
        <p:nvSpPr>
          <p:cNvPr id="197" name="テキスト ボックス 196"/>
          <p:cNvSpPr txBox="1"/>
          <p:nvPr/>
        </p:nvSpPr>
        <p:spPr>
          <a:xfrm>
            <a:off x="3571965" y="5353125"/>
            <a:ext cx="927835" cy="338554"/>
          </a:xfrm>
          <a:prstGeom prst="rect">
            <a:avLst/>
          </a:prstGeom>
          <a:noFill/>
        </p:spPr>
        <p:txBody>
          <a:bodyPr wrap="square" rtlCol="0">
            <a:spAutoFit/>
          </a:bodyPr>
          <a:lstStyle/>
          <a:p>
            <a:r>
              <a:rPr lang="en-US" altLang="ja-JP" sz="1600" dirty="0" smtClean="0">
                <a:solidFill>
                  <a:srgbClr val="FF0000"/>
                </a:solidFill>
              </a:rPr>
              <a:t>0.16mA</a:t>
            </a:r>
            <a:endParaRPr lang="ja-JP" altLang="ja-JP" sz="1600" dirty="0">
              <a:solidFill>
                <a:srgbClr val="FF0000"/>
              </a:solidFill>
            </a:endParaRPr>
          </a:p>
        </p:txBody>
      </p:sp>
      <p:sp>
        <p:nvSpPr>
          <p:cNvPr id="198" name="テキスト ボックス 197"/>
          <p:cNvSpPr txBox="1"/>
          <p:nvPr/>
        </p:nvSpPr>
        <p:spPr>
          <a:xfrm>
            <a:off x="3426244" y="6037510"/>
            <a:ext cx="879021" cy="338554"/>
          </a:xfrm>
          <a:prstGeom prst="rect">
            <a:avLst/>
          </a:prstGeom>
          <a:noFill/>
        </p:spPr>
        <p:txBody>
          <a:bodyPr wrap="square" rtlCol="0">
            <a:spAutoFit/>
          </a:bodyPr>
          <a:lstStyle/>
          <a:p>
            <a:r>
              <a:rPr lang="en-US" altLang="ja-JP" sz="1600" dirty="0" smtClean="0">
                <a:solidFill>
                  <a:srgbClr val="FF0000"/>
                </a:solidFill>
              </a:rPr>
              <a:t>9.13kΩ</a:t>
            </a:r>
            <a:endParaRPr lang="ja-JP" altLang="ja-JP" sz="1600" dirty="0">
              <a:solidFill>
                <a:srgbClr val="FF0000"/>
              </a:solidFill>
            </a:endParaRPr>
          </a:p>
        </p:txBody>
      </p:sp>
      <p:sp>
        <p:nvSpPr>
          <p:cNvPr id="199" name="テキスト ボックス 198"/>
          <p:cNvSpPr txBox="1"/>
          <p:nvPr/>
        </p:nvSpPr>
        <p:spPr>
          <a:xfrm>
            <a:off x="3426244" y="3548973"/>
            <a:ext cx="873339" cy="338554"/>
          </a:xfrm>
          <a:prstGeom prst="rect">
            <a:avLst/>
          </a:prstGeom>
          <a:noFill/>
        </p:spPr>
        <p:txBody>
          <a:bodyPr wrap="square" rtlCol="0">
            <a:spAutoFit/>
          </a:bodyPr>
          <a:lstStyle/>
          <a:p>
            <a:r>
              <a:rPr lang="en-US" altLang="ja-JP" sz="1600" dirty="0" smtClean="0">
                <a:solidFill>
                  <a:srgbClr val="FF0000"/>
                </a:solidFill>
              </a:rPr>
              <a:t>37.2kΩ</a:t>
            </a:r>
            <a:endParaRPr lang="ja-JP" altLang="ja-JP" sz="1600" dirty="0">
              <a:solidFill>
                <a:srgbClr val="FF0000"/>
              </a:solidFill>
            </a:endParaRPr>
          </a:p>
        </p:txBody>
      </p:sp>
      <p:sp>
        <p:nvSpPr>
          <p:cNvPr id="200" name="メモ 199"/>
          <p:cNvSpPr/>
          <p:nvPr/>
        </p:nvSpPr>
        <p:spPr>
          <a:xfrm>
            <a:off x="3489486" y="6068070"/>
            <a:ext cx="645093" cy="2860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2" name="メモ 201"/>
          <p:cNvSpPr/>
          <p:nvPr/>
        </p:nvSpPr>
        <p:spPr>
          <a:xfrm>
            <a:off x="3496178" y="3579312"/>
            <a:ext cx="638401" cy="314363"/>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3" name="テキスト ボックス 202"/>
          <p:cNvSpPr txBox="1"/>
          <p:nvPr/>
        </p:nvSpPr>
        <p:spPr>
          <a:xfrm>
            <a:off x="4788024" y="5178678"/>
            <a:ext cx="661553" cy="338554"/>
          </a:xfrm>
          <a:prstGeom prst="rect">
            <a:avLst/>
          </a:prstGeom>
          <a:noFill/>
        </p:spPr>
        <p:txBody>
          <a:bodyPr wrap="square" rtlCol="0">
            <a:spAutoFit/>
          </a:bodyPr>
          <a:lstStyle/>
          <a:p>
            <a:r>
              <a:rPr lang="en-US" altLang="ja-JP" sz="1600" dirty="0" smtClean="0">
                <a:solidFill>
                  <a:srgbClr val="FF0000"/>
                </a:solidFill>
              </a:rPr>
              <a:t>0.66V</a:t>
            </a:r>
            <a:endParaRPr lang="ja-JP" altLang="ja-JP" sz="1600" dirty="0">
              <a:solidFill>
                <a:srgbClr val="FF0000"/>
              </a:solidFill>
            </a:endParaRPr>
          </a:p>
        </p:txBody>
      </p:sp>
      <p:sp>
        <p:nvSpPr>
          <p:cNvPr id="204" name="テキスト ボックス 203"/>
          <p:cNvSpPr txBox="1"/>
          <p:nvPr/>
        </p:nvSpPr>
        <p:spPr>
          <a:xfrm>
            <a:off x="4572000" y="4314582"/>
            <a:ext cx="661553" cy="338554"/>
          </a:xfrm>
          <a:prstGeom prst="rect">
            <a:avLst/>
          </a:prstGeom>
          <a:noFill/>
        </p:spPr>
        <p:txBody>
          <a:bodyPr wrap="square" rtlCol="0">
            <a:spAutoFit/>
          </a:bodyPr>
          <a:lstStyle/>
          <a:p>
            <a:r>
              <a:rPr lang="en-US" altLang="ja-JP" sz="1600" dirty="0" smtClean="0">
                <a:solidFill>
                  <a:srgbClr val="FF0000"/>
                </a:solidFill>
              </a:rPr>
              <a:t>16μA</a:t>
            </a:r>
            <a:endParaRPr lang="ja-JP" altLang="ja-JP" sz="1600" dirty="0">
              <a:solidFill>
                <a:srgbClr val="FF0000"/>
              </a:solidFill>
            </a:endParaRPr>
          </a:p>
        </p:txBody>
      </p:sp>
      <p:cxnSp>
        <p:nvCxnSpPr>
          <p:cNvPr id="205" name="直線コネクタ 204"/>
          <p:cNvCxnSpPr/>
          <p:nvPr/>
        </p:nvCxnSpPr>
        <p:spPr>
          <a:xfrm flipH="1" flipV="1">
            <a:off x="7036278" y="1041966"/>
            <a:ext cx="1741060" cy="142240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6" name="円/楕円 205"/>
          <p:cNvSpPr/>
          <p:nvPr/>
        </p:nvSpPr>
        <p:spPr>
          <a:xfrm>
            <a:off x="7857517" y="169912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7" name="円/楕円 206"/>
          <p:cNvSpPr/>
          <p:nvPr/>
        </p:nvSpPr>
        <p:spPr>
          <a:xfrm>
            <a:off x="2294988" y="169295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8" name="円/楕円 207"/>
          <p:cNvSpPr/>
          <p:nvPr/>
        </p:nvSpPr>
        <p:spPr>
          <a:xfrm>
            <a:off x="4792002" y="1760056"/>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10" name="テキスト ボックス 209"/>
          <p:cNvSpPr txBox="1"/>
          <p:nvPr/>
        </p:nvSpPr>
        <p:spPr>
          <a:xfrm>
            <a:off x="7397185" y="1362034"/>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11" name="テキスト ボックス 210"/>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2" name="テキスト ボックス 211"/>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192" name="テキスト ボックス 191"/>
          <p:cNvSpPr txBox="1"/>
          <p:nvPr/>
        </p:nvSpPr>
        <p:spPr>
          <a:xfrm>
            <a:off x="6515973" y="848755"/>
            <a:ext cx="661553" cy="338554"/>
          </a:xfrm>
          <a:prstGeom prst="rect">
            <a:avLst/>
          </a:prstGeom>
          <a:noFill/>
        </p:spPr>
        <p:txBody>
          <a:bodyPr wrap="square" rtlCol="0">
            <a:spAutoFit/>
          </a:bodyPr>
          <a:lstStyle/>
          <a:p>
            <a:r>
              <a:rPr lang="en-US" altLang="ja-JP" sz="1600" dirty="0" smtClean="0">
                <a:solidFill>
                  <a:srgbClr val="FF0000"/>
                </a:solidFill>
              </a:rPr>
              <a:t>3.2</a:t>
            </a:r>
            <a:endParaRPr lang="ja-JP" altLang="ja-JP" sz="1600" dirty="0">
              <a:solidFill>
                <a:srgbClr val="FF0000"/>
              </a:solidFill>
            </a:endParaRPr>
          </a:p>
        </p:txBody>
      </p:sp>
      <p:sp>
        <p:nvSpPr>
          <p:cNvPr id="195" name="テキスト ボックス 194"/>
          <p:cNvSpPr txBox="1"/>
          <p:nvPr/>
        </p:nvSpPr>
        <p:spPr>
          <a:xfrm>
            <a:off x="6498919" y="1579824"/>
            <a:ext cx="661553" cy="338554"/>
          </a:xfrm>
          <a:prstGeom prst="rect">
            <a:avLst/>
          </a:prstGeom>
          <a:noFill/>
        </p:spPr>
        <p:txBody>
          <a:bodyPr wrap="square" rtlCol="0">
            <a:spAutoFit/>
          </a:bodyPr>
          <a:lstStyle/>
          <a:p>
            <a:r>
              <a:rPr lang="en-US" altLang="ja-JP" sz="1600" dirty="0" smtClean="0">
                <a:solidFill>
                  <a:srgbClr val="FF0000"/>
                </a:solidFill>
              </a:rPr>
              <a:t>1.6</a:t>
            </a:r>
            <a:endParaRPr lang="ja-JP" altLang="ja-JP" sz="1600" dirty="0">
              <a:solidFill>
                <a:srgbClr val="FF0000"/>
              </a:solidFill>
            </a:endParaRPr>
          </a:p>
        </p:txBody>
      </p:sp>
    </p:spTree>
    <p:extLst>
      <p:ext uri="{BB962C8B-B14F-4D97-AF65-F5344CB8AC3E}">
        <p14:creationId xmlns:p14="http://schemas.microsoft.com/office/powerpoint/2010/main" val="31062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0"/>
                                        </p:tgtEl>
                                      </p:cBhvr>
                                    </p:animEffect>
                                    <p:set>
                                      <p:cBhvr>
                                        <p:cTn id="32" dur="1" fill="hold">
                                          <p:stCondLst>
                                            <p:cond delay="499"/>
                                          </p:stCondLst>
                                        </p:cTn>
                                        <p:tgtEl>
                                          <p:spTgt spid="2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2"/>
                                        </p:tgtEl>
                                      </p:cBhvr>
                                    </p:animEffect>
                                    <p:set>
                                      <p:cBhvr>
                                        <p:cTn id="37" dur="1" fill="hold">
                                          <p:stCondLst>
                                            <p:cond delay="4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6" grpId="0"/>
      <p:bldP spid="197" grpId="0"/>
      <p:bldP spid="200" grpId="0" animBg="1"/>
      <p:bldP spid="202" grpId="0" animBg="1"/>
      <p:bldP spid="203" grpId="0"/>
      <p:bldP spid="20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6669360"/>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461226" y="510982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355976" y="422108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754926" y="3555121"/>
            <a:ext cx="718696" cy="338554"/>
          </a:xfrm>
          <a:prstGeom prst="rect">
            <a:avLst/>
          </a:prstGeom>
          <a:noFill/>
        </p:spPr>
        <p:txBody>
          <a:bodyPr wrap="square" rtlCol="0">
            <a:spAutoFit/>
          </a:bodyPr>
          <a:lstStyle/>
          <a:p>
            <a:r>
              <a:rPr lang="en-US" altLang="ja-JP" sz="1600" dirty="0" smtClean="0">
                <a:solidFill>
                  <a:srgbClr val="FF0000"/>
                </a:solidFill>
              </a:rPr>
              <a:t>1.6kΩ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p:nvPr/>
        </p:nvCxnSpPr>
        <p:spPr>
          <a:xfrm flipH="1">
            <a:off x="5525961" y="3068960"/>
            <a:ext cx="2494412"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組み合せバイアス回路（２）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4</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5733255"/>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4818557"/>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1" name="テキスト ボックス 190"/>
          <p:cNvSpPr txBox="1"/>
          <p:nvPr/>
        </p:nvSpPr>
        <p:spPr>
          <a:xfrm>
            <a:off x="6391140" y="5508639"/>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3" name="Line 6"/>
          <p:cNvSpPr>
            <a:spLocks noChangeShapeType="1"/>
          </p:cNvSpPr>
          <p:nvPr/>
        </p:nvSpPr>
        <p:spPr bwMode="auto">
          <a:xfrm rot="10800000" flipV="1">
            <a:off x="4217826" y="4983439"/>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テキスト ボックス 193"/>
          <p:cNvSpPr txBox="1"/>
          <p:nvPr/>
        </p:nvSpPr>
        <p:spPr>
          <a:xfrm>
            <a:off x="3826122" y="494119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A</a:t>
            </a:r>
            <a:endParaRPr lang="ja-JP" altLang="ja-JP" sz="1600" dirty="0">
              <a:solidFill>
                <a:srgbClr val="FF0000"/>
              </a:solidFill>
            </a:endParaRPr>
          </a:p>
        </p:txBody>
      </p:sp>
      <p:sp>
        <p:nvSpPr>
          <p:cNvPr id="196" name="テキスト ボックス 195"/>
          <p:cNvSpPr txBox="1"/>
          <p:nvPr/>
        </p:nvSpPr>
        <p:spPr>
          <a:xfrm>
            <a:off x="3734275" y="4588220"/>
            <a:ext cx="661553" cy="338554"/>
          </a:xfrm>
          <a:prstGeom prst="rect">
            <a:avLst/>
          </a:prstGeom>
          <a:noFill/>
        </p:spPr>
        <p:txBody>
          <a:bodyPr wrap="square" rtlCol="0">
            <a:spAutoFit/>
          </a:bodyPr>
          <a:lstStyle/>
          <a:p>
            <a:r>
              <a:rPr lang="en-US" altLang="ja-JP" sz="1600" dirty="0" smtClean="0">
                <a:solidFill>
                  <a:srgbClr val="FF0000"/>
                </a:solidFill>
              </a:rPr>
              <a:t>1.5V</a:t>
            </a:r>
            <a:endParaRPr lang="ja-JP" altLang="ja-JP" sz="1600" dirty="0">
              <a:solidFill>
                <a:srgbClr val="FF0000"/>
              </a:solidFill>
            </a:endParaRPr>
          </a:p>
        </p:txBody>
      </p:sp>
      <p:sp>
        <p:nvSpPr>
          <p:cNvPr id="197" name="テキスト ボックス 196"/>
          <p:cNvSpPr txBox="1"/>
          <p:nvPr/>
        </p:nvSpPr>
        <p:spPr>
          <a:xfrm>
            <a:off x="3571965" y="5353125"/>
            <a:ext cx="927835" cy="338554"/>
          </a:xfrm>
          <a:prstGeom prst="rect">
            <a:avLst/>
          </a:prstGeom>
          <a:noFill/>
        </p:spPr>
        <p:txBody>
          <a:bodyPr wrap="square" rtlCol="0">
            <a:spAutoFit/>
          </a:bodyPr>
          <a:lstStyle/>
          <a:p>
            <a:r>
              <a:rPr lang="en-US" altLang="ja-JP" sz="1600" dirty="0" smtClean="0">
                <a:solidFill>
                  <a:srgbClr val="FF0000"/>
                </a:solidFill>
              </a:rPr>
              <a:t>0.2mA</a:t>
            </a:r>
            <a:endParaRPr lang="ja-JP" altLang="ja-JP" sz="1600" dirty="0">
              <a:solidFill>
                <a:srgbClr val="FF0000"/>
              </a:solidFill>
            </a:endParaRPr>
          </a:p>
        </p:txBody>
      </p:sp>
      <p:sp>
        <p:nvSpPr>
          <p:cNvPr id="198" name="テキスト ボックス 197"/>
          <p:cNvSpPr txBox="1"/>
          <p:nvPr/>
        </p:nvSpPr>
        <p:spPr>
          <a:xfrm>
            <a:off x="3570246" y="6037510"/>
            <a:ext cx="735019" cy="338554"/>
          </a:xfrm>
          <a:prstGeom prst="rect">
            <a:avLst/>
          </a:prstGeom>
          <a:noFill/>
        </p:spPr>
        <p:txBody>
          <a:bodyPr wrap="square" rtlCol="0">
            <a:spAutoFit/>
          </a:bodyPr>
          <a:lstStyle/>
          <a:p>
            <a:r>
              <a:rPr lang="en-US" altLang="ja-JP" sz="1600" dirty="0" smtClean="0">
                <a:solidFill>
                  <a:srgbClr val="FF0000"/>
                </a:solidFill>
              </a:rPr>
              <a:t>7.5kΩ</a:t>
            </a:r>
            <a:endParaRPr lang="ja-JP" altLang="ja-JP" sz="1600" dirty="0">
              <a:solidFill>
                <a:srgbClr val="FF0000"/>
              </a:solidFill>
            </a:endParaRPr>
          </a:p>
        </p:txBody>
      </p:sp>
      <p:sp>
        <p:nvSpPr>
          <p:cNvPr id="199" name="テキスト ボックス 198"/>
          <p:cNvSpPr txBox="1"/>
          <p:nvPr/>
        </p:nvSpPr>
        <p:spPr>
          <a:xfrm>
            <a:off x="3426244" y="3548973"/>
            <a:ext cx="873339" cy="338554"/>
          </a:xfrm>
          <a:prstGeom prst="rect">
            <a:avLst/>
          </a:prstGeom>
          <a:noFill/>
        </p:spPr>
        <p:txBody>
          <a:bodyPr wrap="square" rtlCol="0">
            <a:spAutoFit/>
          </a:bodyPr>
          <a:lstStyle/>
          <a:p>
            <a:r>
              <a:rPr lang="en-US" altLang="ja-JP" sz="1600" dirty="0">
                <a:solidFill>
                  <a:srgbClr val="FF0000"/>
                </a:solidFill>
              </a:rPr>
              <a:t>15</a:t>
            </a:r>
            <a:r>
              <a:rPr lang="en-US" altLang="ja-JP" sz="1600" dirty="0" smtClean="0">
                <a:solidFill>
                  <a:srgbClr val="FF0000"/>
                </a:solidFill>
              </a:rPr>
              <a:t>kΩ</a:t>
            </a:r>
            <a:endParaRPr lang="ja-JP" altLang="ja-JP" sz="1600" dirty="0">
              <a:solidFill>
                <a:srgbClr val="FF0000"/>
              </a:solidFill>
            </a:endParaRPr>
          </a:p>
        </p:txBody>
      </p:sp>
      <p:sp>
        <p:nvSpPr>
          <p:cNvPr id="200" name="メモ 199"/>
          <p:cNvSpPr/>
          <p:nvPr/>
        </p:nvSpPr>
        <p:spPr>
          <a:xfrm>
            <a:off x="3610993" y="6104237"/>
            <a:ext cx="55865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2" name="メモ 201"/>
          <p:cNvSpPr/>
          <p:nvPr/>
        </p:nvSpPr>
        <p:spPr>
          <a:xfrm>
            <a:off x="3525124" y="3621099"/>
            <a:ext cx="638401" cy="314363"/>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92" name="直線コネクタ 191"/>
          <p:cNvCxnSpPr/>
          <p:nvPr/>
        </p:nvCxnSpPr>
        <p:spPr>
          <a:xfrm flipH="1">
            <a:off x="4300292" y="3066314"/>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95" name="直線コネクタ 194"/>
          <p:cNvCxnSpPr/>
          <p:nvPr/>
        </p:nvCxnSpPr>
        <p:spPr>
          <a:xfrm>
            <a:off x="4852775" y="3058744"/>
            <a:ext cx="0" cy="1024020"/>
          </a:xfrm>
          <a:prstGeom prst="line">
            <a:avLst/>
          </a:prstGeom>
        </p:spPr>
        <p:style>
          <a:lnRef idx="2">
            <a:schemeClr val="dk1"/>
          </a:lnRef>
          <a:fillRef idx="1">
            <a:schemeClr val="lt1"/>
          </a:fillRef>
          <a:effectRef idx="0">
            <a:schemeClr val="dk1"/>
          </a:effectRef>
          <a:fontRef idx="minor">
            <a:schemeClr val="dk1"/>
          </a:fontRef>
        </p:style>
      </p:cxnSp>
      <p:cxnSp>
        <p:nvCxnSpPr>
          <p:cNvPr id="203" name="直線コネクタ 202"/>
          <p:cNvCxnSpPr/>
          <p:nvPr/>
        </p:nvCxnSpPr>
        <p:spPr>
          <a:xfrm flipH="1">
            <a:off x="4852775" y="4082764"/>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204" name="Line 4"/>
          <p:cNvSpPr>
            <a:spLocks noChangeShapeType="1"/>
          </p:cNvSpPr>
          <p:nvPr/>
        </p:nvSpPr>
        <p:spPr bwMode="auto">
          <a:xfrm>
            <a:off x="5513891"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テキスト ボックス 204"/>
          <p:cNvSpPr txBox="1"/>
          <p:nvPr/>
        </p:nvSpPr>
        <p:spPr>
          <a:xfrm>
            <a:off x="6325457" y="3893675"/>
            <a:ext cx="661553" cy="338554"/>
          </a:xfrm>
          <a:prstGeom prst="rect">
            <a:avLst/>
          </a:prstGeom>
          <a:noFill/>
        </p:spPr>
        <p:txBody>
          <a:bodyPr wrap="square" rtlCol="0">
            <a:spAutoFit/>
          </a:bodyPr>
          <a:lstStyle/>
          <a:p>
            <a:r>
              <a:rPr lang="en-US" altLang="ja-JP" sz="1600" dirty="0" smtClean="0">
                <a:solidFill>
                  <a:srgbClr val="FF0000"/>
                </a:solidFill>
              </a:rPr>
              <a:t>4.8V</a:t>
            </a:r>
            <a:endParaRPr lang="ja-JP" altLang="ja-JP" sz="1600" dirty="0">
              <a:solidFill>
                <a:srgbClr val="FF0000"/>
              </a:solidFill>
            </a:endParaRPr>
          </a:p>
        </p:txBody>
      </p:sp>
      <p:sp>
        <p:nvSpPr>
          <p:cNvPr id="206" name="テキスト ボックス 205"/>
          <p:cNvSpPr txBox="1"/>
          <p:nvPr/>
        </p:nvSpPr>
        <p:spPr>
          <a:xfrm>
            <a:off x="4788024" y="5178678"/>
            <a:ext cx="661553" cy="338554"/>
          </a:xfrm>
          <a:prstGeom prst="rect">
            <a:avLst/>
          </a:prstGeom>
          <a:noFill/>
        </p:spPr>
        <p:txBody>
          <a:bodyPr wrap="square" rtlCol="0">
            <a:spAutoFit/>
          </a:bodyPr>
          <a:lstStyle/>
          <a:p>
            <a:r>
              <a:rPr lang="en-US" altLang="ja-JP" sz="1600" dirty="0">
                <a:solidFill>
                  <a:srgbClr val="FF0000"/>
                </a:solidFill>
              </a:rPr>
              <a:t>0.7</a:t>
            </a:r>
            <a:r>
              <a:rPr lang="en-US" altLang="ja-JP" sz="1600" dirty="0" smtClean="0">
                <a:solidFill>
                  <a:srgbClr val="FF0000"/>
                </a:solidFill>
              </a:rPr>
              <a:t>V</a:t>
            </a:r>
            <a:endParaRPr lang="ja-JP" altLang="ja-JP" sz="1600" dirty="0">
              <a:solidFill>
                <a:srgbClr val="FF0000"/>
              </a:solidFill>
            </a:endParaRPr>
          </a:p>
        </p:txBody>
      </p:sp>
      <p:sp>
        <p:nvSpPr>
          <p:cNvPr id="207" name="テキスト ボックス 206"/>
          <p:cNvSpPr txBox="1"/>
          <p:nvPr/>
        </p:nvSpPr>
        <p:spPr>
          <a:xfrm>
            <a:off x="4572000" y="4314582"/>
            <a:ext cx="661553" cy="338554"/>
          </a:xfrm>
          <a:prstGeom prst="rect">
            <a:avLst/>
          </a:prstGeom>
          <a:noFill/>
        </p:spPr>
        <p:txBody>
          <a:bodyPr wrap="square" rtlCol="0">
            <a:spAutoFit/>
          </a:bodyPr>
          <a:lstStyle/>
          <a:p>
            <a:r>
              <a:rPr lang="en-US" altLang="ja-JP" sz="1600" dirty="0" smtClean="0">
                <a:solidFill>
                  <a:srgbClr val="FF0000"/>
                </a:solidFill>
              </a:rPr>
              <a:t>20μA</a:t>
            </a:r>
            <a:endParaRPr lang="ja-JP" altLang="ja-JP" sz="1600" dirty="0">
              <a:solidFill>
                <a:srgbClr val="FF0000"/>
              </a:solidFill>
            </a:endParaRPr>
          </a:p>
        </p:txBody>
      </p:sp>
      <p:cxnSp>
        <p:nvCxnSpPr>
          <p:cNvPr id="208" name="直線コネクタ 207"/>
          <p:cNvCxnSpPr/>
          <p:nvPr/>
        </p:nvCxnSpPr>
        <p:spPr>
          <a:xfrm flipH="1" flipV="1">
            <a:off x="7036278" y="692696"/>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9" name="円/楕円 208"/>
          <p:cNvSpPr/>
          <p:nvPr/>
        </p:nvSpPr>
        <p:spPr>
          <a:xfrm>
            <a:off x="7844772" y="151899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0" name="円/楕円 209"/>
          <p:cNvSpPr/>
          <p:nvPr/>
        </p:nvSpPr>
        <p:spPr>
          <a:xfrm>
            <a:off x="2390494" y="15161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1" name="円/楕円 210"/>
          <p:cNvSpPr/>
          <p:nvPr/>
        </p:nvSpPr>
        <p:spPr>
          <a:xfrm>
            <a:off x="5036931" y="153444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13" name="テキスト ボックス 212"/>
          <p:cNvSpPr txBox="1"/>
          <p:nvPr/>
        </p:nvSpPr>
        <p:spPr>
          <a:xfrm>
            <a:off x="7390130" y="1422598"/>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14" name="テキスト ボックス 213"/>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5" name="テキスト ボックス 214"/>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Tree>
    <p:extLst>
      <p:ext uri="{BB962C8B-B14F-4D97-AF65-F5344CB8AC3E}">
        <p14:creationId xmlns:p14="http://schemas.microsoft.com/office/powerpoint/2010/main" val="26436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5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0"/>
                                        </p:tgtEl>
                                      </p:cBhvr>
                                    </p:animEffect>
                                    <p:set>
                                      <p:cBhvr>
                                        <p:cTn id="32" dur="1" fill="hold">
                                          <p:stCondLst>
                                            <p:cond delay="499"/>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6" grpId="0"/>
      <p:bldP spid="197" grpId="0"/>
      <p:bldP spid="200" grpId="0" animBg="1"/>
      <p:bldP spid="206" grpId="0"/>
      <p:bldP spid="2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err="1"/>
              <a:t>ｐ</a:t>
            </a:r>
            <a:r>
              <a:rPr lang="ja-JP" altLang="en-US" dirty="0" smtClean="0"/>
              <a:t>形半導体</a:t>
            </a:r>
            <a:endParaRPr kumimoji="1" lang="ja-JP" altLang="en-US" dirty="0"/>
          </a:p>
        </p:txBody>
      </p:sp>
      <p:sp>
        <p:nvSpPr>
          <p:cNvPr id="4" name="Rectangle 2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円/楕円 25"/>
          <p:cNvSpPr/>
          <p:nvPr/>
        </p:nvSpPr>
        <p:spPr>
          <a:xfrm>
            <a:off x="2703938" y="343277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t>B</a:t>
            </a:r>
            <a:endParaRPr kumimoji="1" lang="ja-JP" altLang="en-US" sz="2400" dirty="0"/>
          </a:p>
        </p:txBody>
      </p:sp>
      <p:sp>
        <p:nvSpPr>
          <p:cNvPr id="32" name="円/楕円 31"/>
          <p:cNvSpPr/>
          <p:nvPr/>
        </p:nvSpPr>
        <p:spPr>
          <a:xfrm>
            <a:off x="2847954" y="272286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33" name="直線コネクタ 32"/>
          <p:cNvCxnSpPr/>
          <p:nvPr/>
        </p:nvCxnSpPr>
        <p:spPr>
          <a:xfrm flipV="1">
            <a:off x="2991971" y="3000725"/>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39" name="直線コネクタ 38"/>
          <p:cNvCxnSpPr/>
          <p:nvPr/>
        </p:nvCxnSpPr>
        <p:spPr>
          <a:xfrm flipV="1">
            <a:off x="2991971" y="4008837"/>
            <a:ext cx="0" cy="432048"/>
          </a:xfrm>
          <a:prstGeom prst="line">
            <a:avLst/>
          </a:prstGeom>
        </p:spPr>
        <p:style>
          <a:lnRef idx="2">
            <a:schemeClr val="dk1"/>
          </a:lnRef>
          <a:fillRef idx="0">
            <a:schemeClr val="dk1"/>
          </a:fillRef>
          <a:effectRef idx="1">
            <a:schemeClr val="dk1"/>
          </a:effectRef>
          <a:fontRef idx="minor">
            <a:schemeClr val="tx1"/>
          </a:fontRef>
        </p:style>
      </p:cxnSp>
      <p:sp>
        <p:nvSpPr>
          <p:cNvPr id="40" name="円/楕円 39"/>
          <p:cNvSpPr/>
          <p:nvPr/>
        </p:nvSpPr>
        <p:spPr>
          <a:xfrm>
            <a:off x="2847954" y="44408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2" name="円/楕円 41"/>
          <p:cNvSpPr/>
          <p:nvPr/>
        </p:nvSpPr>
        <p:spPr>
          <a:xfrm>
            <a:off x="3135987" y="272286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43" name="円/楕円 42"/>
          <p:cNvSpPr/>
          <p:nvPr/>
        </p:nvSpPr>
        <p:spPr>
          <a:xfrm>
            <a:off x="2559923" y="444088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44" name="直線コネクタ 43"/>
          <p:cNvCxnSpPr/>
          <p:nvPr/>
        </p:nvCxnSpPr>
        <p:spPr>
          <a:xfrm flipV="1">
            <a:off x="3276357" y="2280645"/>
            <a:ext cx="0" cy="432048"/>
          </a:xfrm>
          <a:prstGeom prst="line">
            <a:avLst/>
          </a:prstGeom>
        </p:spPr>
        <p:style>
          <a:lnRef idx="2">
            <a:schemeClr val="dk1"/>
          </a:lnRef>
          <a:fillRef idx="0">
            <a:schemeClr val="dk1"/>
          </a:fillRef>
          <a:effectRef idx="1">
            <a:schemeClr val="dk1"/>
          </a:effectRef>
          <a:fontRef idx="minor">
            <a:schemeClr val="tx1"/>
          </a:fontRef>
        </p:style>
      </p:cxnSp>
      <p:sp>
        <p:nvSpPr>
          <p:cNvPr id="47" name="円/楕円 46"/>
          <p:cNvSpPr/>
          <p:nvPr/>
        </p:nvSpPr>
        <p:spPr>
          <a:xfrm>
            <a:off x="3712051" y="3576789"/>
            <a:ext cx="288032" cy="288032"/>
          </a:xfrm>
          <a:prstGeom prst="ellipse">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kern="0" dirty="0">
              <a:latin typeface="+mj-ea"/>
              <a:ea typeface="+mj-ea"/>
            </a:endParaRPr>
          </a:p>
        </p:txBody>
      </p:sp>
      <p:cxnSp>
        <p:nvCxnSpPr>
          <p:cNvPr id="48" name="直線コネクタ 47"/>
          <p:cNvCxnSpPr/>
          <p:nvPr/>
        </p:nvCxnSpPr>
        <p:spPr>
          <a:xfrm rot="16200000" flipV="1">
            <a:off x="2487915" y="3504781"/>
            <a:ext cx="0" cy="432048"/>
          </a:xfrm>
          <a:prstGeom prst="line">
            <a:avLst/>
          </a:prstGeom>
        </p:spPr>
        <p:style>
          <a:lnRef idx="2">
            <a:schemeClr val="dk1"/>
          </a:lnRef>
          <a:fillRef idx="0">
            <a:schemeClr val="dk1"/>
          </a:fillRef>
          <a:effectRef idx="1">
            <a:schemeClr val="dk1"/>
          </a:effectRef>
          <a:fontRef idx="minor">
            <a:schemeClr val="tx1"/>
          </a:fontRef>
        </p:style>
      </p:cxnSp>
      <p:sp>
        <p:nvSpPr>
          <p:cNvPr id="49" name="円/楕円 48"/>
          <p:cNvSpPr/>
          <p:nvPr/>
        </p:nvSpPr>
        <p:spPr>
          <a:xfrm>
            <a:off x="1983858" y="35943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0" name="円/楕円 49"/>
          <p:cNvSpPr/>
          <p:nvPr/>
        </p:nvSpPr>
        <p:spPr>
          <a:xfrm>
            <a:off x="1979715" y="330626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51" name="円/楕円 50"/>
          <p:cNvSpPr/>
          <p:nvPr/>
        </p:nvSpPr>
        <p:spPr>
          <a:xfrm>
            <a:off x="3712051" y="386482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52" name="直線コネクタ 51"/>
          <p:cNvCxnSpPr/>
          <p:nvPr/>
        </p:nvCxnSpPr>
        <p:spPr>
          <a:xfrm rot="16200000" flipV="1">
            <a:off x="4216107" y="379281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3" name="直線コネクタ 52"/>
          <p:cNvCxnSpPr/>
          <p:nvPr/>
        </p:nvCxnSpPr>
        <p:spPr>
          <a:xfrm rot="16200000" flipV="1">
            <a:off x="1763691" y="32342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flipV="1">
            <a:off x="2712993" y="4728917"/>
            <a:ext cx="0" cy="432048"/>
          </a:xfrm>
          <a:prstGeom prst="line">
            <a:avLst/>
          </a:prstGeom>
        </p:spPr>
        <p:style>
          <a:lnRef idx="2">
            <a:schemeClr val="dk1"/>
          </a:lnRef>
          <a:fillRef idx="0">
            <a:schemeClr val="dk1"/>
          </a:fillRef>
          <a:effectRef idx="1">
            <a:schemeClr val="dk1"/>
          </a:effectRef>
          <a:fontRef idx="minor">
            <a:schemeClr val="tx1"/>
          </a:fontRef>
        </p:style>
      </p:cxnSp>
      <p:sp>
        <p:nvSpPr>
          <p:cNvPr id="55" name="円/楕円 54"/>
          <p:cNvSpPr/>
          <p:nvPr/>
        </p:nvSpPr>
        <p:spPr>
          <a:xfrm>
            <a:off x="2415905" y="5151539"/>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6" name="円/楕円 55"/>
          <p:cNvSpPr/>
          <p:nvPr/>
        </p:nvSpPr>
        <p:spPr>
          <a:xfrm>
            <a:off x="2988324" y="1704581"/>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57" name="円/楕円 56"/>
          <p:cNvSpPr/>
          <p:nvPr/>
        </p:nvSpPr>
        <p:spPr>
          <a:xfrm>
            <a:off x="4432132" y="3738317"/>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78" name="円/楕円 77"/>
          <p:cNvSpPr/>
          <p:nvPr/>
        </p:nvSpPr>
        <p:spPr>
          <a:xfrm>
            <a:off x="971602" y="316225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79" name="直線コネクタ 78"/>
          <p:cNvCxnSpPr/>
          <p:nvPr/>
        </p:nvCxnSpPr>
        <p:spPr>
          <a:xfrm flipV="1">
            <a:off x="4719623" y="4314381"/>
            <a:ext cx="0" cy="432048"/>
          </a:xfrm>
          <a:prstGeom prst="line">
            <a:avLst/>
          </a:prstGeom>
        </p:spPr>
        <p:style>
          <a:lnRef idx="2">
            <a:schemeClr val="dk1"/>
          </a:lnRef>
          <a:fillRef idx="0">
            <a:schemeClr val="dk1"/>
          </a:fillRef>
          <a:effectRef idx="1">
            <a:schemeClr val="dk1"/>
          </a:effectRef>
          <a:fontRef idx="minor">
            <a:schemeClr val="tx1"/>
          </a:fontRef>
        </p:style>
      </p:cxnSp>
      <p:sp>
        <p:nvSpPr>
          <p:cNvPr id="80" name="円/楕円 79"/>
          <p:cNvSpPr/>
          <p:nvPr/>
        </p:nvSpPr>
        <p:spPr>
          <a:xfrm>
            <a:off x="4575606" y="47464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1" name="直線コネクタ 80"/>
          <p:cNvCxnSpPr/>
          <p:nvPr/>
        </p:nvCxnSpPr>
        <p:spPr>
          <a:xfrm flipV="1">
            <a:off x="1259634" y="3726269"/>
            <a:ext cx="0" cy="432048"/>
          </a:xfrm>
          <a:prstGeom prst="line">
            <a:avLst/>
          </a:prstGeom>
        </p:spPr>
        <p:style>
          <a:lnRef idx="2">
            <a:schemeClr val="dk1"/>
          </a:lnRef>
          <a:fillRef idx="0">
            <a:schemeClr val="dk1"/>
          </a:fillRef>
          <a:effectRef idx="1">
            <a:schemeClr val="dk1"/>
          </a:effectRef>
          <a:fontRef idx="minor">
            <a:schemeClr val="tx1"/>
          </a:fontRef>
        </p:style>
      </p:cxnSp>
      <p:sp>
        <p:nvSpPr>
          <p:cNvPr id="82" name="円/楕円 81"/>
          <p:cNvSpPr/>
          <p:nvPr/>
        </p:nvSpPr>
        <p:spPr>
          <a:xfrm>
            <a:off x="1115617" y="415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83" name="円/楕円 82"/>
          <p:cNvSpPr/>
          <p:nvPr/>
        </p:nvSpPr>
        <p:spPr>
          <a:xfrm>
            <a:off x="4279061" y="474642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4" name="直線コネクタ 83"/>
          <p:cNvCxnSpPr/>
          <p:nvPr/>
        </p:nvCxnSpPr>
        <p:spPr>
          <a:xfrm flipV="1">
            <a:off x="4432131" y="5034461"/>
            <a:ext cx="0" cy="432048"/>
          </a:xfrm>
          <a:prstGeom prst="line">
            <a:avLst/>
          </a:prstGeom>
        </p:spPr>
        <p:style>
          <a:lnRef idx="2">
            <a:schemeClr val="dk1"/>
          </a:lnRef>
          <a:fillRef idx="0">
            <a:schemeClr val="dk1"/>
          </a:fillRef>
          <a:effectRef idx="1">
            <a:schemeClr val="dk1"/>
          </a:effectRef>
          <a:fontRef idx="minor">
            <a:schemeClr val="tx1"/>
          </a:fontRef>
        </p:style>
      </p:cxnSp>
      <p:sp>
        <p:nvSpPr>
          <p:cNvPr id="85" name="円/楕円 84"/>
          <p:cNvSpPr/>
          <p:nvPr/>
        </p:nvSpPr>
        <p:spPr>
          <a:xfrm>
            <a:off x="4135043" y="545708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86" name="円/楕円 85"/>
          <p:cNvSpPr/>
          <p:nvPr/>
        </p:nvSpPr>
        <p:spPr>
          <a:xfrm>
            <a:off x="827587" y="415831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87" name="直線コネクタ 86"/>
          <p:cNvCxnSpPr/>
          <p:nvPr/>
        </p:nvCxnSpPr>
        <p:spPr>
          <a:xfrm flipV="1">
            <a:off x="980657" y="4446349"/>
            <a:ext cx="0" cy="432048"/>
          </a:xfrm>
          <a:prstGeom prst="line">
            <a:avLst/>
          </a:prstGeom>
        </p:spPr>
        <p:style>
          <a:lnRef idx="2">
            <a:schemeClr val="dk1"/>
          </a:lnRef>
          <a:fillRef idx="0">
            <a:schemeClr val="dk1"/>
          </a:fillRef>
          <a:effectRef idx="1">
            <a:schemeClr val="dk1"/>
          </a:effectRef>
          <a:fontRef idx="minor">
            <a:schemeClr val="tx1"/>
          </a:fontRef>
        </p:style>
      </p:cxnSp>
      <p:sp>
        <p:nvSpPr>
          <p:cNvPr id="88" name="円/楕円 87"/>
          <p:cNvSpPr/>
          <p:nvPr/>
        </p:nvSpPr>
        <p:spPr>
          <a:xfrm>
            <a:off x="683569" y="4868971"/>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89" name="直線コネクタ 88"/>
          <p:cNvCxnSpPr/>
          <p:nvPr/>
        </p:nvCxnSpPr>
        <p:spPr>
          <a:xfrm rot="16200000" flipV="1">
            <a:off x="2199881" y="5217896"/>
            <a:ext cx="0" cy="432048"/>
          </a:xfrm>
          <a:prstGeom prst="line">
            <a:avLst/>
          </a:prstGeom>
        </p:spPr>
        <p:style>
          <a:lnRef idx="2">
            <a:schemeClr val="dk1"/>
          </a:lnRef>
          <a:fillRef idx="0">
            <a:schemeClr val="dk1"/>
          </a:fillRef>
          <a:effectRef idx="1">
            <a:schemeClr val="dk1"/>
          </a:effectRef>
          <a:fontRef idx="minor">
            <a:schemeClr val="tx1"/>
          </a:fontRef>
        </p:style>
      </p:cxnSp>
      <p:sp>
        <p:nvSpPr>
          <p:cNvPr id="90" name="円/楕円 89"/>
          <p:cNvSpPr/>
          <p:nvPr/>
        </p:nvSpPr>
        <p:spPr>
          <a:xfrm>
            <a:off x="1695824" y="530741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1" name="円/楕円 90"/>
          <p:cNvSpPr/>
          <p:nvPr/>
        </p:nvSpPr>
        <p:spPr>
          <a:xfrm>
            <a:off x="1691681" y="501938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2" name="直線コネクタ 91"/>
          <p:cNvCxnSpPr/>
          <p:nvPr/>
        </p:nvCxnSpPr>
        <p:spPr>
          <a:xfrm rot="16200000" flipV="1">
            <a:off x="1475657" y="4947376"/>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93" name="直線コネクタ 92"/>
          <p:cNvCxnSpPr/>
          <p:nvPr/>
        </p:nvCxnSpPr>
        <p:spPr>
          <a:xfrm rot="16200000" flipV="1">
            <a:off x="3932219" y="5502387"/>
            <a:ext cx="0" cy="432048"/>
          </a:xfrm>
          <a:prstGeom prst="line">
            <a:avLst/>
          </a:prstGeom>
        </p:spPr>
        <p:style>
          <a:lnRef idx="2">
            <a:schemeClr val="dk1"/>
          </a:lnRef>
          <a:fillRef idx="0">
            <a:schemeClr val="dk1"/>
          </a:fillRef>
          <a:effectRef idx="1">
            <a:schemeClr val="dk1"/>
          </a:effectRef>
          <a:fontRef idx="minor">
            <a:schemeClr val="tx1"/>
          </a:fontRef>
        </p:style>
      </p:cxnSp>
      <p:sp>
        <p:nvSpPr>
          <p:cNvPr id="94" name="円/楕円 93"/>
          <p:cNvSpPr/>
          <p:nvPr/>
        </p:nvSpPr>
        <p:spPr>
          <a:xfrm>
            <a:off x="3428162" y="559190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95" name="円/楕円 94"/>
          <p:cNvSpPr/>
          <p:nvPr/>
        </p:nvSpPr>
        <p:spPr>
          <a:xfrm>
            <a:off x="3424019" y="530387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6" name="直線コネクタ 95"/>
          <p:cNvCxnSpPr/>
          <p:nvPr/>
        </p:nvCxnSpPr>
        <p:spPr>
          <a:xfrm rot="16200000" flipV="1">
            <a:off x="3207995" y="5231867"/>
            <a:ext cx="0" cy="432048"/>
          </a:xfrm>
          <a:prstGeom prst="line">
            <a:avLst/>
          </a:prstGeom>
        </p:spPr>
        <p:style>
          <a:lnRef idx="2">
            <a:schemeClr val="dk1"/>
          </a:lnRef>
          <a:fillRef idx="0">
            <a:schemeClr val="dk1"/>
          </a:fillRef>
          <a:effectRef idx="1">
            <a:schemeClr val="dk1"/>
          </a:effectRef>
          <a:fontRef idx="minor">
            <a:schemeClr val="tx1"/>
          </a:fontRef>
        </p:style>
      </p:cxnSp>
      <p:sp>
        <p:nvSpPr>
          <p:cNvPr id="97" name="円/楕円 96"/>
          <p:cNvSpPr/>
          <p:nvPr/>
        </p:nvSpPr>
        <p:spPr>
          <a:xfrm>
            <a:off x="4576147" y="3016359"/>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98" name="直線コネクタ 97"/>
          <p:cNvCxnSpPr/>
          <p:nvPr/>
        </p:nvCxnSpPr>
        <p:spPr>
          <a:xfrm flipV="1">
            <a:off x="4720164" y="3294221"/>
            <a:ext cx="0" cy="432048"/>
          </a:xfrm>
          <a:prstGeom prst="line">
            <a:avLst/>
          </a:prstGeom>
        </p:spPr>
        <p:style>
          <a:lnRef idx="2">
            <a:schemeClr val="dk1"/>
          </a:lnRef>
          <a:fillRef idx="0">
            <a:schemeClr val="dk1"/>
          </a:fillRef>
          <a:effectRef idx="1">
            <a:schemeClr val="dk1"/>
          </a:effectRef>
          <a:fontRef idx="minor">
            <a:schemeClr val="tx1"/>
          </a:fontRef>
        </p:style>
      </p:cxnSp>
      <p:sp>
        <p:nvSpPr>
          <p:cNvPr id="99" name="円/楕円 98"/>
          <p:cNvSpPr/>
          <p:nvPr/>
        </p:nvSpPr>
        <p:spPr>
          <a:xfrm>
            <a:off x="1116300" y="2452343"/>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0" name="直線コネクタ 99"/>
          <p:cNvCxnSpPr/>
          <p:nvPr/>
        </p:nvCxnSpPr>
        <p:spPr>
          <a:xfrm flipV="1">
            <a:off x="1260317" y="2730205"/>
            <a:ext cx="0" cy="432048"/>
          </a:xfrm>
          <a:prstGeom prst="line">
            <a:avLst/>
          </a:prstGeom>
        </p:spPr>
        <p:style>
          <a:lnRef idx="2">
            <a:schemeClr val="dk1"/>
          </a:lnRef>
          <a:fillRef idx="0">
            <a:schemeClr val="dk1"/>
          </a:fillRef>
          <a:effectRef idx="1">
            <a:schemeClr val="dk1"/>
          </a:effectRef>
          <a:fontRef idx="minor">
            <a:schemeClr val="tx1"/>
          </a:fontRef>
        </p:style>
      </p:cxnSp>
      <p:sp>
        <p:nvSpPr>
          <p:cNvPr id="101" name="円/楕円 100"/>
          <p:cNvSpPr/>
          <p:nvPr/>
        </p:nvSpPr>
        <p:spPr>
          <a:xfrm>
            <a:off x="4867827" y="301089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2" name="直線コネクタ 101"/>
          <p:cNvCxnSpPr/>
          <p:nvPr/>
        </p:nvCxnSpPr>
        <p:spPr>
          <a:xfrm flipV="1">
            <a:off x="5008197" y="2568677"/>
            <a:ext cx="0" cy="432048"/>
          </a:xfrm>
          <a:prstGeom prst="line">
            <a:avLst/>
          </a:prstGeom>
        </p:spPr>
        <p:style>
          <a:lnRef idx="2">
            <a:schemeClr val="dk1"/>
          </a:lnRef>
          <a:fillRef idx="0">
            <a:schemeClr val="dk1"/>
          </a:fillRef>
          <a:effectRef idx="1">
            <a:schemeClr val="dk1"/>
          </a:effectRef>
          <a:fontRef idx="minor">
            <a:schemeClr val="tx1"/>
          </a:fontRef>
        </p:style>
      </p:cxnSp>
      <p:sp>
        <p:nvSpPr>
          <p:cNvPr id="103" name="円/楕円 102"/>
          <p:cNvSpPr/>
          <p:nvPr/>
        </p:nvSpPr>
        <p:spPr>
          <a:xfrm>
            <a:off x="4720164" y="1992613"/>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sp>
        <p:nvSpPr>
          <p:cNvPr id="104" name="円/楕円 103"/>
          <p:cNvSpPr/>
          <p:nvPr/>
        </p:nvSpPr>
        <p:spPr>
          <a:xfrm>
            <a:off x="1402382" y="243105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05" name="直線コネクタ 104"/>
          <p:cNvCxnSpPr/>
          <p:nvPr/>
        </p:nvCxnSpPr>
        <p:spPr>
          <a:xfrm flipV="1">
            <a:off x="1542752" y="1988840"/>
            <a:ext cx="0" cy="432048"/>
          </a:xfrm>
          <a:prstGeom prst="line">
            <a:avLst/>
          </a:prstGeom>
        </p:spPr>
        <p:style>
          <a:lnRef idx="2">
            <a:schemeClr val="dk1"/>
          </a:lnRef>
          <a:fillRef idx="0">
            <a:schemeClr val="dk1"/>
          </a:fillRef>
          <a:effectRef idx="1">
            <a:schemeClr val="dk1"/>
          </a:effectRef>
          <a:fontRef idx="minor">
            <a:schemeClr val="tx1"/>
          </a:fontRef>
        </p:style>
      </p:cxnSp>
      <p:sp>
        <p:nvSpPr>
          <p:cNvPr id="106" name="円/楕円 105"/>
          <p:cNvSpPr/>
          <p:nvPr/>
        </p:nvSpPr>
        <p:spPr>
          <a:xfrm>
            <a:off x="1254719" y="1412776"/>
            <a:ext cx="576065"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Si</a:t>
            </a:r>
            <a:endParaRPr kumimoji="1" lang="ja-JP" altLang="en-US" sz="2400" dirty="0"/>
          </a:p>
        </p:txBody>
      </p:sp>
      <p:cxnSp>
        <p:nvCxnSpPr>
          <p:cNvPr id="107" name="直線コネクタ 106"/>
          <p:cNvCxnSpPr/>
          <p:nvPr/>
        </p:nvCxnSpPr>
        <p:spPr>
          <a:xfrm rot="16200000" flipV="1">
            <a:off x="4495451" y="2046907"/>
            <a:ext cx="0" cy="432048"/>
          </a:xfrm>
          <a:prstGeom prst="line">
            <a:avLst/>
          </a:prstGeom>
        </p:spPr>
        <p:style>
          <a:lnRef idx="2">
            <a:schemeClr val="dk1"/>
          </a:lnRef>
          <a:fillRef idx="0">
            <a:schemeClr val="dk1"/>
          </a:fillRef>
          <a:effectRef idx="1">
            <a:schemeClr val="dk1"/>
          </a:effectRef>
          <a:fontRef idx="minor">
            <a:schemeClr val="tx1"/>
          </a:fontRef>
        </p:style>
      </p:cxnSp>
      <p:sp>
        <p:nvSpPr>
          <p:cNvPr id="108" name="円/楕円 107"/>
          <p:cNvSpPr/>
          <p:nvPr/>
        </p:nvSpPr>
        <p:spPr>
          <a:xfrm>
            <a:off x="3991394" y="213642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09" name="円/楕円 108"/>
          <p:cNvSpPr/>
          <p:nvPr/>
        </p:nvSpPr>
        <p:spPr>
          <a:xfrm>
            <a:off x="3987251" y="184839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0" name="直線コネクタ 109"/>
          <p:cNvCxnSpPr/>
          <p:nvPr/>
        </p:nvCxnSpPr>
        <p:spPr>
          <a:xfrm rot="16200000" flipV="1">
            <a:off x="3771227" y="177638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1" name="直線コネクタ 110"/>
          <p:cNvCxnSpPr/>
          <p:nvPr/>
        </p:nvCxnSpPr>
        <p:spPr>
          <a:xfrm rot="16200000" flipV="1">
            <a:off x="2775945" y="1772817"/>
            <a:ext cx="0" cy="432048"/>
          </a:xfrm>
          <a:prstGeom prst="line">
            <a:avLst/>
          </a:prstGeom>
        </p:spPr>
        <p:style>
          <a:lnRef idx="2">
            <a:schemeClr val="dk1"/>
          </a:lnRef>
          <a:fillRef idx="0">
            <a:schemeClr val="dk1"/>
          </a:fillRef>
          <a:effectRef idx="1">
            <a:schemeClr val="dk1"/>
          </a:effectRef>
          <a:fontRef idx="minor">
            <a:schemeClr val="tx1"/>
          </a:fontRef>
        </p:style>
      </p:cxnSp>
      <p:sp>
        <p:nvSpPr>
          <p:cNvPr id="112" name="円/楕円 111"/>
          <p:cNvSpPr/>
          <p:nvPr/>
        </p:nvSpPr>
        <p:spPr>
          <a:xfrm>
            <a:off x="2271888" y="186233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sp>
        <p:nvSpPr>
          <p:cNvPr id="113" name="円/楕円 112"/>
          <p:cNvSpPr/>
          <p:nvPr/>
        </p:nvSpPr>
        <p:spPr>
          <a:xfrm>
            <a:off x="2267745" y="1574305"/>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kern="0" dirty="0" err="1" smtClean="0">
                <a:latin typeface="+mj-ea"/>
                <a:ea typeface="+mj-ea"/>
              </a:rPr>
              <a:t>ー</a:t>
            </a:r>
            <a:endParaRPr kumimoji="1" lang="ja-JP" altLang="en-US" sz="1600" kern="0" dirty="0">
              <a:latin typeface="+mj-ea"/>
              <a:ea typeface="+mj-ea"/>
            </a:endParaRPr>
          </a:p>
        </p:txBody>
      </p:sp>
      <p:cxnSp>
        <p:nvCxnSpPr>
          <p:cNvPr id="114" name="直線コネクタ 113"/>
          <p:cNvCxnSpPr/>
          <p:nvPr/>
        </p:nvCxnSpPr>
        <p:spPr>
          <a:xfrm rot="16200000" flipV="1">
            <a:off x="2051721" y="150229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5" name="直線コネクタ 114"/>
          <p:cNvCxnSpPr/>
          <p:nvPr/>
        </p:nvCxnSpPr>
        <p:spPr>
          <a:xfrm rot="16200000" flipV="1">
            <a:off x="1043608" y="148855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6" name="直線コネクタ 115"/>
          <p:cNvCxnSpPr/>
          <p:nvPr/>
        </p:nvCxnSpPr>
        <p:spPr>
          <a:xfrm rot="16200000" flipV="1">
            <a:off x="755577" y="323426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7" name="直線コネクタ 116"/>
          <p:cNvCxnSpPr/>
          <p:nvPr/>
        </p:nvCxnSpPr>
        <p:spPr>
          <a:xfrm flipH="1">
            <a:off x="467544" y="5163400"/>
            <a:ext cx="216025" cy="0"/>
          </a:xfrm>
          <a:prstGeom prst="line">
            <a:avLst/>
          </a:prstGeom>
        </p:spPr>
        <p:style>
          <a:lnRef idx="2">
            <a:schemeClr val="dk1"/>
          </a:lnRef>
          <a:fillRef idx="0">
            <a:schemeClr val="dk1"/>
          </a:fillRef>
          <a:effectRef idx="1">
            <a:schemeClr val="dk1"/>
          </a:effectRef>
          <a:fontRef idx="minor">
            <a:schemeClr val="tx1"/>
          </a:fontRef>
        </p:style>
      </p:cxnSp>
      <p:cxnSp>
        <p:nvCxnSpPr>
          <p:cNvPr id="118" name="直線コネクタ 117"/>
          <p:cNvCxnSpPr/>
          <p:nvPr/>
        </p:nvCxnSpPr>
        <p:spPr>
          <a:xfrm flipH="1">
            <a:off x="5296229" y="2262932"/>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119" name="直線コネクタ 118"/>
          <p:cNvCxnSpPr/>
          <p:nvPr/>
        </p:nvCxnSpPr>
        <p:spPr>
          <a:xfrm rot="16200000" flipV="1">
            <a:off x="5227867" y="3816493"/>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0" name="直線コネクタ 119"/>
          <p:cNvCxnSpPr/>
          <p:nvPr/>
        </p:nvCxnSpPr>
        <p:spPr>
          <a:xfrm rot="16200000" flipV="1">
            <a:off x="4927132" y="5529091"/>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3" name="直線コネクタ 122"/>
          <p:cNvCxnSpPr/>
          <p:nvPr/>
        </p:nvCxnSpPr>
        <p:spPr>
          <a:xfrm flipV="1">
            <a:off x="5011843" y="1574305"/>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4" name="直線コネクタ 123"/>
          <p:cNvCxnSpPr/>
          <p:nvPr/>
        </p:nvCxnSpPr>
        <p:spPr>
          <a:xfrm flipV="1">
            <a:off x="3280003" y="1286272"/>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5" name="直線コネクタ 124"/>
          <p:cNvCxnSpPr/>
          <p:nvPr/>
        </p:nvCxnSpPr>
        <p:spPr>
          <a:xfrm flipV="1">
            <a:off x="1555160" y="119675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7" name="直線コネクタ 126"/>
          <p:cNvCxnSpPr/>
          <p:nvPr/>
        </p:nvCxnSpPr>
        <p:spPr>
          <a:xfrm flipV="1">
            <a:off x="4432132" y="6033147"/>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28" name="直線コネクタ 127"/>
          <p:cNvCxnSpPr/>
          <p:nvPr/>
        </p:nvCxnSpPr>
        <p:spPr>
          <a:xfrm flipV="1">
            <a:off x="2712993" y="571951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29" name="直線コネクタ 128"/>
          <p:cNvCxnSpPr/>
          <p:nvPr/>
        </p:nvCxnSpPr>
        <p:spPr>
          <a:xfrm flipV="1">
            <a:off x="986952" y="5439571"/>
            <a:ext cx="0" cy="432048"/>
          </a:xfrm>
          <a:prstGeom prst="line">
            <a:avLst/>
          </a:prstGeom>
        </p:spPr>
        <p:style>
          <a:lnRef idx="2">
            <a:schemeClr val="dk1"/>
          </a:lnRef>
          <a:fillRef idx="0">
            <a:schemeClr val="dk1"/>
          </a:fillRef>
          <a:effectRef idx="1">
            <a:schemeClr val="dk1"/>
          </a:effectRef>
          <a:fontRef idx="minor">
            <a:schemeClr val="tx1"/>
          </a:fontRef>
        </p:style>
      </p:cxnSp>
      <p:sp>
        <p:nvSpPr>
          <p:cNvPr id="38" name="テキスト ボックス 37"/>
          <p:cNvSpPr txBox="1"/>
          <p:nvPr/>
        </p:nvSpPr>
        <p:spPr>
          <a:xfrm>
            <a:off x="5652120" y="1271749"/>
            <a:ext cx="3491880" cy="5632311"/>
          </a:xfrm>
          <a:prstGeom prst="rect">
            <a:avLst/>
          </a:prstGeom>
          <a:noFill/>
        </p:spPr>
        <p:txBody>
          <a:bodyPr wrap="square" rtlCol="0">
            <a:spAutoFit/>
          </a:bodyPr>
          <a:lstStyle/>
          <a:p>
            <a:r>
              <a:rPr lang="ja-JP" altLang="en-US" sz="2400" dirty="0" smtClean="0"/>
              <a:t>　ホウ素</a:t>
            </a:r>
            <a:r>
              <a:rPr lang="en-US" altLang="ja-JP" sz="2400" dirty="0"/>
              <a:t>B</a:t>
            </a:r>
            <a:r>
              <a:rPr lang="ja-JP" altLang="ja-JP" sz="2400" dirty="0" smtClean="0"/>
              <a:t>など最外殻電子</a:t>
            </a:r>
            <a:r>
              <a:rPr lang="ja-JP" altLang="en-US" sz="2400" dirty="0" smtClean="0"/>
              <a:t>が</a:t>
            </a:r>
            <a:r>
              <a:rPr lang="en-US" altLang="ja-JP" sz="2400" dirty="0"/>
              <a:t>3</a:t>
            </a:r>
            <a:r>
              <a:rPr lang="ja-JP" altLang="ja-JP" sz="2400" dirty="0" smtClean="0"/>
              <a:t>個の元素</a:t>
            </a:r>
            <a:r>
              <a:rPr lang="ja-JP" altLang="en-US" sz="2400" dirty="0" smtClean="0"/>
              <a:t>（</a:t>
            </a:r>
            <a:r>
              <a:rPr lang="en-US" altLang="ja-JP" sz="2400" dirty="0">
                <a:solidFill>
                  <a:srgbClr val="FF0000"/>
                </a:solidFill>
              </a:rPr>
              <a:t>Ⅲ</a:t>
            </a:r>
            <a:r>
              <a:rPr lang="ja-JP" altLang="ja-JP" sz="2400" dirty="0" smtClean="0">
                <a:solidFill>
                  <a:srgbClr val="FF0000"/>
                </a:solidFill>
              </a:rPr>
              <a:t>族</a:t>
            </a:r>
            <a:r>
              <a:rPr lang="ja-JP" altLang="en-US" sz="2400" dirty="0" smtClean="0">
                <a:solidFill>
                  <a:srgbClr val="FF0000"/>
                </a:solidFill>
              </a:rPr>
              <a:t>の元素</a:t>
            </a:r>
            <a:r>
              <a:rPr lang="ja-JP" altLang="en-US" sz="2400" dirty="0" smtClean="0"/>
              <a:t>）</a:t>
            </a:r>
            <a:r>
              <a:rPr lang="ja-JP" altLang="ja-JP" sz="2400" dirty="0" smtClean="0"/>
              <a:t>を</a:t>
            </a:r>
            <a:r>
              <a:rPr lang="ja-JP" altLang="ja-JP" sz="2400" dirty="0"/>
              <a:t>不純物と</a:t>
            </a:r>
            <a:r>
              <a:rPr lang="ja-JP" altLang="ja-JP" sz="2400" dirty="0" smtClean="0"/>
              <a:t>して加えた半導体</a:t>
            </a:r>
            <a:r>
              <a:rPr lang="ja-JP" altLang="en-US" sz="2400" dirty="0" smtClean="0"/>
              <a:t>が</a:t>
            </a:r>
            <a:r>
              <a:rPr lang="en-US" altLang="ja-JP" sz="2400" dirty="0">
                <a:solidFill>
                  <a:srgbClr val="FF0000"/>
                </a:solidFill>
              </a:rPr>
              <a:t>p</a:t>
            </a:r>
            <a:r>
              <a:rPr lang="ja-JP" altLang="en-US" sz="2400" dirty="0" smtClean="0">
                <a:solidFill>
                  <a:srgbClr val="FF0000"/>
                </a:solidFill>
              </a:rPr>
              <a:t>形半導体</a:t>
            </a:r>
            <a:r>
              <a:rPr lang="ja-JP" altLang="en-US" sz="2400" dirty="0" smtClean="0"/>
              <a:t>である。</a:t>
            </a:r>
            <a:endParaRPr lang="en-US" altLang="ja-JP" sz="2400" dirty="0" smtClean="0"/>
          </a:p>
          <a:p>
            <a:r>
              <a:rPr lang="ja-JP" altLang="en-US" sz="2400" dirty="0" smtClean="0"/>
              <a:t>　</a:t>
            </a:r>
            <a:r>
              <a:rPr lang="ja-JP" altLang="ja-JP" sz="2400" dirty="0" smtClean="0"/>
              <a:t>最外殻電子</a:t>
            </a:r>
            <a:r>
              <a:rPr lang="ja-JP" altLang="en-US" sz="2400" dirty="0" smtClean="0"/>
              <a:t>が</a:t>
            </a:r>
            <a:r>
              <a:rPr lang="ja-JP" altLang="ja-JP" sz="2400" dirty="0" smtClean="0"/>
              <a:t>８個</a:t>
            </a:r>
            <a:r>
              <a:rPr lang="ja-JP" altLang="ja-JP" sz="2400" dirty="0"/>
              <a:t>が安定な状態であるため</a:t>
            </a:r>
            <a:r>
              <a:rPr lang="ja-JP" altLang="ja-JP" sz="2400" dirty="0" smtClean="0"/>
              <a:t>、</a:t>
            </a:r>
            <a:r>
              <a:rPr lang="en-US" altLang="ja-JP" sz="2400" dirty="0" smtClean="0"/>
              <a:t>B</a:t>
            </a:r>
            <a:r>
              <a:rPr lang="ja-JP" altLang="en-US" sz="2400" dirty="0" smtClean="0"/>
              <a:t>の周りに</a:t>
            </a:r>
            <a:r>
              <a:rPr lang="en-US" altLang="ja-JP" sz="2400" dirty="0" smtClean="0"/>
              <a:t>1</a:t>
            </a:r>
            <a:r>
              <a:rPr lang="ja-JP" altLang="en-US" sz="2400" dirty="0" smtClean="0"/>
              <a:t>個の正孔ができる。</a:t>
            </a:r>
            <a:endParaRPr lang="en-US" altLang="ja-JP" sz="2400" dirty="0" smtClean="0"/>
          </a:p>
          <a:p>
            <a:r>
              <a:rPr lang="ja-JP" altLang="en-US" sz="2400" dirty="0" smtClean="0"/>
              <a:t>　</a:t>
            </a:r>
            <a:r>
              <a:rPr lang="ja-JP" altLang="ja-JP" sz="2400" dirty="0" smtClean="0"/>
              <a:t>この</a:t>
            </a:r>
            <a:r>
              <a:rPr lang="ja-JP" altLang="ja-JP" sz="2400" dirty="0"/>
              <a:t>とき</a:t>
            </a:r>
            <a:r>
              <a:rPr lang="ja-JP" altLang="ja-JP" sz="2400" dirty="0" smtClean="0"/>
              <a:t>、</a:t>
            </a:r>
            <a:r>
              <a:rPr lang="ja-JP" altLang="en-US" sz="2400" dirty="0"/>
              <a:t>電子</a:t>
            </a:r>
            <a:r>
              <a:rPr lang="ja-JP" altLang="ja-JP" sz="2400" dirty="0" smtClean="0"/>
              <a:t>の</a:t>
            </a:r>
            <a:r>
              <a:rPr lang="ja-JP" altLang="ja-JP" sz="2400" dirty="0"/>
              <a:t>発生を伴わないので</a:t>
            </a:r>
            <a:r>
              <a:rPr lang="ja-JP" altLang="ja-JP" sz="2400" dirty="0" smtClean="0"/>
              <a:t>、</a:t>
            </a:r>
            <a:r>
              <a:rPr lang="ja-JP" altLang="en-US" sz="2400" dirty="0" smtClean="0"/>
              <a:t>正</a:t>
            </a:r>
            <a:r>
              <a:rPr lang="ja-JP" altLang="en-US" sz="2400" dirty="0"/>
              <a:t>孔</a:t>
            </a:r>
            <a:r>
              <a:rPr lang="ja-JP" altLang="ja-JP" sz="2400" dirty="0" smtClean="0"/>
              <a:t>の</a:t>
            </a:r>
            <a:r>
              <a:rPr lang="ja-JP" altLang="ja-JP" sz="2400" dirty="0"/>
              <a:t>数</a:t>
            </a:r>
            <a:r>
              <a:rPr lang="ja-JP" altLang="ja-JP" sz="2400" dirty="0" smtClean="0"/>
              <a:t>が</a:t>
            </a:r>
            <a:r>
              <a:rPr lang="ja-JP" altLang="en-US" sz="2400" dirty="0" smtClean="0"/>
              <a:t>自由</a:t>
            </a:r>
            <a:r>
              <a:rPr lang="ja-JP" altLang="en-US" sz="2400" dirty="0"/>
              <a:t>電子</a:t>
            </a:r>
            <a:r>
              <a:rPr lang="ja-JP" altLang="ja-JP" sz="2400" dirty="0" smtClean="0"/>
              <a:t>の</a:t>
            </a:r>
            <a:r>
              <a:rPr lang="ja-JP" altLang="ja-JP" sz="2400" dirty="0"/>
              <a:t>数より多く</a:t>
            </a:r>
            <a:r>
              <a:rPr lang="ja-JP" altLang="ja-JP" sz="2400" dirty="0" smtClean="0"/>
              <a:t>な</a:t>
            </a:r>
            <a:r>
              <a:rPr lang="ja-JP" altLang="en-US" sz="2400" dirty="0" smtClean="0"/>
              <a:t>る。</a:t>
            </a:r>
            <a:r>
              <a:rPr lang="ja-JP" altLang="ja-JP" sz="2400" dirty="0" smtClean="0"/>
              <a:t>電気伝導が</a:t>
            </a:r>
            <a:r>
              <a:rPr lang="ja-JP" altLang="en-US" sz="2400" dirty="0" smtClean="0"/>
              <a:t>正孔</a:t>
            </a:r>
            <a:r>
              <a:rPr lang="ja-JP" altLang="ja-JP" sz="2400" dirty="0" smtClean="0"/>
              <a:t>、すなわち</a:t>
            </a:r>
            <a:r>
              <a:rPr lang="ja-JP" altLang="en-US" sz="2400" dirty="0" smtClean="0"/>
              <a:t>正</a:t>
            </a:r>
            <a:r>
              <a:rPr lang="ja-JP" altLang="ja-JP" sz="2400" dirty="0" smtClean="0"/>
              <a:t>（</a:t>
            </a:r>
            <a:r>
              <a:rPr lang="en-US" altLang="ja-JP" sz="2400" dirty="0">
                <a:solidFill>
                  <a:srgbClr val="FF0000"/>
                </a:solidFill>
              </a:rPr>
              <a:t>P</a:t>
            </a:r>
            <a:r>
              <a:rPr lang="en-US" altLang="ja-JP" sz="2400" dirty="0"/>
              <a:t>ositive</a:t>
            </a:r>
            <a:r>
              <a:rPr lang="ja-JP" altLang="ja-JP" sz="2400" dirty="0" smtClean="0"/>
              <a:t>）の電荷で行われ</a:t>
            </a:r>
            <a:r>
              <a:rPr lang="ja-JP" altLang="en-US" sz="2400" dirty="0" smtClean="0"/>
              <a:t>ることから、</a:t>
            </a:r>
            <a:r>
              <a:rPr lang="ja-JP" altLang="en-US" sz="2400" dirty="0" err="1" smtClean="0">
                <a:solidFill>
                  <a:srgbClr val="FF0000"/>
                </a:solidFill>
              </a:rPr>
              <a:t>ｐ</a:t>
            </a:r>
            <a:r>
              <a:rPr lang="ja-JP" altLang="ja-JP" sz="2400" dirty="0" smtClean="0">
                <a:solidFill>
                  <a:srgbClr val="FF0000"/>
                </a:solidFill>
              </a:rPr>
              <a:t>形半導体</a:t>
            </a:r>
            <a:r>
              <a:rPr lang="ja-JP" altLang="ja-JP" sz="2400" dirty="0" smtClean="0"/>
              <a:t>と呼</a:t>
            </a:r>
            <a:r>
              <a:rPr lang="ja-JP" altLang="en-US" sz="2400" dirty="0"/>
              <a:t>ばれる</a:t>
            </a:r>
            <a:r>
              <a:rPr lang="ja-JP" altLang="ja-JP" sz="2400" dirty="0" smtClean="0"/>
              <a:t>。</a:t>
            </a:r>
            <a:endParaRPr lang="ja-JP" altLang="ja-JP" sz="2400" dirty="0"/>
          </a:p>
        </p:txBody>
      </p:sp>
      <p:sp>
        <p:nvSpPr>
          <p:cNvPr id="122" name="テキスト ボックス 121"/>
          <p:cNvSpPr txBox="1"/>
          <p:nvPr/>
        </p:nvSpPr>
        <p:spPr>
          <a:xfrm>
            <a:off x="1391804" y="6093296"/>
            <a:ext cx="3577490" cy="830997"/>
          </a:xfrm>
          <a:prstGeom prst="rect">
            <a:avLst/>
          </a:prstGeom>
          <a:noFill/>
        </p:spPr>
        <p:txBody>
          <a:bodyPr wrap="square" rtlCol="0">
            <a:spAutoFit/>
          </a:bodyPr>
          <a:lstStyle/>
          <a:p>
            <a:r>
              <a:rPr kumimoji="1" lang="ja-JP" altLang="en-US" sz="2400" dirty="0" smtClean="0">
                <a:solidFill>
                  <a:srgbClr val="FF0000"/>
                </a:solidFill>
              </a:rPr>
              <a:t>多数キャリア：　</a:t>
            </a:r>
            <a:r>
              <a:rPr lang="ja-JP" altLang="en-US" sz="2400" dirty="0" smtClean="0">
                <a:solidFill>
                  <a:srgbClr val="FF0000"/>
                </a:solidFill>
              </a:rPr>
              <a:t>正孔</a:t>
            </a:r>
            <a:endParaRPr lang="ja-JP" altLang="en-US" sz="2400" dirty="0">
              <a:solidFill>
                <a:srgbClr val="FF0000"/>
              </a:solidFill>
            </a:endParaRPr>
          </a:p>
          <a:p>
            <a:r>
              <a:rPr lang="ja-JP" altLang="en-US" sz="2400" dirty="0" smtClean="0">
                <a:solidFill>
                  <a:srgbClr val="FF0000"/>
                </a:solidFill>
              </a:rPr>
              <a:t>小</a:t>
            </a:r>
            <a:r>
              <a:rPr kumimoji="1" lang="ja-JP" altLang="en-US" sz="2400" dirty="0" smtClean="0">
                <a:solidFill>
                  <a:srgbClr val="FF0000"/>
                </a:solidFill>
              </a:rPr>
              <a:t>数</a:t>
            </a:r>
            <a:r>
              <a:rPr lang="ja-JP" altLang="en-US" sz="2400" dirty="0" smtClean="0">
                <a:solidFill>
                  <a:srgbClr val="FF0000"/>
                </a:solidFill>
              </a:rPr>
              <a:t>キャリア：</a:t>
            </a:r>
            <a:r>
              <a:rPr lang="ja-JP" altLang="en-US" sz="2400" dirty="0">
                <a:solidFill>
                  <a:srgbClr val="FF0000"/>
                </a:solidFill>
              </a:rPr>
              <a:t>自由</a:t>
            </a:r>
            <a:r>
              <a:rPr lang="ja-JP" altLang="en-US" sz="2400" dirty="0" smtClean="0">
                <a:solidFill>
                  <a:srgbClr val="FF0000"/>
                </a:solidFill>
              </a:rPr>
              <a:t>電子　</a:t>
            </a:r>
            <a:endParaRPr kumimoji="1" lang="ja-JP" altLang="en-US" sz="2400" dirty="0">
              <a:solidFill>
                <a:srgbClr val="FF0000"/>
              </a:solidFill>
            </a:endParaRPr>
          </a:p>
        </p:txBody>
      </p:sp>
      <p:sp>
        <p:nvSpPr>
          <p:cNvPr id="126" name="テキスト ボックス 125"/>
          <p:cNvSpPr txBox="1"/>
          <p:nvPr/>
        </p:nvSpPr>
        <p:spPr>
          <a:xfrm>
            <a:off x="3424019" y="3162253"/>
            <a:ext cx="1067288" cy="461665"/>
          </a:xfrm>
          <a:prstGeom prst="rect">
            <a:avLst/>
          </a:prstGeom>
          <a:noFill/>
        </p:spPr>
        <p:txBody>
          <a:bodyPr wrap="square" rtlCol="0">
            <a:spAutoFit/>
          </a:bodyPr>
          <a:lstStyle/>
          <a:p>
            <a:r>
              <a:rPr lang="ja-JP" altLang="en-US" sz="2400" dirty="0" smtClean="0">
                <a:solidFill>
                  <a:srgbClr val="FF0000"/>
                </a:solidFill>
              </a:rPr>
              <a:t>正孔</a:t>
            </a:r>
            <a:endParaRPr kumimoji="1" lang="ja-JP" altLang="en-US" sz="2400" dirty="0">
              <a:solidFill>
                <a:srgbClr val="FF0000"/>
              </a:solidFill>
            </a:endParaRPr>
          </a:p>
        </p:txBody>
      </p:sp>
    </p:spTree>
    <p:extLst>
      <p:ext uri="{BB962C8B-B14F-4D97-AF65-F5344CB8AC3E}">
        <p14:creationId xmlns:p14="http://schemas.microsoft.com/office/powerpoint/2010/main" val="225192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type="none"/>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6669360"/>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461226" y="510982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355976" y="422108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922019" y="3555121"/>
            <a:ext cx="71869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ja-JP" altLang="en-US" sz="1600" dirty="0" smtClean="0">
                <a:solidFill>
                  <a:srgbClr val="FF0000"/>
                </a:solidFill>
              </a:rPr>
              <a:t>８</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p:nvPr/>
        </p:nvCxnSpPr>
        <p:spPr>
          <a:xfrm flipH="1">
            <a:off x="5525961" y="3068960"/>
            <a:ext cx="2494412"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組み合せバイアス回路（２）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808555"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5733255"/>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4818557"/>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1" name="テキスト ボックス 190"/>
          <p:cNvSpPr txBox="1"/>
          <p:nvPr/>
        </p:nvSpPr>
        <p:spPr>
          <a:xfrm>
            <a:off x="6391140" y="5508639"/>
            <a:ext cx="661553" cy="338554"/>
          </a:xfrm>
          <a:prstGeom prst="rect">
            <a:avLst/>
          </a:prstGeom>
          <a:noFill/>
        </p:spPr>
        <p:txBody>
          <a:bodyPr wrap="square" rtlCol="0">
            <a:spAutoFit/>
          </a:bodyPr>
          <a:lstStyle/>
          <a:p>
            <a:r>
              <a:rPr lang="en-US" altLang="ja-JP" sz="1600" dirty="0" smtClean="0">
                <a:solidFill>
                  <a:srgbClr val="FF0000"/>
                </a:solidFill>
              </a:rPr>
              <a:t>0.8V</a:t>
            </a:r>
            <a:endParaRPr lang="ja-JP" altLang="ja-JP" sz="1600" dirty="0">
              <a:solidFill>
                <a:srgbClr val="FF0000"/>
              </a:solidFill>
            </a:endParaRPr>
          </a:p>
        </p:txBody>
      </p:sp>
      <p:sp>
        <p:nvSpPr>
          <p:cNvPr id="193" name="Line 6"/>
          <p:cNvSpPr>
            <a:spLocks noChangeShapeType="1"/>
          </p:cNvSpPr>
          <p:nvPr/>
        </p:nvSpPr>
        <p:spPr bwMode="auto">
          <a:xfrm rot="10800000" flipV="1">
            <a:off x="4217826" y="4983439"/>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テキスト ボックス 193"/>
          <p:cNvSpPr txBox="1"/>
          <p:nvPr/>
        </p:nvSpPr>
        <p:spPr>
          <a:xfrm>
            <a:off x="3826122" y="494119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A</a:t>
            </a:r>
            <a:endParaRPr lang="ja-JP" altLang="ja-JP" sz="1600" dirty="0">
              <a:solidFill>
                <a:srgbClr val="FF0000"/>
              </a:solidFill>
            </a:endParaRPr>
          </a:p>
        </p:txBody>
      </p:sp>
      <p:sp>
        <p:nvSpPr>
          <p:cNvPr id="196" name="テキスト ボックス 195"/>
          <p:cNvSpPr txBox="1"/>
          <p:nvPr/>
        </p:nvSpPr>
        <p:spPr>
          <a:xfrm>
            <a:off x="3684851" y="4637577"/>
            <a:ext cx="661553" cy="338554"/>
          </a:xfrm>
          <a:prstGeom prst="rect">
            <a:avLst/>
          </a:prstGeom>
          <a:noFill/>
        </p:spPr>
        <p:txBody>
          <a:bodyPr wrap="square" rtlCol="0">
            <a:spAutoFit/>
          </a:bodyPr>
          <a:lstStyle/>
          <a:p>
            <a:r>
              <a:rPr lang="en-US" altLang="ja-JP" sz="1600" dirty="0" smtClean="0">
                <a:solidFill>
                  <a:srgbClr val="FF0000"/>
                </a:solidFill>
              </a:rPr>
              <a:t>1.46V</a:t>
            </a:r>
            <a:endParaRPr lang="ja-JP" altLang="ja-JP" sz="1600" dirty="0">
              <a:solidFill>
                <a:srgbClr val="FF0000"/>
              </a:solidFill>
            </a:endParaRPr>
          </a:p>
        </p:txBody>
      </p:sp>
      <p:sp>
        <p:nvSpPr>
          <p:cNvPr id="197" name="テキスト ボックス 196"/>
          <p:cNvSpPr txBox="1"/>
          <p:nvPr/>
        </p:nvSpPr>
        <p:spPr>
          <a:xfrm>
            <a:off x="3571965" y="5353125"/>
            <a:ext cx="927835" cy="338554"/>
          </a:xfrm>
          <a:prstGeom prst="rect">
            <a:avLst/>
          </a:prstGeom>
          <a:noFill/>
        </p:spPr>
        <p:txBody>
          <a:bodyPr wrap="square" rtlCol="0">
            <a:spAutoFit/>
          </a:bodyPr>
          <a:lstStyle/>
          <a:p>
            <a:r>
              <a:rPr lang="en-US" altLang="ja-JP" sz="1600" dirty="0" smtClean="0">
                <a:solidFill>
                  <a:srgbClr val="FF0000"/>
                </a:solidFill>
              </a:rPr>
              <a:t>0.16mA</a:t>
            </a:r>
            <a:endParaRPr lang="ja-JP" altLang="ja-JP" sz="1600" dirty="0">
              <a:solidFill>
                <a:srgbClr val="FF0000"/>
              </a:solidFill>
            </a:endParaRPr>
          </a:p>
        </p:txBody>
      </p:sp>
      <p:sp>
        <p:nvSpPr>
          <p:cNvPr id="198" name="テキスト ボックス 197"/>
          <p:cNvSpPr txBox="1"/>
          <p:nvPr/>
        </p:nvSpPr>
        <p:spPr>
          <a:xfrm>
            <a:off x="3426244" y="6037510"/>
            <a:ext cx="879021" cy="338554"/>
          </a:xfrm>
          <a:prstGeom prst="rect">
            <a:avLst/>
          </a:prstGeom>
          <a:noFill/>
        </p:spPr>
        <p:txBody>
          <a:bodyPr wrap="square" rtlCol="0">
            <a:spAutoFit/>
          </a:bodyPr>
          <a:lstStyle/>
          <a:p>
            <a:r>
              <a:rPr lang="en-US" altLang="ja-JP" sz="1600" dirty="0" smtClean="0">
                <a:solidFill>
                  <a:srgbClr val="FF0000"/>
                </a:solidFill>
              </a:rPr>
              <a:t>9.13kΩ</a:t>
            </a:r>
            <a:endParaRPr lang="ja-JP" altLang="ja-JP" sz="1600" dirty="0">
              <a:solidFill>
                <a:srgbClr val="FF0000"/>
              </a:solidFill>
            </a:endParaRPr>
          </a:p>
        </p:txBody>
      </p:sp>
      <p:sp>
        <p:nvSpPr>
          <p:cNvPr id="199" name="テキスト ボックス 198"/>
          <p:cNvSpPr txBox="1"/>
          <p:nvPr/>
        </p:nvSpPr>
        <p:spPr>
          <a:xfrm>
            <a:off x="3426244" y="3548973"/>
            <a:ext cx="873339" cy="338554"/>
          </a:xfrm>
          <a:prstGeom prst="rect">
            <a:avLst/>
          </a:prstGeom>
          <a:noFill/>
        </p:spPr>
        <p:txBody>
          <a:bodyPr wrap="square" rtlCol="0">
            <a:spAutoFit/>
          </a:bodyPr>
          <a:lstStyle/>
          <a:p>
            <a:r>
              <a:rPr lang="en-US" altLang="ja-JP" sz="1600" dirty="0" smtClean="0">
                <a:solidFill>
                  <a:srgbClr val="FF0000"/>
                </a:solidFill>
              </a:rPr>
              <a:t>19kΩ</a:t>
            </a:r>
            <a:endParaRPr lang="ja-JP" altLang="ja-JP" sz="1600" dirty="0">
              <a:solidFill>
                <a:srgbClr val="FF0000"/>
              </a:solidFill>
            </a:endParaRPr>
          </a:p>
        </p:txBody>
      </p:sp>
      <p:sp>
        <p:nvSpPr>
          <p:cNvPr id="200" name="メモ 199"/>
          <p:cNvSpPr/>
          <p:nvPr/>
        </p:nvSpPr>
        <p:spPr>
          <a:xfrm>
            <a:off x="3471946" y="6072595"/>
            <a:ext cx="668006"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2" name="メモ 201"/>
          <p:cNvSpPr/>
          <p:nvPr/>
        </p:nvSpPr>
        <p:spPr>
          <a:xfrm>
            <a:off x="3435001" y="3588622"/>
            <a:ext cx="638401" cy="314363"/>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92" name="直線コネクタ 191"/>
          <p:cNvCxnSpPr/>
          <p:nvPr/>
        </p:nvCxnSpPr>
        <p:spPr>
          <a:xfrm flipH="1">
            <a:off x="4300292" y="3066314"/>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95" name="直線コネクタ 194"/>
          <p:cNvCxnSpPr/>
          <p:nvPr/>
        </p:nvCxnSpPr>
        <p:spPr>
          <a:xfrm>
            <a:off x="4852775" y="3058744"/>
            <a:ext cx="0" cy="1024020"/>
          </a:xfrm>
          <a:prstGeom prst="line">
            <a:avLst/>
          </a:prstGeom>
        </p:spPr>
        <p:style>
          <a:lnRef idx="2">
            <a:schemeClr val="dk1"/>
          </a:lnRef>
          <a:fillRef idx="1">
            <a:schemeClr val="lt1"/>
          </a:fillRef>
          <a:effectRef idx="0">
            <a:schemeClr val="dk1"/>
          </a:effectRef>
          <a:fontRef idx="minor">
            <a:schemeClr val="dk1"/>
          </a:fontRef>
        </p:style>
      </p:cxnSp>
      <p:cxnSp>
        <p:nvCxnSpPr>
          <p:cNvPr id="203" name="直線コネクタ 202"/>
          <p:cNvCxnSpPr/>
          <p:nvPr/>
        </p:nvCxnSpPr>
        <p:spPr>
          <a:xfrm flipH="1">
            <a:off x="4852775" y="4082764"/>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204" name="Line 4"/>
          <p:cNvSpPr>
            <a:spLocks noChangeShapeType="1"/>
          </p:cNvSpPr>
          <p:nvPr/>
        </p:nvSpPr>
        <p:spPr bwMode="auto">
          <a:xfrm>
            <a:off x="5513891"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テキスト ボックス 204"/>
          <p:cNvSpPr txBox="1"/>
          <p:nvPr/>
        </p:nvSpPr>
        <p:spPr>
          <a:xfrm>
            <a:off x="6325457" y="3893675"/>
            <a:ext cx="661553" cy="338554"/>
          </a:xfrm>
          <a:prstGeom prst="rect">
            <a:avLst/>
          </a:prstGeom>
          <a:noFill/>
        </p:spPr>
        <p:txBody>
          <a:bodyPr wrap="square" rtlCol="0">
            <a:spAutoFit/>
          </a:bodyPr>
          <a:lstStyle/>
          <a:p>
            <a:r>
              <a:rPr lang="en-US" altLang="ja-JP" sz="1600" dirty="0" smtClean="0">
                <a:solidFill>
                  <a:srgbClr val="FF0000"/>
                </a:solidFill>
              </a:rPr>
              <a:t>4.8V</a:t>
            </a:r>
            <a:endParaRPr lang="ja-JP" altLang="ja-JP" sz="1600" dirty="0">
              <a:solidFill>
                <a:srgbClr val="FF0000"/>
              </a:solidFill>
            </a:endParaRPr>
          </a:p>
        </p:txBody>
      </p:sp>
      <p:sp>
        <p:nvSpPr>
          <p:cNvPr id="206" name="テキスト ボックス 205"/>
          <p:cNvSpPr txBox="1"/>
          <p:nvPr/>
        </p:nvSpPr>
        <p:spPr>
          <a:xfrm>
            <a:off x="4788024" y="5178678"/>
            <a:ext cx="661553" cy="338554"/>
          </a:xfrm>
          <a:prstGeom prst="rect">
            <a:avLst/>
          </a:prstGeom>
          <a:noFill/>
        </p:spPr>
        <p:txBody>
          <a:bodyPr wrap="square" rtlCol="0">
            <a:spAutoFit/>
          </a:bodyPr>
          <a:lstStyle/>
          <a:p>
            <a:r>
              <a:rPr lang="en-US" altLang="ja-JP" sz="1600" dirty="0" smtClean="0">
                <a:solidFill>
                  <a:srgbClr val="FF0000"/>
                </a:solidFill>
              </a:rPr>
              <a:t>0.66V</a:t>
            </a:r>
            <a:endParaRPr lang="ja-JP" altLang="ja-JP" sz="1600" dirty="0">
              <a:solidFill>
                <a:srgbClr val="FF0000"/>
              </a:solidFill>
            </a:endParaRPr>
          </a:p>
        </p:txBody>
      </p:sp>
      <p:sp>
        <p:nvSpPr>
          <p:cNvPr id="207" name="テキスト ボックス 206"/>
          <p:cNvSpPr txBox="1"/>
          <p:nvPr/>
        </p:nvSpPr>
        <p:spPr>
          <a:xfrm>
            <a:off x="4572000" y="4314582"/>
            <a:ext cx="661553" cy="338554"/>
          </a:xfrm>
          <a:prstGeom prst="rect">
            <a:avLst/>
          </a:prstGeom>
          <a:noFill/>
        </p:spPr>
        <p:txBody>
          <a:bodyPr wrap="square" rtlCol="0">
            <a:spAutoFit/>
          </a:bodyPr>
          <a:lstStyle/>
          <a:p>
            <a:r>
              <a:rPr lang="en-US" altLang="ja-JP" sz="1600" dirty="0">
                <a:solidFill>
                  <a:srgbClr val="FF0000"/>
                </a:solidFill>
              </a:rPr>
              <a:t>16</a:t>
            </a:r>
            <a:r>
              <a:rPr lang="en-US" altLang="ja-JP" sz="1600" dirty="0" smtClean="0">
                <a:solidFill>
                  <a:srgbClr val="FF0000"/>
                </a:solidFill>
              </a:rPr>
              <a:t>μA</a:t>
            </a:r>
            <a:endParaRPr lang="ja-JP" altLang="ja-JP" sz="1600" dirty="0">
              <a:solidFill>
                <a:srgbClr val="FF0000"/>
              </a:solidFill>
            </a:endParaRPr>
          </a:p>
        </p:txBody>
      </p:sp>
      <p:sp>
        <p:nvSpPr>
          <p:cNvPr id="212" name="テキスト ボックス 211"/>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13" name="テキスト ボックス 212"/>
          <p:cNvSpPr txBox="1"/>
          <p:nvPr/>
        </p:nvSpPr>
        <p:spPr>
          <a:xfrm>
            <a:off x="7311355" y="1354112"/>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14" name="テキスト ボックス 213"/>
          <p:cNvSpPr txBox="1"/>
          <p:nvPr/>
        </p:nvSpPr>
        <p:spPr>
          <a:xfrm>
            <a:off x="4622742" y="141335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5" name="テキスト ボックス 214"/>
          <p:cNvSpPr txBox="1"/>
          <p:nvPr/>
        </p:nvSpPr>
        <p:spPr>
          <a:xfrm>
            <a:off x="2000978" y="136203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6" name="テキスト ボックス 215"/>
          <p:cNvSpPr txBox="1"/>
          <p:nvPr/>
        </p:nvSpPr>
        <p:spPr>
          <a:xfrm>
            <a:off x="6515973" y="848755"/>
            <a:ext cx="661553" cy="338554"/>
          </a:xfrm>
          <a:prstGeom prst="rect">
            <a:avLst/>
          </a:prstGeom>
          <a:noFill/>
        </p:spPr>
        <p:txBody>
          <a:bodyPr wrap="square" rtlCol="0">
            <a:spAutoFit/>
          </a:bodyPr>
          <a:lstStyle/>
          <a:p>
            <a:r>
              <a:rPr lang="en-US" altLang="ja-JP" sz="1600" dirty="0" smtClean="0">
                <a:solidFill>
                  <a:srgbClr val="FF0000"/>
                </a:solidFill>
              </a:rPr>
              <a:t>3.2</a:t>
            </a:r>
            <a:endParaRPr lang="ja-JP" altLang="ja-JP" sz="1600" dirty="0">
              <a:solidFill>
                <a:srgbClr val="FF0000"/>
              </a:solidFill>
            </a:endParaRPr>
          </a:p>
        </p:txBody>
      </p:sp>
      <p:sp>
        <p:nvSpPr>
          <p:cNvPr id="218" name="テキスト ボックス 217"/>
          <p:cNvSpPr txBox="1"/>
          <p:nvPr/>
        </p:nvSpPr>
        <p:spPr>
          <a:xfrm>
            <a:off x="6498919" y="1579824"/>
            <a:ext cx="661553" cy="338554"/>
          </a:xfrm>
          <a:prstGeom prst="rect">
            <a:avLst/>
          </a:prstGeom>
          <a:noFill/>
        </p:spPr>
        <p:txBody>
          <a:bodyPr wrap="square" rtlCol="0">
            <a:spAutoFit/>
          </a:bodyPr>
          <a:lstStyle/>
          <a:p>
            <a:r>
              <a:rPr lang="en-US" altLang="ja-JP" sz="1600" dirty="0" smtClean="0">
                <a:solidFill>
                  <a:srgbClr val="FF0000"/>
                </a:solidFill>
              </a:rPr>
              <a:t>1.6</a:t>
            </a:r>
            <a:endParaRPr lang="ja-JP" altLang="ja-JP" sz="1600" dirty="0">
              <a:solidFill>
                <a:srgbClr val="FF0000"/>
              </a:solidFill>
            </a:endParaRPr>
          </a:p>
        </p:txBody>
      </p:sp>
      <p:cxnSp>
        <p:nvCxnSpPr>
          <p:cNvPr id="221" name="直線コネクタ 220"/>
          <p:cNvCxnSpPr/>
          <p:nvPr/>
        </p:nvCxnSpPr>
        <p:spPr>
          <a:xfrm flipH="1" flipV="1">
            <a:off x="7036278" y="1041966"/>
            <a:ext cx="1741060" cy="1422408"/>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22" name="円/楕円 221"/>
          <p:cNvSpPr/>
          <p:nvPr/>
        </p:nvSpPr>
        <p:spPr>
          <a:xfrm>
            <a:off x="7857517" y="169912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3" name="円/楕円 222"/>
          <p:cNvSpPr/>
          <p:nvPr/>
        </p:nvSpPr>
        <p:spPr>
          <a:xfrm>
            <a:off x="2294988" y="1692952"/>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4" name="円/楕円 223"/>
          <p:cNvSpPr/>
          <p:nvPr/>
        </p:nvSpPr>
        <p:spPr>
          <a:xfrm>
            <a:off x="4792002" y="1760056"/>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79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5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0"/>
                                        </p:tgtEl>
                                      </p:cBhvr>
                                    </p:animEffect>
                                    <p:set>
                                      <p:cBhvr>
                                        <p:cTn id="32" dur="1" fill="hold">
                                          <p:stCondLst>
                                            <p:cond delay="499"/>
                                          </p:stCondLst>
                                        </p:cTn>
                                        <p:tgtEl>
                                          <p:spTgt spid="2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5"/>
                                        </p:tgtEl>
                                        <p:attrNameLst>
                                          <p:attrName>style.visibility</p:attrName>
                                        </p:attrNameLst>
                                      </p:cBhvr>
                                      <p:to>
                                        <p:strVal val="visible"/>
                                      </p:to>
                                    </p:set>
                                    <p:animEffect transition="in" filter="fade">
                                      <p:cBhvr>
                                        <p:cTn id="37" dur="500"/>
                                        <p:tgtEl>
                                          <p:spTgt spid="2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02"/>
                                        </p:tgtEl>
                                      </p:cBhvr>
                                    </p:animEffect>
                                    <p:set>
                                      <p:cBhvr>
                                        <p:cTn id="42" dur="1" fill="hold">
                                          <p:stCondLst>
                                            <p:cond delay="4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6" grpId="0"/>
      <p:bldP spid="197" grpId="0"/>
      <p:bldP spid="200" grpId="0" animBg="1"/>
      <p:bldP spid="202" grpId="0" animBg="1"/>
      <p:bldP spid="205" grpId="0"/>
      <p:bldP spid="206" grpId="0"/>
      <p:bldP spid="20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実際</a:t>
            </a:r>
            <a:r>
              <a:rPr lang="ja-JP" altLang="en-US" dirty="0" smtClean="0"/>
              <a:t>の</a:t>
            </a:r>
            <a:r>
              <a:rPr lang="ja-JP" altLang="en-US" dirty="0"/>
              <a:t>増幅回路</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868283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Line 4"/>
          <p:cNvSpPr>
            <a:spLocks noChangeShapeType="1"/>
          </p:cNvSpPr>
          <p:nvPr/>
        </p:nvSpPr>
        <p:spPr bwMode="auto">
          <a:xfrm>
            <a:off x="4586977" y="4296506"/>
            <a:ext cx="0" cy="71254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4238027" y="349421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4238028" y="400978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4242402" y="348541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4593691" y="1809656"/>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6" name="直線コネクタ 255"/>
          <p:cNvCxnSpPr/>
          <p:nvPr/>
        </p:nvCxnSpPr>
        <p:spPr>
          <a:xfrm flipH="1">
            <a:off x="4586977" y="5009052"/>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262" name="直線コネクタ 261"/>
          <p:cNvCxnSpPr/>
          <p:nvPr/>
        </p:nvCxnSpPr>
        <p:spPr>
          <a:xfrm>
            <a:off x="6807039" y="30795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6919523" y="32214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7092108" y="1799438"/>
            <a:ext cx="0" cy="1282186"/>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7090580" y="3531847"/>
            <a:ext cx="0" cy="1477205"/>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6808408" y="338997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6920892" y="353184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4586977" y="5009052"/>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8" name="テキスト ボックス 277"/>
          <p:cNvSpPr txBox="1"/>
          <p:nvPr/>
        </p:nvSpPr>
        <p:spPr>
          <a:xfrm>
            <a:off x="7088103" y="2604110"/>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4484740" y="2046121"/>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4595646" y="2723151"/>
            <a:ext cx="0" cy="77544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テキスト ボックス 331"/>
          <p:cNvSpPr txBox="1"/>
          <p:nvPr/>
        </p:nvSpPr>
        <p:spPr>
          <a:xfrm>
            <a:off x="4029246" y="193164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43" name="直線コネクタ 342"/>
          <p:cNvCxnSpPr/>
          <p:nvPr/>
        </p:nvCxnSpPr>
        <p:spPr>
          <a:xfrm flipH="1">
            <a:off x="3394609" y="391657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45" name="直線コネクタ 344"/>
          <p:cNvCxnSpPr>
            <a:endCxn id="145" idx="0"/>
          </p:cNvCxnSpPr>
          <p:nvPr/>
        </p:nvCxnSpPr>
        <p:spPr>
          <a:xfrm flipH="1">
            <a:off x="3390337" y="1809655"/>
            <a:ext cx="3697766" cy="1"/>
          </a:xfrm>
          <a:prstGeom prst="line">
            <a:avLst/>
          </a:prstGeom>
        </p:spPr>
        <p:style>
          <a:lnRef idx="2">
            <a:schemeClr val="dk1"/>
          </a:lnRef>
          <a:fillRef idx="1">
            <a:schemeClr val="lt1"/>
          </a:fillRef>
          <a:effectRef idx="0">
            <a:schemeClr val="dk1"/>
          </a:effectRef>
          <a:fontRef idx="minor">
            <a:schemeClr val="dk1"/>
          </a:fontRef>
        </p:style>
      </p:cxnSp>
      <p:sp>
        <p:nvSpPr>
          <p:cNvPr id="145" name="Line 4"/>
          <p:cNvSpPr>
            <a:spLocks noChangeShapeType="1"/>
          </p:cNvSpPr>
          <p:nvPr/>
        </p:nvSpPr>
        <p:spPr bwMode="auto">
          <a:xfrm>
            <a:off x="3390337" y="1809656"/>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3281386" y="2046121"/>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3392292" y="2723151"/>
            <a:ext cx="0" cy="11934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2825892" y="193164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円/楕円 156"/>
          <p:cNvSpPr/>
          <p:nvPr/>
        </p:nvSpPr>
        <p:spPr>
          <a:xfrm>
            <a:off x="5717094" y="288068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8" name="直線コネクタ 157"/>
          <p:cNvCxnSpPr/>
          <p:nvPr/>
        </p:nvCxnSpPr>
        <p:spPr>
          <a:xfrm>
            <a:off x="5090530" y="2755143"/>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59" name="直線コネクタ 158"/>
          <p:cNvCxnSpPr/>
          <p:nvPr/>
        </p:nvCxnSpPr>
        <p:spPr>
          <a:xfrm>
            <a:off x="5221876" y="2755143"/>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0" name="直線コネクタ 159"/>
          <p:cNvCxnSpPr/>
          <p:nvPr/>
        </p:nvCxnSpPr>
        <p:spPr>
          <a:xfrm flipH="1">
            <a:off x="5221877" y="2955994"/>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flipH="1">
            <a:off x="4595313" y="2955994"/>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162" name="Line 6"/>
          <p:cNvSpPr>
            <a:spLocks noChangeShapeType="1"/>
          </p:cNvSpPr>
          <p:nvPr/>
        </p:nvSpPr>
        <p:spPr bwMode="auto">
          <a:xfrm rot="10800000">
            <a:off x="5789102" y="3110872"/>
            <a:ext cx="0" cy="1826172"/>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テキスト ボックス 162"/>
          <p:cNvSpPr txBox="1"/>
          <p:nvPr/>
        </p:nvSpPr>
        <p:spPr>
          <a:xfrm>
            <a:off x="5588038" y="3796801"/>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64" name="円/楕円 163"/>
          <p:cNvSpPr/>
          <p:nvPr/>
        </p:nvSpPr>
        <p:spPr>
          <a:xfrm>
            <a:off x="2112829" y="384276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66" name="直線コネクタ 165"/>
          <p:cNvCxnSpPr/>
          <p:nvPr/>
        </p:nvCxnSpPr>
        <p:spPr>
          <a:xfrm>
            <a:off x="2752578" y="371572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7" name="直線コネクタ 166"/>
          <p:cNvCxnSpPr/>
          <p:nvPr/>
        </p:nvCxnSpPr>
        <p:spPr>
          <a:xfrm>
            <a:off x="2883924" y="371572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8" name="直線コネクタ 167"/>
          <p:cNvCxnSpPr/>
          <p:nvPr/>
        </p:nvCxnSpPr>
        <p:spPr>
          <a:xfrm flipH="1">
            <a:off x="2883925" y="391657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flipH="1">
            <a:off x="2257361" y="391657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70" name="直線コネクタ 169"/>
          <p:cNvCxnSpPr>
            <a:endCxn id="171" idx="6"/>
          </p:cNvCxnSpPr>
          <p:nvPr/>
        </p:nvCxnSpPr>
        <p:spPr>
          <a:xfrm flipH="1">
            <a:off x="2256845" y="5009051"/>
            <a:ext cx="2330593" cy="3294"/>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71" name="円/楕円 170"/>
          <p:cNvSpPr/>
          <p:nvPr/>
        </p:nvSpPr>
        <p:spPr>
          <a:xfrm>
            <a:off x="2112829" y="493704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4" name="Line 6"/>
          <p:cNvSpPr>
            <a:spLocks noChangeShapeType="1"/>
          </p:cNvSpPr>
          <p:nvPr/>
        </p:nvSpPr>
        <p:spPr bwMode="auto">
          <a:xfrm rot="10800000">
            <a:off x="2185532" y="4030534"/>
            <a:ext cx="0" cy="8345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テキスト ボックス 174"/>
          <p:cNvSpPr txBox="1"/>
          <p:nvPr/>
        </p:nvSpPr>
        <p:spPr>
          <a:xfrm>
            <a:off x="2004006" y="4270449"/>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76" name="テキスト ボックス 175"/>
          <p:cNvSpPr txBox="1"/>
          <p:nvPr/>
        </p:nvSpPr>
        <p:spPr>
          <a:xfrm>
            <a:off x="2587766" y="413048"/>
            <a:ext cx="3648802" cy="461665"/>
          </a:xfrm>
          <a:prstGeom prst="rect">
            <a:avLst/>
          </a:prstGeom>
          <a:noFill/>
        </p:spPr>
        <p:txBody>
          <a:bodyPr wrap="square" rtlCol="0">
            <a:spAutoFit/>
          </a:bodyPr>
          <a:lstStyle/>
          <a:p>
            <a:r>
              <a:rPr lang="ja-JP" altLang="en-US" sz="2400" dirty="0" smtClean="0">
                <a:solidFill>
                  <a:srgbClr val="FF0000"/>
                </a:solidFill>
              </a:rPr>
              <a:t>固定バイアス回路</a:t>
            </a:r>
            <a:endParaRPr lang="ja-JP" altLang="ja-JP" sz="2400" dirty="0">
              <a:solidFill>
                <a:srgbClr val="FF0000"/>
              </a:solidFill>
            </a:endParaRPr>
          </a:p>
        </p:txBody>
      </p:sp>
    </p:spTree>
    <p:extLst>
      <p:ext uri="{BB962C8B-B14F-4D97-AF65-F5344CB8AC3E}">
        <p14:creationId xmlns:p14="http://schemas.microsoft.com/office/powerpoint/2010/main" val="31873015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Line 4"/>
          <p:cNvSpPr>
            <a:spLocks noChangeShapeType="1"/>
          </p:cNvSpPr>
          <p:nvPr/>
        </p:nvSpPr>
        <p:spPr bwMode="auto">
          <a:xfrm>
            <a:off x="4586977" y="4368514"/>
            <a:ext cx="0" cy="71254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4238027" y="3566225"/>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4238028" y="4081789"/>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4242402" y="3557425"/>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4593691" y="1881664"/>
            <a:ext cx="0" cy="240952"/>
          </a:xfrm>
          <a:prstGeom prst="line">
            <a:avLst/>
          </a:prstGeom>
          <a:noFill/>
          <a:ln w="25400">
            <a:solidFill>
              <a:srgbClr val="000000"/>
            </a:solidFill>
            <a:round/>
            <a:headEnd type="none"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6" name="直線コネクタ 255"/>
          <p:cNvCxnSpPr/>
          <p:nvPr/>
        </p:nvCxnSpPr>
        <p:spPr>
          <a:xfrm flipH="1">
            <a:off x="4586977" y="5081060"/>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262" name="直線コネクタ 261"/>
          <p:cNvCxnSpPr/>
          <p:nvPr/>
        </p:nvCxnSpPr>
        <p:spPr>
          <a:xfrm>
            <a:off x="6807039" y="315154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6919523" y="329342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7092108" y="1871446"/>
            <a:ext cx="0" cy="1282186"/>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7090580" y="3603855"/>
            <a:ext cx="0" cy="1477205"/>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6808408" y="346198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6920892" y="360385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4586977" y="5081060"/>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8" name="テキスト ボックス 277"/>
          <p:cNvSpPr txBox="1"/>
          <p:nvPr/>
        </p:nvSpPr>
        <p:spPr>
          <a:xfrm>
            <a:off x="7088103" y="2676118"/>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4484740" y="2118129"/>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4595646" y="2795159"/>
            <a:ext cx="0" cy="23284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テキスト ボックス 331"/>
          <p:cNvSpPr txBox="1"/>
          <p:nvPr/>
        </p:nvSpPr>
        <p:spPr>
          <a:xfrm>
            <a:off x="4029246" y="200364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43" name="直線コネクタ 342"/>
          <p:cNvCxnSpPr/>
          <p:nvPr/>
        </p:nvCxnSpPr>
        <p:spPr>
          <a:xfrm flipH="1">
            <a:off x="3394609" y="3988585"/>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45" name="直線コネクタ 344"/>
          <p:cNvCxnSpPr/>
          <p:nvPr/>
        </p:nvCxnSpPr>
        <p:spPr>
          <a:xfrm flipH="1">
            <a:off x="4595646" y="1881663"/>
            <a:ext cx="2492457" cy="0"/>
          </a:xfrm>
          <a:prstGeom prst="line">
            <a:avLst/>
          </a:prstGeom>
        </p:spPr>
        <p:style>
          <a:lnRef idx="2">
            <a:schemeClr val="dk1"/>
          </a:lnRef>
          <a:fillRef idx="1">
            <a:schemeClr val="lt1"/>
          </a:fillRef>
          <a:effectRef idx="0">
            <a:schemeClr val="dk1"/>
          </a:effectRef>
          <a:fontRef idx="minor">
            <a:schemeClr val="dk1"/>
          </a:fontRef>
        </p:style>
      </p:cxnSp>
      <p:sp>
        <p:nvSpPr>
          <p:cNvPr id="145" name="Line 4"/>
          <p:cNvSpPr>
            <a:spLocks noChangeShapeType="1"/>
          </p:cNvSpPr>
          <p:nvPr/>
        </p:nvSpPr>
        <p:spPr bwMode="auto">
          <a:xfrm>
            <a:off x="3390337" y="1881664"/>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3281386" y="2118129"/>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3392292" y="2795159"/>
            <a:ext cx="0" cy="11934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2825892" y="200364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8" name="Line 4"/>
          <p:cNvSpPr>
            <a:spLocks noChangeShapeType="1"/>
          </p:cNvSpPr>
          <p:nvPr/>
        </p:nvSpPr>
        <p:spPr bwMode="auto">
          <a:xfrm>
            <a:off x="4593691" y="3033155"/>
            <a:ext cx="0" cy="524269"/>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59" name="直線コネクタ 158"/>
          <p:cNvCxnSpPr/>
          <p:nvPr/>
        </p:nvCxnSpPr>
        <p:spPr>
          <a:xfrm flipH="1">
            <a:off x="3394610" y="1879016"/>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a:off x="3947093" y="1871446"/>
            <a:ext cx="0" cy="1156556"/>
          </a:xfrm>
          <a:prstGeom prst="line">
            <a:avLst/>
          </a:prstGeom>
        </p:spPr>
        <p:style>
          <a:lnRef idx="2">
            <a:schemeClr val="dk1"/>
          </a:lnRef>
          <a:fillRef idx="1">
            <a:schemeClr val="lt1"/>
          </a:fillRef>
          <a:effectRef idx="0">
            <a:schemeClr val="dk1"/>
          </a:effectRef>
          <a:fontRef idx="minor">
            <a:schemeClr val="dk1"/>
          </a:fontRef>
        </p:style>
      </p:cxnSp>
      <p:cxnSp>
        <p:nvCxnSpPr>
          <p:cNvPr id="162" name="直線コネクタ 161"/>
          <p:cNvCxnSpPr/>
          <p:nvPr/>
        </p:nvCxnSpPr>
        <p:spPr>
          <a:xfrm flipH="1">
            <a:off x="3947093" y="3033155"/>
            <a:ext cx="689060"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63" name="円/楕円 162"/>
          <p:cNvSpPr/>
          <p:nvPr/>
        </p:nvSpPr>
        <p:spPr>
          <a:xfrm>
            <a:off x="2112829" y="391477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64" name="直線コネクタ 163"/>
          <p:cNvCxnSpPr/>
          <p:nvPr/>
        </p:nvCxnSpPr>
        <p:spPr>
          <a:xfrm>
            <a:off x="2752578" y="3787734"/>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6" name="直線コネクタ 165"/>
          <p:cNvCxnSpPr/>
          <p:nvPr/>
        </p:nvCxnSpPr>
        <p:spPr>
          <a:xfrm>
            <a:off x="2883924" y="3787734"/>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7" name="直線コネクタ 166"/>
          <p:cNvCxnSpPr/>
          <p:nvPr/>
        </p:nvCxnSpPr>
        <p:spPr>
          <a:xfrm flipH="1">
            <a:off x="2883925" y="3988585"/>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68" name="直線コネクタ 167"/>
          <p:cNvCxnSpPr/>
          <p:nvPr/>
        </p:nvCxnSpPr>
        <p:spPr>
          <a:xfrm flipH="1">
            <a:off x="2257361" y="3988585"/>
            <a:ext cx="495217" cy="0"/>
          </a:xfrm>
          <a:prstGeom prst="line">
            <a:avLst/>
          </a:prstGeom>
        </p:spPr>
        <p:style>
          <a:lnRef idx="2">
            <a:schemeClr val="dk1"/>
          </a:lnRef>
          <a:fillRef idx="1">
            <a:schemeClr val="lt1"/>
          </a:fillRef>
          <a:effectRef idx="0">
            <a:schemeClr val="dk1"/>
          </a:effectRef>
          <a:fontRef idx="minor">
            <a:schemeClr val="dk1"/>
          </a:fontRef>
        </p:style>
      </p:cxnSp>
      <p:sp>
        <p:nvSpPr>
          <p:cNvPr id="169" name="円/楕円 168"/>
          <p:cNvSpPr/>
          <p:nvPr/>
        </p:nvSpPr>
        <p:spPr>
          <a:xfrm>
            <a:off x="5659784" y="295269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70" name="直線コネクタ 169"/>
          <p:cNvCxnSpPr/>
          <p:nvPr/>
        </p:nvCxnSpPr>
        <p:spPr>
          <a:xfrm>
            <a:off x="5033220" y="2827151"/>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71" name="直線コネクタ 170"/>
          <p:cNvCxnSpPr/>
          <p:nvPr/>
        </p:nvCxnSpPr>
        <p:spPr>
          <a:xfrm>
            <a:off x="5164566" y="2827151"/>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72" name="直線コネクタ 171"/>
          <p:cNvCxnSpPr/>
          <p:nvPr/>
        </p:nvCxnSpPr>
        <p:spPr>
          <a:xfrm flipH="1">
            <a:off x="5164567" y="3028002"/>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73" name="直線コネクタ 172"/>
          <p:cNvCxnSpPr/>
          <p:nvPr/>
        </p:nvCxnSpPr>
        <p:spPr>
          <a:xfrm flipH="1">
            <a:off x="4538003" y="3028002"/>
            <a:ext cx="495217" cy="0"/>
          </a:xfrm>
          <a:prstGeom prst="line">
            <a:avLst/>
          </a:prstGeom>
        </p:spPr>
        <p:style>
          <a:lnRef idx="2">
            <a:schemeClr val="dk1"/>
          </a:lnRef>
          <a:fillRef idx="1">
            <a:schemeClr val="lt1"/>
          </a:fillRef>
          <a:effectRef idx="0">
            <a:schemeClr val="dk1"/>
          </a:effectRef>
          <a:fontRef idx="minor">
            <a:schemeClr val="dk1"/>
          </a:fontRef>
        </p:style>
      </p:cxnSp>
      <p:sp>
        <p:nvSpPr>
          <p:cNvPr id="175" name="Line 6"/>
          <p:cNvSpPr>
            <a:spLocks noChangeShapeType="1"/>
          </p:cNvSpPr>
          <p:nvPr/>
        </p:nvSpPr>
        <p:spPr bwMode="auto">
          <a:xfrm rot="10800000">
            <a:off x="5789102" y="3182880"/>
            <a:ext cx="0" cy="1826172"/>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テキスト ボックス 175"/>
          <p:cNvSpPr txBox="1"/>
          <p:nvPr/>
        </p:nvSpPr>
        <p:spPr>
          <a:xfrm>
            <a:off x="5588038" y="386880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77" name="Line 6"/>
          <p:cNvSpPr>
            <a:spLocks noChangeShapeType="1"/>
          </p:cNvSpPr>
          <p:nvPr/>
        </p:nvSpPr>
        <p:spPr bwMode="auto">
          <a:xfrm rot="10800000">
            <a:off x="2185532" y="4102542"/>
            <a:ext cx="0" cy="8345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テキスト ボックス 177"/>
          <p:cNvSpPr txBox="1"/>
          <p:nvPr/>
        </p:nvSpPr>
        <p:spPr>
          <a:xfrm>
            <a:off x="2004006" y="4342457"/>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81" name="直線コネクタ 180"/>
          <p:cNvCxnSpPr>
            <a:endCxn id="182" idx="6"/>
          </p:cNvCxnSpPr>
          <p:nvPr/>
        </p:nvCxnSpPr>
        <p:spPr>
          <a:xfrm flipH="1">
            <a:off x="2256845" y="5081060"/>
            <a:ext cx="2330133" cy="3293"/>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82" name="円/楕円 181"/>
          <p:cNvSpPr/>
          <p:nvPr/>
        </p:nvSpPr>
        <p:spPr>
          <a:xfrm>
            <a:off x="2112829" y="500905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5" name="テキスト ボックス 184"/>
          <p:cNvSpPr txBox="1"/>
          <p:nvPr/>
        </p:nvSpPr>
        <p:spPr>
          <a:xfrm>
            <a:off x="2587766" y="413048"/>
            <a:ext cx="3648802" cy="461665"/>
          </a:xfrm>
          <a:prstGeom prst="rect">
            <a:avLst/>
          </a:prstGeom>
          <a:noFill/>
        </p:spPr>
        <p:txBody>
          <a:bodyPr wrap="square" rtlCol="0">
            <a:spAutoFit/>
          </a:bodyPr>
          <a:lstStyle/>
          <a:p>
            <a:r>
              <a:rPr lang="ja-JP" altLang="en-US" sz="2400" dirty="0" smtClean="0">
                <a:solidFill>
                  <a:srgbClr val="FF0000"/>
                </a:solidFill>
              </a:rPr>
              <a:t>自己バイアス回路</a:t>
            </a:r>
            <a:endParaRPr lang="ja-JP" altLang="ja-JP" sz="2400" dirty="0">
              <a:solidFill>
                <a:srgbClr val="FF0000"/>
              </a:solidFill>
            </a:endParaRPr>
          </a:p>
        </p:txBody>
      </p:sp>
    </p:spTree>
    <p:extLst>
      <p:ext uri="{BB962C8B-B14F-4D97-AF65-F5344CB8AC3E}">
        <p14:creationId xmlns:p14="http://schemas.microsoft.com/office/powerpoint/2010/main" val="3825434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Line 4"/>
          <p:cNvSpPr>
            <a:spLocks noChangeShapeType="1"/>
          </p:cNvSpPr>
          <p:nvPr/>
        </p:nvSpPr>
        <p:spPr bwMode="auto">
          <a:xfrm>
            <a:off x="5530233" y="4980899"/>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296681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348237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295801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5525961" y="1639575"/>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309443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323631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1628800"/>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3546745"/>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34048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35467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3204364" y="5239974"/>
            <a:ext cx="4824369" cy="0"/>
          </a:xfrm>
          <a:prstGeom prst="line">
            <a:avLst/>
          </a:prstGeom>
        </p:spPr>
        <p:style>
          <a:lnRef idx="2">
            <a:schemeClr val="dk1"/>
          </a:lnRef>
          <a:fillRef idx="1">
            <a:schemeClr val="lt1"/>
          </a:fillRef>
          <a:effectRef idx="0">
            <a:schemeClr val="dk1"/>
          </a:effectRef>
          <a:fontRef idx="minor">
            <a:schemeClr val="dk1"/>
          </a:fontRef>
        </p:style>
      </p:cxnSp>
      <p:sp>
        <p:nvSpPr>
          <p:cNvPr id="274" name="Line 6"/>
          <p:cNvSpPr>
            <a:spLocks noChangeShapeType="1"/>
          </p:cNvSpPr>
          <p:nvPr/>
        </p:nvSpPr>
        <p:spPr bwMode="auto">
          <a:xfrm rot="10800000">
            <a:off x="3161763" y="3524962"/>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2995032" y="4147687"/>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78" name="テキスト ボックス 277"/>
          <p:cNvSpPr txBox="1"/>
          <p:nvPr/>
        </p:nvSpPr>
        <p:spPr>
          <a:xfrm>
            <a:off x="8020373" y="2619008"/>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1876040"/>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2553071"/>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テキスト ボックス 331"/>
          <p:cNvSpPr txBox="1"/>
          <p:nvPr/>
        </p:nvSpPr>
        <p:spPr>
          <a:xfrm>
            <a:off x="4961516"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43" name="直線コネクタ 342"/>
          <p:cNvCxnSpPr/>
          <p:nvPr/>
        </p:nvCxnSpPr>
        <p:spPr>
          <a:xfrm flipH="1">
            <a:off x="4326879" y="3389171"/>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45" name="直線コネクタ 344"/>
          <p:cNvCxnSpPr>
            <a:endCxn id="145" idx="0"/>
          </p:cNvCxnSpPr>
          <p:nvPr/>
        </p:nvCxnSpPr>
        <p:spPr>
          <a:xfrm flipH="1">
            <a:off x="4322607" y="1639574"/>
            <a:ext cx="3697766" cy="1"/>
          </a:xfrm>
          <a:prstGeom prst="line">
            <a:avLst/>
          </a:prstGeom>
        </p:spPr>
        <p:style>
          <a:lnRef idx="2">
            <a:schemeClr val="dk1"/>
          </a:lnRef>
          <a:fillRef idx="1">
            <a:schemeClr val="lt1"/>
          </a:fillRef>
          <a:effectRef idx="0">
            <a:schemeClr val="dk1"/>
          </a:effectRef>
          <a:fontRef idx="minor">
            <a:schemeClr val="dk1"/>
          </a:fontRef>
        </p:style>
      </p:cxnSp>
      <p:sp>
        <p:nvSpPr>
          <p:cNvPr id="145" name="Line 4"/>
          <p:cNvSpPr>
            <a:spLocks noChangeShapeType="1"/>
          </p:cNvSpPr>
          <p:nvPr/>
        </p:nvSpPr>
        <p:spPr bwMode="auto">
          <a:xfrm>
            <a:off x="4322607" y="1639575"/>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1876040"/>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2553070"/>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71" name="グループ化 170"/>
          <p:cNvGrpSpPr/>
          <p:nvPr/>
        </p:nvGrpSpPr>
        <p:grpSpPr>
          <a:xfrm>
            <a:off x="5417010" y="4303869"/>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426229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5" name="Line 4"/>
          <p:cNvSpPr>
            <a:spLocks noChangeShapeType="1"/>
          </p:cNvSpPr>
          <p:nvPr/>
        </p:nvSpPr>
        <p:spPr bwMode="auto">
          <a:xfrm>
            <a:off x="5527916" y="3769099"/>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円/楕円 157"/>
          <p:cNvSpPr/>
          <p:nvPr/>
        </p:nvSpPr>
        <p:spPr>
          <a:xfrm>
            <a:off x="3059832" y="330912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9" name="直線コネクタ 158"/>
          <p:cNvCxnSpPr/>
          <p:nvPr/>
        </p:nvCxnSpPr>
        <p:spPr>
          <a:xfrm>
            <a:off x="3699581"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0" name="直線コネクタ 159"/>
          <p:cNvCxnSpPr/>
          <p:nvPr/>
        </p:nvCxnSpPr>
        <p:spPr>
          <a:xfrm>
            <a:off x="3830927"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flipH="1">
            <a:off x="3830928" y="3382939"/>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62" name="直線コネクタ 161"/>
          <p:cNvCxnSpPr/>
          <p:nvPr/>
        </p:nvCxnSpPr>
        <p:spPr>
          <a:xfrm flipH="1">
            <a:off x="3204364" y="3382939"/>
            <a:ext cx="495217" cy="0"/>
          </a:xfrm>
          <a:prstGeom prst="line">
            <a:avLst/>
          </a:prstGeom>
        </p:spPr>
        <p:style>
          <a:lnRef idx="2">
            <a:schemeClr val="dk1"/>
          </a:lnRef>
          <a:fillRef idx="1">
            <a:schemeClr val="lt1"/>
          </a:fillRef>
          <a:effectRef idx="0">
            <a:schemeClr val="dk1"/>
          </a:effectRef>
          <a:fontRef idx="minor">
            <a:schemeClr val="dk1"/>
          </a:fontRef>
        </p:style>
      </p:cxnSp>
      <p:sp>
        <p:nvSpPr>
          <p:cNvPr id="164" name="円/楕円 163"/>
          <p:cNvSpPr/>
          <p:nvPr/>
        </p:nvSpPr>
        <p:spPr>
          <a:xfrm>
            <a:off x="3059832" y="516467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6" name="円/楕円 165"/>
          <p:cNvSpPr/>
          <p:nvPr/>
        </p:nvSpPr>
        <p:spPr>
          <a:xfrm>
            <a:off x="6658021" y="268066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3" name="グループ化 2"/>
          <p:cNvGrpSpPr/>
          <p:nvPr/>
        </p:nvGrpSpPr>
        <p:grpSpPr>
          <a:xfrm rot="16200000">
            <a:off x="5965784" y="4474056"/>
            <a:ext cx="131346" cy="401702"/>
            <a:chOff x="6108385" y="4273379"/>
            <a:chExt cx="131346" cy="401702"/>
          </a:xfrm>
        </p:grpSpPr>
        <p:cxnSp>
          <p:nvCxnSpPr>
            <p:cNvPr id="167" name="直線コネクタ 166"/>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8" name="直線コネクタ 167"/>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169" name="直線コネクタ 168"/>
          <p:cNvCxnSpPr/>
          <p:nvPr/>
        </p:nvCxnSpPr>
        <p:spPr>
          <a:xfrm flipH="1">
            <a:off x="6162804" y="2755969"/>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flipH="1">
            <a:off x="5536240" y="2755969"/>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182" name="Line 6"/>
          <p:cNvSpPr>
            <a:spLocks noChangeShapeType="1"/>
          </p:cNvSpPr>
          <p:nvPr/>
        </p:nvSpPr>
        <p:spPr bwMode="auto">
          <a:xfrm rot="10800000">
            <a:off x="6747933" y="2876804"/>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テキスト ボックス 185"/>
          <p:cNvSpPr txBox="1"/>
          <p:nvPr/>
        </p:nvSpPr>
        <p:spPr>
          <a:xfrm>
            <a:off x="6588222" y="394841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87" name="テキスト ボックス 186"/>
          <p:cNvSpPr txBox="1"/>
          <p:nvPr/>
        </p:nvSpPr>
        <p:spPr>
          <a:xfrm>
            <a:off x="2587766" y="413048"/>
            <a:ext cx="3648802" cy="461665"/>
          </a:xfrm>
          <a:prstGeom prst="rect">
            <a:avLst/>
          </a:prstGeom>
          <a:noFill/>
        </p:spPr>
        <p:txBody>
          <a:bodyPr wrap="square" rtlCol="0">
            <a:spAutoFit/>
          </a:bodyPr>
          <a:lstStyle/>
          <a:p>
            <a:r>
              <a:rPr lang="ja-JP" altLang="en-US" sz="2400" dirty="0" smtClean="0">
                <a:solidFill>
                  <a:srgbClr val="FF0000"/>
                </a:solidFill>
              </a:rPr>
              <a:t>電流帰還バイアス回路</a:t>
            </a:r>
            <a:endParaRPr lang="ja-JP" altLang="ja-JP" sz="2400" dirty="0">
              <a:solidFill>
                <a:srgbClr val="FF0000"/>
              </a:solidFill>
            </a:endParaRPr>
          </a:p>
        </p:txBody>
      </p:sp>
      <p:cxnSp>
        <p:nvCxnSpPr>
          <p:cNvPr id="64" name="直線コネクタ 63"/>
          <p:cNvCxnSpPr/>
          <p:nvPr/>
        </p:nvCxnSpPr>
        <p:spPr>
          <a:xfrm flipH="1">
            <a:off x="5536240" y="4077072"/>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65" name="Line 4"/>
          <p:cNvSpPr>
            <a:spLocks noChangeShapeType="1"/>
          </p:cNvSpPr>
          <p:nvPr/>
        </p:nvSpPr>
        <p:spPr bwMode="auto">
          <a:xfrm>
            <a:off x="6031457" y="4740579"/>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4"/>
          <p:cNvSpPr>
            <a:spLocks noChangeShapeType="1"/>
          </p:cNvSpPr>
          <p:nvPr/>
        </p:nvSpPr>
        <p:spPr bwMode="auto">
          <a:xfrm>
            <a:off x="6031457" y="4077072"/>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69" name="直線コネクタ 68"/>
          <p:cNvCxnSpPr/>
          <p:nvPr/>
        </p:nvCxnSpPr>
        <p:spPr>
          <a:xfrm>
            <a:off x="6026147" y="256510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70" name="直線コネクタ 69"/>
          <p:cNvCxnSpPr/>
          <p:nvPr/>
        </p:nvCxnSpPr>
        <p:spPr>
          <a:xfrm>
            <a:off x="6157493" y="2565109"/>
            <a:ext cx="0" cy="401702"/>
          </a:xfrm>
          <a:prstGeom prst="line">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36611492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Line 4"/>
          <p:cNvSpPr>
            <a:spLocks noChangeShapeType="1"/>
          </p:cNvSpPr>
          <p:nvPr/>
        </p:nvSpPr>
        <p:spPr bwMode="auto">
          <a:xfrm>
            <a:off x="5530233" y="4980899"/>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296681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348237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295801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309443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323631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1628800"/>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3546745"/>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34048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35467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5519247" y="5239974"/>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8" name="テキスト ボックス 277"/>
          <p:cNvSpPr txBox="1"/>
          <p:nvPr/>
        </p:nvSpPr>
        <p:spPr>
          <a:xfrm>
            <a:off x="8020373" y="2619008"/>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1876040"/>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2553071"/>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テキスト ボックス 331"/>
          <p:cNvSpPr txBox="1"/>
          <p:nvPr/>
        </p:nvSpPr>
        <p:spPr>
          <a:xfrm>
            <a:off x="4961516"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43" name="直線コネクタ 342"/>
          <p:cNvCxnSpPr/>
          <p:nvPr/>
        </p:nvCxnSpPr>
        <p:spPr>
          <a:xfrm flipH="1">
            <a:off x="4326879" y="3389171"/>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145" name="Line 4"/>
          <p:cNvSpPr>
            <a:spLocks noChangeShapeType="1"/>
          </p:cNvSpPr>
          <p:nvPr/>
        </p:nvSpPr>
        <p:spPr bwMode="auto">
          <a:xfrm>
            <a:off x="4322607" y="1639575"/>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1876040"/>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2553070"/>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71" name="グループ化 170"/>
          <p:cNvGrpSpPr/>
          <p:nvPr/>
        </p:nvGrpSpPr>
        <p:grpSpPr>
          <a:xfrm>
            <a:off x="5417010" y="4303869"/>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426229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5" name="Line 4"/>
          <p:cNvSpPr>
            <a:spLocks noChangeShapeType="1"/>
          </p:cNvSpPr>
          <p:nvPr/>
        </p:nvSpPr>
        <p:spPr bwMode="auto">
          <a:xfrm>
            <a:off x="5527916" y="3769099"/>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68" name="直線コネクタ 167"/>
          <p:cNvCxnSpPr/>
          <p:nvPr/>
        </p:nvCxnSpPr>
        <p:spPr>
          <a:xfrm flipH="1">
            <a:off x="5501328" y="1639575"/>
            <a:ext cx="2492457" cy="0"/>
          </a:xfrm>
          <a:prstGeom prst="line">
            <a:avLst/>
          </a:prstGeom>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flipH="1">
            <a:off x="4300292" y="1636928"/>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a:off x="4852775" y="1629358"/>
            <a:ext cx="0" cy="1126183"/>
          </a:xfrm>
          <a:prstGeom prst="line">
            <a:avLst/>
          </a:prstGeom>
        </p:spPr>
        <p:style>
          <a:lnRef idx="2">
            <a:schemeClr val="dk1"/>
          </a:lnRef>
          <a:fillRef idx="1">
            <a:schemeClr val="lt1"/>
          </a:fillRef>
          <a:effectRef idx="0">
            <a:schemeClr val="dk1"/>
          </a:effectRef>
          <a:fontRef idx="minor">
            <a:schemeClr val="dk1"/>
          </a:fontRef>
        </p:style>
      </p:cxnSp>
      <p:cxnSp>
        <p:nvCxnSpPr>
          <p:cNvPr id="186" name="直線コネクタ 185"/>
          <p:cNvCxnSpPr/>
          <p:nvPr/>
        </p:nvCxnSpPr>
        <p:spPr>
          <a:xfrm flipH="1">
            <a:off x="4840146" y="2755541"/>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187" name="Line 4"/>
          <p:cNvSpPr>
            <a:spLocks noChangeShapeType="1"/>
          </p:cNvSpPr>
          <p:nvPr/>
        </p:nvSpPr>
        <p:spPr bwMode="auto">
          <a:xfrm>
            <a:off x="5527916" y="1629358"/>
            <a:ext cx="0" cy="2466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円/楕円 160"/>
          <p:cNvSpPr/>
          <p:nvPr/>
        </p:nvSpPr>
        <p:spPr>
          <a:xfrm>
            <a:off x="3052798" y="330912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62" name="直線コネクタ 161"/>
          <p:cNvCxnSpPr/>
          <p:nvPr/>
        </p:nvCxnSpPr>
        <p:spPr>
          <a:xfrm>
            <a:off x="3692547"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3" name="直線コネクタ 162"/>
          <p:cNvCxnSpPr/>
          <p:nvPr/>
        </p:nvCxnSpPr>
        <p:spPr>
          <a:xfrm>
            <a:off x="3823893"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4" name="直線コネクタ 163"/>
          <p:cNvCxnSpPr/>
          <p:nvPr/>
        </p:nvCxnSpPr>
        <p:spPr>
          <a:xfrm flipH="1">
            <a:off x="3823894" y="3382939"/>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66" name="直線コネクタ 165"/>
          <p:cNvCxnSpPr/>
          <p:nvPr/>
        </p:nvCxnSpPr>
        <p:spPr>
          <a:xfrm flipH="1">
            <a:off x="3197330" y="3382939"/>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67" name="直線コネクタ 166"/>
          <p:cNvCxnSpPr/>
          <p:nvPr/>
        </p:nvCxnSpPr>
        <p:spPr>
          <a:xfrm flipH="1">
            <a:off x="3196814" y="5236073"/>
            <a:ext cx="2322433"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182" name="円/楕円 181"/>
          <p:cNvSpPr/>
          <p:nvPr/>
        </p:nvSpPr>
        <p:spPr>
          <a:xfrm>
            <a:off x="3052798" y="5160773"/>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8" name="Line 4"/>
          <p:cNvSpPr>
            <a:spLocks noChangeShapeType="1"/>
          </p:cNvSpPr>
          <p:nvPr/>
        </p:nvSpPr>
        <p:spPr bwMode="auto">
          <a:xfrm>
            <a:off x="5527916" y="2553071"/>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円/楕円 188"/>
          <p:cNvSpPr/>
          <p:nvPr/>
        </p:nvSpPr>
        <p:spPr>
          <a:xfrm>
            <a:off x="6658021" y="268066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90" name="直線コネクタ 189"/>
          <p:cNvCxnSpPr/>
          <p:nvPr/>
        </p:nvCxnSpPr>
        <p:spPr>
          <a:xfrm>
            <a:off x="6031457" y="255511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91" name="直線コネクタ 190"/>
          <p:cNvCxnSpPr/>
          <p:nvPr/>
        </p:nvCxnSpPr>
        <p:spPr>
          <a:xfrm>
            <a:off x="6162803" y="255511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92" name="直線コネクタ 191"/>
          <p:cNvCxnSpPr/>
          <p:nvPr/>
        </p:nvCxnSpPr>
        <p:spPr>
          <a:xfrm flipH="1">
            <a:off x="5516943" y="2755541"/>
            <a:ext cx="495217" cy="0"/>
          </a:xfrm>
          <a:prstGeom prst="line">
            <a:avLst/>
          </a:prstGeom>
        </p:spPr>
        <p:style>
          <a:lnRef idx="2">
            <a:schemeClr val="dk1"/>
          </a:lnRef>
          <a:fillRef idx="1">
            <a:schemeClr val="lt1"/>
          </a:fillRef>
          <a:effectRef idx="0">
            <a:schemeClr val="dk1"/>
          </a:effectRef>
          <a:fontRef idx="minor">
            <a:schemeClr val="dk1"/>
          </a:fontRef>
        </p:style>
      </p:cxnSp>
      <p:sp>
        <p:nvSpPr>
          <p:cNvPr id="194" name="Line 6"/>
          <p:cNvSpPr>
            <a:spLocks noChangeShapeType="1"/>
          </p:cNvSpPr>
          <p:nvPr/>
        </p:nvSpPr>
        <p:spPr bwMode="auto">
          <a:xfrm rot="10800000">
            <a:off x="6747933" y="2876804"/>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テキスト ボックス 194"/>
          <p:cNvSpPr txBox="1"/>
          <p:nvPr/>
        </p:nvSpPr>
        <p:spPr>
          <a:xfrm>
            <a:off x="6557802" y="372018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196" name="直線コネクタ 195"/>
          <p:cNvCxnSpPr/>
          <p:nvPr/>
        </p:nvCxnSpPr>
        <p:spPr>
          <a:xfrm flipH="1">
            <a:off x="6159561" y="2755969"/>
            <a:ext cx="495217" cy="0"/>
          </a:xfrm>
          <a:prstGeom prst="line">
            <a:avLst/>
          </a:prstGeom>
        </p:spPr>
        <p:style>
          <a:lnRef idx="2">
            <a:schemeClr val="dk1"/>
          </a:lnRef>
          <a:fillRef idx="1">
            <a:schemeClr val="lt1"/>
          </a:fillRef>
          <a:effectRef idx="0">
            <a:schemeClr val="dk1"/>
          </a:effectRef>
          <a:fontRef idx="minor">
            <a:schemeClr val="dk1"/>
          </a:fontRef>
        </p:style>
      </p:cxnSp>
      <p:sp>
        <p:nvSpPr>
          <p:cNvPr id="197" name="Line 6"/>
          <p:cNvSpPr>
            <a:spLocks noChangeShapeType="1"/>
          </p:cNvSpPr>
          <p:nvPr/>
        </p:nvSpPr>
        <p:spPr bwMode="auto">
          <a:xfrm rot="10800000">
            <a:off x="3161763" y="3524962"/>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テキスト ボックス 197"/>
          <p:cNvSpPr txBox="1"/>
          <p:nvPr/>
        </p:nvSpPr>
        <p:spPr>
          <a:xfrm>
            <a:off x="2995032" y="4147687"/>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99" name="テキスト ボックス 198"/>
          <p:cNvSpPr txBox="1"/>
          <p:nvPr/>
        </p:nvSpPr>
        <p:spPr>
          <a:xfrm>
            <a:off x="2435366" y="260648"/>
            <a:ext cx="3648802" cy="461665"/>
          </a:xfrm>
          <a:prstGeom prst="rect">
            <a:avLst/>
          </a:prstGeom>
          <a:noFill/>
        </p:spPr>
        <p:txBody>
          <a:bodyPr wrap="square" rtlCol="0">
            <a:spAutoFit/>
          </a:bodyPr>
          <a:lstStyle/>
          <a:p>
            <a:r>
              <a:rPr lang="ja-JP" altLang="en-US" sz="2400" dirty="0" smtClean="0">
                <a:solidFill>
                  <a:srgbClr val="FF0000"/>
                </a:solidFill>
              </a:rPr>
              <a:t>　</a:t>
            </a:r>
            <a:endParaRPr lang="ja-JP" altLang="ja-JP" sz="2400" dirty="0">
              <a:solidFill>
                <a:srgbClr val="FF0000"/>
              </a:solidFill>
            </a:endParaRPr>
          </a:p>
        </p:txBody>
      </p:sp>
      <p:sp>
        <p:nvSpPr>
          <p:cNvPr id="200" name="テキスト ボックス 199"/>
          <p:cNvSpPr txBox="1"/>
          <p:nvPr/>
        </p:nvSpPr>
        <p:spPr>
          <a:xfrm>
            <a:off x="2587766" y="413048"/>
            <a:ext cx="3648802" cy="461665"/>
          </a:xfrm>
          <a:prstGeom prst="rect">
            <a:avLst/>
          </a:prstGeom>
          <a:noFill/>
        </p:spPr>
        <p:txBody>
          <a:bodyPr wrap="square" rtlCol="0">
            <a:spAutoFit/>
          </a:bodyPr>
          <a:lstStyle/>
          <a:p>
            <a:r>
              <a:rPr lang="ja-JP" altLang="en-US" sz="2400" dirty="0" smtClean="0">
                <a:solidFill>
                  <a:srgbClr val="FF0000"/>
                </a:solidFill>
              </a:rPr>
              <a:t>組み合わせバイアス回路</a:t>
            </a:r>
            <a:endParaRPr lang="ja-JP" altLang="ja-JP" sz="2400" dirty="0">
              <a:solidFill>
                <a:srgbClr val="FF0000"/>
              </a:solidFill>
            </a:endParaRPr>
          </a:p>
        </p:txBody>
      </p:sp>
      <p:grpSp>
        <p:nvGrpSpPr>
          <p:cNvPr id="70" name="グループ化 69"/>
          <p:cNvGrpSpPr/>
          <p:nvPr/>
        </p:nvGrpSpPr>
        <p:grpSpPr>
          <a:xfrm rot="16200000">
            <a:off x="5965784" y="4474056"/>
            <a:ext cx="131346" cy="401702"/>
            <a:chOff x="6108385" y="4273379"/>
            <a:chExt cx="131346" cy="401702"/>
          </a:xfrm>
        </p:grpSpPr>
        <p:cxnSp>
          <p:nvCxnSpPr>
            <p:cNvPr id="71" name="直線コネクタ 70"/>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72" name="直線コネクタ 71"/>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73" name="直線コネクタ 72"/>
          <p:cNvCxnSpPr/>
          <p:nvPr/>
        </p:nvCxnSpPr>
        <p:spPr>
          <a:xfrm flipH="1">
            <a:off x="5536240" y="4077072"/>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74" name="Line 4"/>
          <p:cNvSpPr>
            <a:spLocks noChangeShapeType="1"/>
          </p:cNvSpPr>
          <p:nvPr/>
        </p:nvSpPr>
        <p:spPr bwMode="auto">
          <a:xfrm>
            <a:off x="6031457" y="4740579"/>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4"/>
          <p:cNvSpPr>
            <a:spLocks noChangeShapeType="1"/>
          </p:cNvSpPr>
          <p:nvPr/>
        </p:nvSpPr>
        <p:spPr bwMode="auto">
          <a:xfrm>
            <a:off x="6031457" y="4077072"/>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45923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Line 4"/>
          <p:cNvSpPr>
            <a:spLocks noChangeShapeType="1"/>
          </p:cNvSpPr>
          <p:nvPr/>
        </p:nvSpPr>
        <p:spPr bwMode="auto">
          <a:xfrm>
            <a:off x="5530233" y="4980899"/>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296681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348237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295801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5525961" y="1639575"/>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309443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323631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1628800"/>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3546745"/>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34048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35467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5239974"/>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8" name="テキスト ボックス 277"/>
          <p:cNvSpPr txBox="1"/>
          <p:nvPr/>
        </p:nvSpPr>
        <p:spPr>
          <a:xfrm>
            <a:off x="8020373" y="2619008"/>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1876040"/>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2553071"/>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テキスト ボックス 331"/>
          <p:cNvSpPr txBox="1"/>
          <p:nvPr/>
        </p:nvSpPr>
        <p:spPr>
          <a:xfrm>
            <a:off x="4961516"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43" name="直線コネクタ 342"/>
          <p:cNvCxnSpPr/>
          <p:nvPr/>
        </p:nvCxnSpPr>
        <p:spPr>
          <a:xfrm flipH="1">
            <a:off x="4326879" y="3389171"/>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45" name="直線コネクタ 344"/>
          <p:cNvCxnSpPr>
            <a:endCxn id="145" idx="0"/>
          </p:cNvCxnSpPr>
          <p:nvPr/>
        </p:nvCxnSpPr>
        <p:spPr>
          <a:xfrm flipH="1">
            <a:off x="4322607" y="1639574"/>
            <a:ext cx="3697766" cy="1"/>
          </a:xfrm>
          <a:prstGeom prst="line">
            <a:avLst/>
          </a:prstGeom>
        </p:spPr>
        <p:style>
          <a:lnRef idx="2">
            <a:schemeClr val="dk1"/>
          </a:lnRef>
          <a:fillRef idx="1">
            <a:schemeClr val="lt1"/>
          </a:fillRef>
          <a:effectRef idx="0">
            <a:schemeClr val="dk1"/>
          </a:effectRef>
          <a:fontRef idx="minor">
            <a:schemeClr val="dk1"/>
          </a:fontRef>
        </p:style>
      </p:cxnSp>
      <p:sp>
        <p:nvSpPr>
          <p:cNvPr id="145" name="Line 4"/>
          <p:cNvSpPr>
            <a:spLocks noChangeShapeType="1"/>
          </p:cNvSpPr>
          <p:nvPr/>
        </p:nvSpPr>
        <p:spPr bwMode="auto">
          <a:xfrm>
            <a:off x="4322607" y="1639575"/>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1876040"/>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2553070"/>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71" name="グループ化 170"/>
          <p:cNvGrpSpPr/>
          <p:nvPr/>
        </p:nvGrpSpPr>
        <p:grpSpPr>
          <a:xfrm>
            <a:off x="5417010" y="4303869"/>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426229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5" name="Line 4"/>
          <p:cNvSpPr>
            <a:spLocks noChangeShapeType="1"/>
          </p:cNvSpPr>
          <p:nvPr/>
        </p:nvSpPr>
        <p:spPr bwMode="auto">
          <a:xfrm>
            <a:off x="5527916" y="3769099"/>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4980899"/>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4303869"/>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426229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3389171"/>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円/楕円 181"/>
          <p:cNvSpPr/>
          <p:nvPr/>
        </p:nvSpPr>
        <p:spPr>
          <a:xfrm>
            <a:off x="3052798" y="330912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91" name="直線コネクタ 190"/>
          <p:cNvCxnSpPr/>
          <p:nvPr/>
        </p:nvCxnSpPr>
        <p:spPr>
          <a:xfrm>
            <a:off x="3692547"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92" name="直線コネクタ 191"/>
          <p:cNvCxnSpPr/>
          <p:nvPr/>
        </p:nvCxnSpPr>
        <p:spPr>
          <a:xfrm>
            <a:off x="3823893"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95" name="直線コネクタ 194"/>
          <p:cNvCxnSpPr/>
          <p:nvPr/>
        </p:nvCxnSpPr>
        <p:spPr>
          <a:xfrm flipH="1">
            <a:off x="3823894" y="3382939"/>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96" name="直線コネクタ 195"/>
          <p:cNvCxnSpPr/>
          <p:nvPr/>
        </p:nvCxnSpPr>
        <p:spPr>
          <a:xfrm flipH="1">
            <a:off x="3197330" y="3382939"/>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97" name="直線コネクタ 196"/>
          <p:cNvCxnSpPr/>
          <p:nvPr/>
        </p:nvCxnSpPr>
        <p:spPr>
          <a:xfrm flipH="1">
            <a:off x="3138109" y="5244909"/>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98" name="円/楕円 197"/>
          <p:cNvSpPr/>
          <p:nvPr/>
        </p:nvSpPr>
        <p:spPr>
          <a:xfrm>
            <a:off x="3052798" y="516960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9" name="Line 6"/>
          <p:cNvSpPr>
            <a:spLocks noChangeShapeType="1"/>
          </p:cNvSpPr>
          <p:nvPr/>
        </p:nvSpPr>
        <p:spPr bwMode="auto">
          <a:xfrm rot="10800000">
            <a:off x="3118994" y="3565499"/>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テキスト ボックス 199"/>
          <p:cNvSpPr txBox="1"/>
          <p:nvPr/>
        </p:nvSpPr>
        <p:spPr>
          <a:xfrm>
            <a:off x="2995032" y="4147687"/>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07" name="円/楕円 206"/>
          <p:cNvSpPr/>
          <p:nvPr/>
        </p:nvSpPr>
        <p:spPr>
          <a:xfrm>
            <a:off x="6658021" y="268066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08" name="直線コネクタ 207"/>
          <p:cNvCxnSpPr/>
          <p:nvPr/>
        </p:nvCxnSpPr>
        <p:spPr>
          <a:xfrm>
            <a:off x="6031457" y="255511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209" name="直線コネクタ 208"/>
          <p:cNvCxnSpPr/>
          <p:nvPr/>
        </p:nvCxnSpPr>
        <p:spPr>
          <a:xfrm>
            <a:off x="6162803" y="2555118"/>
            <a:ext cx="0" cy="401702"/>
          </a:xfrm>
          <a:prstGeom prst="line">
            <a:avLst/>
          </a:prstGeom>
        </p:spPr>
        <p:style>
          <a:lnRef idx="2">
            <a:schemeClr val="dk1"/>
          </a:lnRef>
          <a:fillRef idx="1">
            <a:schemeClr val="lt1"/>
          </a:fillRef>
          <a:effectRef idx="0">
            <a:schemeClr val="dk1"/>
          </a:effectRef>
          <a:fontRef idx="minor">
            <a:schemeClr val="dk1"/>
          </a:fontRef>
        </p:style>
      </p:cxnSp>
      <p:sp>
        <p:nvSpPr>
          <p:cNvPr id="210" name="Line 6"/>
          <p:cNvSpPr>
            <a:spLocks noChangeShapeType="1"/>
          </p:cNvSpPr>
          <p:nvPr/>
        </p:nvSpPr>
        <p:spPr bwMode="auto">
          <a:xfrm rot="10800000">
            <a:off x="6747933" y="2876804"/>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テキスト ボックス 210"/>
          <p:cNvSpPr txBox="1"/>
          <p:nvPr/>
        </p:nvSpPr>
        <p:spPr>
          <a:xfrm>
            <a:off x="6557802" y="372018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212" name="直線コネクタ 211"/>
          <p:cNvCxnSpPr/>
          <p:nvPr/>
        </p:nvCxnSpPr>
        <p:spPr>
          <a:xfrm flipH="1">
            <a:off x="5544173" y="2755969"/>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13" name="直線コネクタ 212"/>
          <p:cNvCxnSpPr/>
          <p:nvPr/>
        </p:nvCxnSpPr>
        <p:spPr>
          <a:xfrm flipH="1">
            <a:off x="6152721" y="2755969"/>
            <a:ext cx="495217" cy="0"/>
          </a:xfrm>
          <a:prstGeom prst="line">
            <a:avLst/>
          </a:prstGeom>
        </p:spPr>
        <p:style>
          <a:lnRef idx="2">
            <a:schemeClr val="dk1"/>
          </a:lnRef>
          <a:fillRef idx="1">
            <a:schemeClr val="lt1"/>
          </a:fillRef>
          <a:effectRef idx="0">
            <a:schemeClr val="dk1"/>
          </a:effectRef>
          <a:fontRef idx="minor">
            <a:schemeClr val="dk1"/>
          </a:fontRef>
        </p:style>
      </p:cxnSp>
      <p:sp>
        <p:nvSpPr>
          <p:cNvPr id="214" name="テキスト ボックス 213"/>
          <p:cNvSpPr txBox="1"/>
          <p:nvPr/>
        </p:nvSpPr>
        <p:spPr>
          <a:xfrm>
            <a:off x="2435366" y="260648"/>
            <a:ext cx="3648802" cy="461665"/>
          </a:xfrm>
          <a:prstGeom prst="rect">
            <a:avLst/>
          </a:prstGeom>
          <a:noFill/>
        </p:spPr>
        <p:txBody>
          <a:bodyPr wrap="square" rtlCol="0">
            <a:spAutoFit/>
          </a:bodyPr>
          <a:lstStyle/>
          <a:p>
            <a:r>
              <a:rPr lang="ja-JP" altLang="en-US" sz="2400" dirty="0" smtClean="0">
                <a:solidFill>
                  <a:srgbClr val="FF0000"/>
                </a:solidFill>
              </a:rPr>
              <a:t>電流帰還バイアス回路（２）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5" name="テキスト ボックス 214"/>
          <p:cNvSpPr txBox="1"/>
          <p:nvPr/>
        </p:nvSpPr>
        <p:spPr>
          <a:xfrm>
            <a:off x="2435366" y="736655"/>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77" name="グループ化 76"/>
          <p:cNvGrpSpPr/>
          <p:nvPr/>
        </p:nvGrpSpPr>
        <p:grpSpPr>
          <a:xfrm rot="16200000">
            <a:off x="5965784" y="4474056"/>
            <a:ext cx="131346" cy="401702"/>
            <a:chOff x="6108385" y="4273379"/>
            <a:chExt cx="131346" cy="401702"/>
          </a:xfrm>
        </p:grpSpPr>
        <p:cxnSp>
          <p:nvCxnSpPr>
            <p:cNvPr id="78" name="直線コネクタ 77"/>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79" name="直線コネクタ 78"/>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80" name="直線コネクタ 79"/>
          <p:cNvCxnSpPr/>
          <p:nvPr/>
        </p:nvCxnSpPr>
        <p:spPr>
          <a:xfrm flipH="1">
            <a:off x="5536240" y="4077072"/>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81" name="Line 4"/>
          <p:cNvSpPr>
            <a:spLocks noChangeShapeType="1"/>
          </p:cNvSpPr>
          <p:nvPr/>
        </p:nvSpPr>
        <p:spPr bwMode="auto">
          <a:xfrm>
            <a:off x="6031457" y="4740579"/>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4"/>
          <p:cNvSpPr>
            <a:spLocks noChangeShapeType="1"/>
          </p:cNvSpPr>
          <p:nvPr/>
        </p:nvSpPr>
        <p:spPr bwMode="auto">
          <a:xfrm>
            <a:off x="6031457" y="4077072"/>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3876116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Line 4"/>
          <p:cNvSpPr>
            <a:spLocks noChangeShapeType="1"/>
          </p:cNvSpPr>
          <p:nvPr/>
        </p:nvSpPr>
        <p:spPr bwMode="auto">
          <a:xfrm>
            <a:off x="5530233" y="4980899"/>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296681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348237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295801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309443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323631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1628800"/>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3546745"/>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3404870"/>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3546745"/>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5239974"/>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8" name="テキスト ボックス 277"/>
          <p:cNvSpPr txBox="1"/>
          <p:nvPr/>
        </p:nvSpPr>
        <p:spPr>
          <a:xfrm>
            <a:off x="8020373" y="2619008"/>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1876040"/>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2553071"/>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テキスト ボックス 331"/>
          <p:cNvSpPr txBox="1"/>
          <p:nvPr/>
        </p:nvSpPr>
        <p:spPr>
          <a:xfrm>
            <a:off x="4961516"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43" name="直線コネクタ 342"/>
          <p:cNvCxnSpPr/>
          <p:nvPr/>
        </p:nvCxnSpPr>
        <p:spPr>
          <a:xfrm flipH="1">
            <a:off x="4326879" y="3389171"/>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45" name="直線コネクタ 344"/>
          <p:cNvCxnSpPr/>
          <p:nvPr/>
        </p:nvCxnSpPr>
        <p:spPr>
          <a:xfrm flipH="1">
            <a:off x="5525961" y="1639574"/>
            <a:ext cx="2494412"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2435366" y="260648"/>
            <a:ext cx="3648802" cy="461665"/>
          </a:xfrm>
          <a:prstGeom prst="rect">
            <a:avLst/>
          </a:prstGeom>
          <a:noFill/>
        </p:spPr>
        <p:txBody>
          <a:bodyPr wrap="square" rtlCol="0">
            <a:spAutoFit/>
          </a:bodyPr>
          <a:lstStyle/>
          <a:p>
            <a:r>
              <a:rPr lang="ja-JP" altLang="en-US" sz="2400" dirty="0" smtClean="0">
                <a:solidFill>
                  <a:srgbClr val="FF0000"/>
                </a:solidFill>
              </a:rPr>
              <a:t>組み合せバイアス回路（２）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1639575"/>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1876040"/>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2553070"/>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176156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71" name="グループ化 170"/>
          <p:cNvGrpSpPr/>
          <p:nvPr/>
        </p:nvGrpSpPr>
        <p:grpSpPr>
          <a:xfrm>
            <a:off x="5417010" y="4303869"/>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426229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5" name="Line 4"/>
          <p:cNvSpPr>
            <a:spLocks noChangeShapeType="1"/>
          </p:cNvSpPr>
          <p:nvPr/>
        </p:nvSpPr>
        <p:spPr bwMode="auto">
          <a:xfrm>
            <a:off x="5527916" y="3769099"/>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4980899"/>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4303869"/>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426229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3389171"/>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2435366" y="736655"/>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92" name="直線コネクタ 191"/>
          <p:cNvCxnSpPr/>
          <p:nvPr/>
        </p:nvCxnSpPr>
        <p:spPr>
          <a:xfrm flipH="1">
            <a:off x="4300292" y="1636928"/>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95" name="直線コネクタ 194"/>
          <p:cNvCxnSpPr/>
          <p:nvPr/>
        </p:nvCxnSpPr>
        <p:spPr>
          <a:xfrm>
            <a:off x="4852775" y="1629358"/>
            <a:ext cx="0" cy="1114550"/>
          </a:xfrm>
          <a:prstGeom prst="line">
            <a:avLst/>
          </a:prstGeom>
        </p:spPr>
        <p:style>
          <a:lnRef idx="2">
            <a:schemeClr val="dk1"/>
          </a:lnRef>
          <a:fillRef idx="1">
            <a:schemeClr val="lt1"/>
          </a:fillRef>
          <a:effectRef idx="0">
            <a:schemeClr val="dk1"/>
          </a:effectRef>
          <a:fontRef idx="minor">
            <a:schemeClr val="dk1"/>
          </a:fontRef>
        </p:style>
      </p:cxnSp>
      <p:cxnSp>
        <p:nvCxnSpPr>
          <p:cNvPr id="203" name="直線コネクタ 202"/>
          <p:cNvCxnSpPr/>
          <p:nvPr/>
        </p:nvCxnSpPr>
        <p:spPr>
          <a:xfrm flipH="1">
            <a:off x="4843722" y="2743908"/>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204" name="Line 4"/>
          <p:cNvSpPr>
            <a:spLocks noChangeShapeType="1"/>
          </p:cNvSpPr>
          <p:nvPr/>
        </p:nvSpPr>
        <p:spPr bwMode="auto">
          <a:xfrm>
            <a:off x="5513891" y="1639575"/>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円/楕円 181"/>
          <p:cNvSpPr/>
          <p:nvPr/>
        </p:nvSpPr>
        <p:spPr>
          <a:xfrm>
            <a:off x="3052798" y="3309124"/>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91" name="直線コネクタ 190"/>
          <p:cNvCxnSpPr/>
          <p:nvPr/>
        </p:nvCxnSpPr>
        <p:spPr>
          <a:xfrm>
            <a:off x="3692547"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96" name="直線コネクタ 195"/>
          <p:cNvCxnSpPr/>
          <p:nvPr/>
        </p:nvCxnSpPr>
        <p:spPr>
          <a:xfrm>
            <a:off x="3823893" y="318208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97" name="直線コネクタ 196"/>
          <p:cNvCxnSpPr/>
          <p:nvPr/>
        </p:nvCxnSpPr>
        <p:spPr>
          <a:xfrm flipH="1">
            <a:off x="3823894" y="3382939"/>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98" name="直線コネクタ 197"/>
          <p:cNvCxnSpPr/>
          <p:nvPr/>
        </p:nvCxnSpPr>
        <p:spPr>
          <a:xfrm flipH="1">
            <a:off x="3197330" y="3382939"/>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99" name="直線コネクタ 198"/>
          <p:cNvCxnSpPr/>
          <p:nvPr/>
        </p:nvCxnSpPr>
        <p:spPr>
          <a:xfrm flipH="1">
            <a:off x="3138109" y="5244909"/>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00" name="円/楕円 199"/>
          <p:cNvSpPr/>
          <p:nvPr/>
        </p:nvSpPr>
        <p:spPr>
          <a:xfrm>
            <a:off x="3052798" y="5169609"/>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2" name="Line 6"/>
          <p:cNvSpPr>
            <a:spLocks noChangeShapeType="1"/>
          </p:cNvSpPr>
          <p:nvPr/>
        </p:nvSpPr>
        <p:spPr bwMode="auto">
          <a:xfrm rot="10800000">
            <a:off x="3122786" y="3551021"/>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テキスト ボックス 204"/>
          <p:cNvSpPr txBox="1"/>
          <p:nvPr/>
        </p:nvSpPr>
        <p:spPr>
          <a:xfrm>
            <a:off x="2995032" y="4147687"/>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06" name="Line 4"/>
          <p:cNvSpPr>
            <a:spLocks noChangeShapeType="1"/>
          </p:cNvSpPr>
          <p:nvPr/>
        </p:nvSpPr>
        <p:spPr bwMode="auto">
          <a:xfrm>
            <a:off x="5527916" y="2553071"/>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円/楕円 206"/>
          <p:cNvSpPr/>
          <p:nvPr/>
        </p:nvSpPr>
        <p:spPr>
          <a:xfrm>
            <a:off x="6658021" y="2680660"/>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08" name="直線コネクタ 207"/>
          <p:cNvCxnSpPr/>
          <p:nvPr/>
        </p:nvCxnSpPr>
        <p:spPr>
          <a:xfrm>
            <a:off x="6031457" y="2555118"/>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209" name="直線コネクタ 208"/>
          <p:cNvCxnSpPr/>
          <p:nvPr/>
        </p:nvCxnSpPr>
        <p:spPr>
          <a:xfrm>
            <a:off x="6162803" y="2555118"/>
            <a:ext cx="0" cy="401702"/>
          </a:xfrm>
          <a:prstGeom prst="line">
            <a:avLst/>
          </a:prstGeom>
        </p:spPr>
        <p:style>
          <a:lnRef idx="2">
            <a:schemeClr val="dk1"/>
          </a:lnRef>
          <a:fillRef idx="1">
            <a:schemeClr val="lt1"/>
          </a:fillRef>
          <a:effectRef idx="0">
            <a:schemeClr val="dk1"/>
          </a:effectRef>
          <a:fontRef idx="minor">
            <a:schemeClr val="dk1"/>
          </a:fontRef>
        </p:style>
      </p:cxnSp>
      <p:sp>
        <p:nvSpPr>
          <p:cNvPr id="210" name="Line 6"/>
          <p:cNvSpPr>
            <a:spLocks noChangeShapeType="1"/>
          </p:cNvSpPr>
          <p:nvPr/>
        </p:nvSpPr>
        <p:spPr bwMode="auto">
          <a:xfrm rot="10800000">
            <a:off x="6747933" y="2876804"/>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テキスト ボックス 210"/>
          <p:cNvSpPr txBox="1"/>
          <p:nvPr/>
        </p:nvSpPr>
        <p:spPr>
          <a:xfrm>
            <a:off x="6557802" y="3720189"/>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212" name="直線コネクタ 211"/>
          <p:cNvCxnSpPr/>
          <p:nvPr/>
        </p:nvCxnSpPr>
        <p:spPr>
          <a:xfrm flipH="1">
            <a:off x="5544173" y="2755969"/>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213" name="直線コネクタ 212"/>
          <p:cNvCxnSpPr/>
          <p:nvPr/>
        </p:nvCxnSpPr>
        <p:spPr>
          <a:xfrm flipH="1">
            <a:off x="6152721" y="2755969"/>
            <a:ext cx="495217" cy="0"/>
          </a:xfrm>
          <a:prstGeom prst="line">
            <a:avLst/>
          </a:prstGeom>
        </p:spPr>
        <p:style>
          <a:lnRef idx="2">
            <a:schemeClr val="dk1"/>
          </a:lnRef>
          <a:fillRef idx="1">
            <a:schemeClr val="lt1"/>
          </a:fillRef>
          <a:effectRef idx="0">
            <a:schemeClr val="dk1"/>
          </a:effectRef>
          <a:fontRef idx="minor">
            <a:schemeClr val="dk1"/>
          </a:fontRef>
        </p:style>
      </p:cxnSp>
      <p:grpSp>
        <p:nvGrpSpPr>
          <p:cNvPr id="81" name="グループ化 80"/>
          <p:cNvGrpSpPr/>
          <p:nvPr/>
        </p:nvGrpSpPr>
        <p:grpSpPr>
          <a:xfrm rot="16200000">
            <a:off x="5965784" y="4474056"/>
            <a:ext cx="131346" cy="401702"/>
            <a:chOff x="6108385" y="4273379"/>
            <a:chExt cx="131346" cy="401702"/>
          </a:xfrm>
        </p:grpSpPr>
        <p:cxnSp>
          <p:nvCxnSpPr>
            <p:cNvPr id="82" name="直線コネクタ 81"/>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83" name="直線コネクタ 82"/>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84" name="直線コネクタ 83"/>
          <p:cNvCxnSpPr/>
          <p:nvPr/>
        </p:nvCxnSpPr>
        <p:spPr>
          <a:xfrm flipH="1">
            <a:off x="5536240" y="4077072"/>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85" name="Line 4"/>
          <p:cNvSpPr>
            <a:spLocks noChangeShapeType="1"/>
          </p:cNvSpPr>
          <p:nvPr/>
        </p:nvSpPr>
        <p:spPr bwMode="auto">
          <a:xfrm>
            <a:off x="6031457" y="4740579"/>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4"/>
          <p:cNvSpPr>
            <a:spLocks noChangeShapeType="1"/>
          </p:cNvSpPr>
          <p:nvPr/>
        </p:nvSpPr>
        <p:spPr bwMode="auto">
          <a:xfrm>
            <a:off x="6031457" y="4077072"/>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9835946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交流負荷線</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1131002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Line 4"/>
          <p:cNvSpPr>
            <a:spLocks noChangeShapeType="1"/>
          </p:cNvSpPr>
          <p:nvPr/>
        </p:nvSpPr>
        <p:spPr bwMode="auto">
          <a:xfrm>
            <a:off x="2710596" y="4321426"/>
            <a:ext cx="0" cy="71254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2361646" y="351913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2361647" y="403470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2366021" y="351033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2717310" y="1834576"/>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6" name="直線コネクタ 255"/>
          <p:cNvCxnSpPr/>
          <p:nvPr/>
        </p:nvCxnSpPr>
        <p:spPr>
          <a:xfrm flipH="1">
            <a:off x="2710596" y="5033972"/>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262" name="直線コネクタ 261"/>
          <p:cNvCxnSpPr/>
          <p:nvPr/>
        </p:nvCxnSpPr>
        <p:spPr>
          <a:xfrm>
            <a:off x="4490147" y="310445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4602631" y="324633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4775216" y="1824358"/>
            <a:ext cx="0" cy="1282186"/>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4773688" y="3556767"/>
            <a:ext cx="0" cy="1477205"/>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4491516" y="341489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4604000" y="355676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2710597" y="5033972"/>
            <a:ext cx="2060614" cy="0"/>
          </a:xfrm>
          <a:prstGeom prst="line">
            <a:avLst/>
          </a:prstGeom>
        </p:spPr>
        <p:style>
          <a:lnRef idx="2">
            <a:schemeClr val="dk1"/>
          </a:lnRef>
          <a:fillRef idx="1">
            <a:schemeClr val="lt1"/>
          </a:fillRef>
          <a:effectRef idx="0">
            <a:schemeClr val="dk1"/>
          </a:effectRef>
          <a:fontRef idx="minor">
            <a:schemeClr val="dk1"/>
          </a:fontRef>
        </p:style>
      </p:cxnSp>
      <p:sp>
        <p:nvSpPr>
          <p:cNvPr id="278" name="テキスト ボックス 277"/>
          <p:cNvSpPr txBox="1"/>
          <p:nvPr/>
        </p:nvSpPr>
        <p:spPr>
          <a:xfrm>
            <a:off x="4773940" y="2604110"/>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2608359" y="2071041"/>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2719265" y="2748071"/>
            <a:ext cx="0" cy="77544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テキスト ボックス 331"/>
          <p:cNvSpPr txBox="1"/>
          <p:nvPr/>
        </p:nvSpPr>
        <p:spPr>
          <a:xfrm>
            <a:off x="2152865" y="19565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43" name="直線コネクタ 342"/>
          <p:cNvCxnSpPr/>
          <p:nvPr/>
        </p:nvCxnSpPr>
        <p:spPr>
          <a:xfrm flipH="1">
            <a:off x="1518228" y="394149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45" name="直線コネクタ 344"/>
          <p:cNvCxnSpPr>
            <a:endCxn id="145" idx="0"/>
          </p:cNvCxnSpPr>
          <p:nvPr/>
        </p:nvCxnSpPr>
        <p:spPr>
          <a:xfrm flipH="1">
            <a:off x="1513956" y="1834576"/>
            <a:ext cx="3257255" cy="0"/>
          </a:xfrm>
          <a:prstGeom prst="line">
            <a:avLst/>
          </a:prstGeom>
        </p:spPr>
        <p:style>
          <a:lnRef idx="2">
            <a:schemeClr val="dk1"/>
          </a:lnRef>
          <a:fillRef idx="1">
            <a:schemeClr val="lt1"/>
          </a:fillRef>
          <a:effectRef idx="0">
            <a:schemeClr val="dk1"/>
          </a:effectRef>
          <a:fontRef idx="minor">
            <a:schemeClr val="dk1"/>
          </a:fontRef>
        </p:style>
      </p:cxnSp>
      <p:sp>
        <p:nvSpPr>
          <p:cNvPr id="145" name="Line 4"/>
          <p:cNvSpPr>
            <a:spLocks noChangeShapeType="1"/>
          </p:cNvSpPr>
          <p:nvPr/>
        </p:nvSpPr>
        <p:spPr bwMode="auto">
          <a:xfrm>
            <a:off x="1513956" y="1834576"/>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1405005" y="2071041"/>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1515911" y="2748071"/>
            <a:ext cx="0" cy="11934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949511" y="19565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58" name="直線コネクタ 157"/>
          <p:cNvCxnSpPr/>
          <p:nvPr/>
        </p:nvCxnSpPr>
        <p:spPr>
          <a:xfrm>
            <a:off x="3214149" y="2780063"/>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59" name="直線コネクタ 158"/>
          <p:cNvCxnSpPr/>
          <p:nvPr/>
        </p:nvCxnSpPr>
        <p:spPr>
          <a:xfrm>
            <a:off x="3345495" y="2780063"/>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0" name="直線コネクタ 159"/>
          <p:cNvCxnSpPr/>
          <p:nvPr/>
        </p:nvCxnSpPr>
        <p:spPr>
          <a:xfrm flipH="1">
            <a:off x="3345496" y="2980914"/>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61" name="直線コネクタ 160"/>
          <p:cNvCxnSpPr/>
          <p:nvPr/>
        </p:nvCxnSpPr>
        <p:spPr>
          <a:xfrm flipH="1">
            <a:off x="2718932" y="2980914"/>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164" name="円/楕円 163"/>
          <p:cNvSpPr/>
          <p:nvPr/>
        </p:nvSpPr>
        <p:spPr>
          <a:xfrm>
            <a:off x="236448" y="386768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66" name="直線コネクタ 165"/>
          <p:cNvCxnSpPr/>
          <p:nvPr/>
        </p:nvCxnSpPr>
        <p:spPr>
          <a:xfrm>
            <a:off x="876197" y="374064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7" name="直線コネクタ 166"/>
          <p:cNvCxnSpPr/>
          <p:nvPr/>
        </p:nvCxnSpPr>
        <p:spPr>
          <a:xfrm>
            <a:off x="1007543" y="374064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168" name="直線コネクタ 167"/>
          <p:cNvCxnSpPr/>
          <p:nvPr/>
        </p:nvCxnSpPr>
        <p:spPr>
          <a:xfrm flipH="1">
            <a:off x="1007544" y="394149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flipH="1">
            <a:off x="380980" y="394149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170" name="直線コネクタ 169"/>
          <p:cNvCxnSpPr>
            <a:endCxn id="171" idx="6"/>
          </p:cNvCxnSpPr>
          <p:nvPr/>
        </p:nvCxnSpPr>
        <p:spPr>
          <a:xfrm flipH="1">
            <a:off x="380464" y="5033971"/>
            <a:ext cx="2330593" cy="3294"/>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171" name="円/楕円 170"/>
          <p:cNvSpPr/>
          <p:nvPr/>
        </p:nvSpPr>
        <p:spPr>
          <a:xfrm>
            <a:off x="236448" y="496196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4" name="Line 6"/>
          <p:cNvSpPr>
            <a:spLocks noChangeShapeType="1"/>
          </p:cNvSpPr>
          <p:nvPr/>
        </p:nvSpPr>
        <p:spPr bwMode="auto">
          <a:xfrm rot="10800000">
            <a:off x="309151" y="4055454"/>
            <a:ext cx="0" cy="8345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テキスト ボックス 174"/>
          <p:cNvSpPr txBox="1"/>
          <p:nvPr/>
        </p:nvSpPr>
        <p:spPr>
          <a:xfrm>
            <a:off x="127625" y="4295369"/>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176" name="テキスト ボックス 175"/>
          <p:cNvSpPr txBox="1"/>
          <p:nvPr/>
        </p:nvSpPr>
        <p:spPr>
          <a:xfrm>
            <a:off x="461837" y="394626"/>
            <a:ext cx="3648802" cy="461665"/>
          </a:xfrm>
          <a:prstGeom prst="rect">
            <a:avLst/>
          </a:prstGeom>
          <a:noFill/>
        </p:spPr>
        <p:txBody>
          <a:bodyPr wrap="square" rtlCol="0">
            <a:spAutoFit/>
          </a:bodyPr>
          <a:lstStyle/>
          <a:p>
            <a:r>
              <a:rPr lang="ja-JP" altLang="en-US" sz="2400" dirty="0" smtClean="0">
                <a:solidFill>
                  <a:srgbClr val="FF0000"/>
                </a:solidFill>
              </a:rPr>
              <a:t>固定バイアス回路</a:t>
            </a:r>
            <a:endParaRPr lang="ja-JP" altLang="ja-JP" sz="2400" dirty="0">
              <a:solidFill>
                <a:srgbClr val="FF0000"/>
              </a:solidFill>
            </a:endParaRPr>
          </a:p>
        </p:txBody>
      </p:sp>
      <p:sp>
        <p:nvSpPr>
          <p:cNvPr id="57" name="Line 4"/>
          <p:cNvSpPr>
            <a:spLocks noChangeShapeType="1"/>
          </p:cNvSpPr>
          <p:nvPr/>
        </p:nvSpPr>
        <p:spPr bwMode="auto">
          <a:xfrm>
            <a:off x="3840713" y="4321426"/>
            <a:ext cx="0" cy="71254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4"/>
          <p:cNvSpPr>
            <a:spLocks noChangeShapeType="1"/>
          </p:cNvSpPr>
          <p:nvPr/>
        </p:nvSpPr>
        <p:spPr bwMode="auto">
          <a:xfrm>
            <a:off x="3840713" y="2980914"/>
            <a:ext cx="0" cy="66609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7" name="グループ化 66"/>
          <p:cNvGrpSpPr/>
          <p:nvPr/>
        </p:nvGrpSpPr>
        <p:grpSpPr>
          <a:xfrm>
            <a:off x="3727904" y="3663304"/>
            <a:ext cx="225618" cy="677030"/>
            <a:chOff x="539552" y="3429001"/>
            <a:chExt cx="299722" cy="899401"/>
          </a:xfrm>
        </p:grpSpPr>
        <p:sp>
          <p:nvSpPr>
            <p:cNvPr id="6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9" name="Line 4"/>
          <p:cNvSpPr>
            <a:spLocks noChangeShapeType="1"/>
          </p:cNvSpPr>
          <p:nvPr/>
        </p:nvSpPr>
        <p:spPr bwMode="auto">
          <a:xfrm>
            <a:off x="7121593" y="2824380"/>
            <a:ext cx="0" cy="71254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5"/>
          <p:cNvSpPr>
            <a:spLocks noChangeShapeType="1"/>
          </p:cNvSpPr>
          <p:nvPr/>
        </p:nvSpPr>
        <p:spPr bwMode="auto">
          <a:xfrm>
            <a:off x="6772643" y="202209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6"/>
          <p:cNvSpPr>
            <a:spLocks noChangeShapeType="1"/>
          </p:cNvSpPr>
          <p:nvPr/>
        </p:nvSpPr>
        <p:spPr bwMode="auto">
          <a:xfrm>
            <a:off x="6772644" y="253765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8"/>
          <p:cNvSpPr>
            <a:spLocks noChangeShapeType="1"/>
          </p:cNvSpPr>
          <p:nvPr/>
        </p:nvSpPr>
        <p:spPr bwMode="auto">
          <a:xfrm flipV="1">
            <a:off x="6777018" y="201329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4"/>
          <p:cNvSpPr>
            <a:spLocks noChangeShapeType="1"/>
          </p:cNvSpPr>
          <p:nvPr/>
        </p:nvSpPr>
        <p:spPr bwMode="auto">
          <a:xfrm>
            <a:off x="7128307" y="337530"/>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84" name="直線コネクタ 83"/>
          <p:cNvCxnSpPr/>
          <p:nvPr/>
        </p:nvCxnSpPr>
        <p:spPr>
          <a:xfrm flipH="1">
            <a:off x="7121593" y="3536926"/>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87" name="直線コネクタ 86"/>
          <p:cNvCxnSpPr/>
          <p:nvPr/>
        </p:nvCxnSpPr>
        <p:spPr>
          <a:xfrm>
            <a:off x="8993301" y="327312"/>
            <a:ext cx="0" cy="3225517"/>
          </a:xfrm>
          <a:prstGeom prst="line">
            <a:avLst/>
          </a:prstGeom>
        </p:spPr>
        <p:style>
          <a:lnRef idx="2">
            <a:schemeClr val="dk1"/>
          </a:lnRef>
          <a:fillRef idx="1">
            <a:schemeClr val="lt1"/>
          </a:fillRef>
          <a:effectRef idx="0">
            <a:schemeClr val="dk1"/>
          </a:effectRef>
          <a:fontRef idx="minor">
            <a:schemeClr val="dk1"/>
          </a:fontRef>
        </p:style>
      </p:cxnSp>
      <p:cxnSp>
        <p:nvCxnSpPr>
          <p:cNvPr id="91" name="直線コネクタ 90"/>
          <p:cNvCxnSpPr/>
          <p:nvPr/>
        </p:nvCxnSpPr>
        <p:spPr>
          <a:xfrm flipH="1">
            <a:off x="7121594" y="3536926"/>
            <a:ext cx="1871707" cy="0"/>
          </a:xfrm>
          <a:prstGeom prst="line">
            <a:avLst/>
          </a:prstGeom>
        </p:spPr>
        <p:style>
          <a:lnRef idx="2">
            <a:schemeClr val="dk1"/>
          </a:lnRef>
          <a:fillRef idx="1">
            <a:schemeClr val="lt1"/>
          </a:fillRef>
          <a:effectRef idx="0">
            <a:schemeClr val="dk1"/>
          </a:effectRef>
          <a:fontRef idx="minor">
            <a:schemeClr val="dk1"/>
          </a:fontRef>
        </p:style>
      </p:cxnSp>
      <p:grpSp>
        <p:nvGrpSpPr>
          <p:cNvPr id="93" name="グループ化 92"/>
          <p:cNvGrpSpPr/>
          <p:nvPr/>
        </p:nvGrpSpPr>
        <p:grpSpPr>
          <a:xfrm>
            <a:off x="7019356" y="573995"/>
            <a:ext cx="225618" cy="677030"/>
            <a:chOff x="539552" y="3429001"/>
            <a:chExt cx="299722" cy="899401"/>
          </a:xfrm>
        </p:grpSpPr>
        <p:sp>
          <p:nvSpPr>
            <p:cNvPr id="9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1" name="Line 4"/>
          <p:cNvSpPr>
            <a:spLocks noChangeShapeType="1"/>
          </p:cNvSpPr>
          <p:nvPr/>
        </p:nvSpPr>
        <p:spPr bwMode="auto">
          <a:xfrm>
            <a:off x="7130262" y="1251025"/>
            <a:ext cx="0" cy="77544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テキスト ボックス 101"/>
          <p:cNvSpPr txBox="1"/>
          <p:nvPr/>
        </p:nvSpPr>
        <p:spPr>
          <a:xfrm>
            <a:off x="6563862" y="45951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03" name="直線コネクタ 102"/>
          <p:cNvCxnSpPr/>
          <p:nvPr/>
        </p:nvCxnSpPr>
        <p:spPr>
          <a:xfrm flipH="1">
            <a:off x="5929225" y="2444451"/>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04" name="直線コネクタ 103"/>
          <p:cNvCxnSpPr>
            <a:endCxn id="105" idx="0"/>
          </p:cNvCxnSpPr>
          <p:nvPr/>
        </p:nvCxnSpPr>
        <p:spPr>
          <a:xfrm flipH="1">
            <a:off x="6227435" y="337530"/>
            <a:ext cx="2765866" cy="0"/>
          </a:xfrm>
          <a:prstGeom prst="line">
            <a:avLst/>
          </a:prstGeom>
        </p:spPr>
        <p:style>
          <a:lnRef idx="2">
            <a:schemeClr val="dk1"/>
          </a:lnRef>
          <a:fillRef idx="1">
            <a:schemeClr val="lt1"/>
          </a:fillRef>
          <a:effectRef idx="0">
            <a:schemeClr val="dk1"/>
          </a:effectRef>
          <a:fontRef idx="minor">
            <a:schemeClr val="dk1"/>
          </a:fontRef>
        </p:style>
      </p:cxnSp>
      <p:sp>
        <p:nvSpPr>
          <p:cNvPr id="105" name="Line 4"/>
          <p:cNvSpPr>
            <a:spLocks noChangeShapeType="1"/>
          </p:cNvSpPr>
          <p:nvPr/>
        </p:nvSpPr>
        <p:spPr bwMode="auto">
          <a:xfrm>
            <a:off x="6227435" y="337530"/>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6" name="グループ化 105"/>
          <p:cNvGrpSpPr/>
          <p:nvPr/>
        </p:nvGrpSpPr>
        <p:grpSpPr>
          <a:xfrm>
            <a:off x="6118484" y="573995"/>
            <a:ext cx="225618" cy="677030"/>
            <a:chOff x="539552" y="3429001"/>
            <a:chExt cx="299722" cy="899401"/>
          </a:xfrm>
        </p:grpSpPr>
        <p:sp>
          <p:nvSpPr>
            <p:cNvPr id="10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4" name="Line 4"/>
          <p:cNvSpPr>
            <a:spLocks noChangeShapeType="1"/>
          </p:cNvSpPr>
          <p:nvPr/>
        </p:nvSpPr>
        <p:spPr bwMode="auto">
          <a:xfrm>
            <a:off x="6229390" y="1251025"/>
            <a:ext cx="0" cy="11934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テキスト ボックス 114"/>
          <p:cNvSpPr txBox="1"/>
          <p:nvPr/>
        </p:nvSpPr>
        <p:spPr>
          <a:xfrm>
            <a:off x="5680306" y="45951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18" name="直線コネクタ 117"/>
          <p:cNvCxnSpPr>
            <a:stCxn id="130" idx="0"/>
          </p:cNvCxnSpPr>
          <p:nvPr/>
        </p:nvCxnSpPr>
        <p:spPr>
          <a:xfrm flipH="1">
            <a:off x="7128307" y="1483868"/>
            <a:ext cx="971523" cy="0"/>
          </a:xfrm>
          <a:prstGeom prst="line">
            <a:avLst/>
          </a:prstGeom>
          <a:ln>
            <a:tailEnd type="oval" w="lg" len="lg"/>
          </a:ln>
        </p:spPr>
        <p:style>
          <a:lnRef idx="2">
            <a:schemeClr val="dk1"/>
          </a:lnRef>
          <a:fillRef idx="1">
            <a:schemeClr val="lt1"/>
          </a:fillRef>
          <a:effectRef idx="0">
            <a:schemeClr val="dk1"/>
          </a:effectRef>
          <a:fontRef idx="minor">
            <a:schemeClr val="dk1"/>
          </a:fontRef>
        </p:style>
      </p:cxnSp>
      <p:sp>
        <p:nvSpPr>
          <p:cNvPr id="129" name="Line 4"/>
          <p:cNvSpPr>
            <a:spLocks noChangeShapeType="1"/>
          </p:cNvSpPr>
          <p:nvPr/>
        </p:nvSpPr>
        <p:spPr bwMode="auto">
          <a:xfrm>
            <a:off x="8099830" y="2824380"/>
            <a:ext cx="0" cy="71254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4"/>
          <p:cNvSpPr>
            <a:spLocks noChangeShapeType="1"/>
          </p:cNvSpPr>
          <p:nvPr/>
        </p:nvSpPr>
        <p:spPr bwMode="auto">
          <a:xfrm>
            <a:off x="8099830" y="1483868"/>
            <a:ext cx="0" cy="66609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1" name="グループ化 130"/>
          <p:cNvGrpSpPr/>
          <p:nvPr/>
        </p:nvGrpSpPr>
        <p:grpSpPr>
          <a:xfrm>
            <a:off x="7987021" y="2166258"/>
            <a:ext cx="225618" cy="677030"/>
            <a:chOff x="539552" y="3429001"/>
            <a:chExt cx="299722" cy="899401"/>
          </a:xfrm>
        </p:grpSpPr>
        <p:sp>
          <p:nvSpPr>
            <p:cNvPr id="13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9" name="テキスト ボックス 138"/>
          <p:cNvSpPr txBox="1"/>
          <p:nvPr/>
        </p:nvSpPr>
        <p:spPr>
          <a:xfrm>
            <a:off x="7553141" y="2330910"/>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40" name="Line 6"/>
          <p:cNvSpPr>
            <a:spLocks noChangeShapeType="1"/>
          </p:cNvSpPr>
          <p:nvPr/>
        </p:nvSpPr>
        <p:spPr bwMode="auto">
          <a:xfrm rot="10800000">
            <a:off x="4110639" y="3022870"/>
            <a:ext cx="0" cy="19289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テキスト ボックス 240"/>
          <p:cNvSpPr txBox="1"/>
          <p:nvPr/>
        </p:nvSpPr>
        <p:spPr>
          <a:xfrm>
            <a:off x="4030528" y="3807544"/>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42" name="テキスト ボックス 241"/>
          <p:cNvSpPr txBox="1"/>
          <p:nvPr/>
        </p:nvSpPr>
        <p:spPr>
          <a:xfrm>
            <a:off x="3294024" y="3798724"/>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43" name="円/楕円 242"/>
          <p:cNvSpPr/>
          <p:nvPr/>
        </p:nvSpPr>
        <p:spPr>
          <a:xfrm>
            <a:off x="5596358" y="236709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44" name="直線コネクタ 243"/>
          <p:cNvCxnSpPr/>
          <p:nvPr/>
        </p:nvCxnSpPr>
        <p:spPr>
          <a:xfrm flipH="1">
            <a:off x="5732192" y="2444451"/>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246" name="直線コネクタ 245"/>
          <p:cNvCxnSpPr>
            <a:stCxn id="79" idx="1"/>
            <a:endCxn id="247" idx="6"/>
          </p:cNvCxnSpPr>
          <p:nvPr/>
        </p:nvCxnSpPr>
        <p:spPr>
          <a:xfrm flipH="1">
            <a:off x="5697829" y="3536925"/>
            <a:ext cx="1423765" cy="1"/>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47" name="円/楕円 246"/>
          <p:cNvSpPr/>
          <p:nvPr/>
        </p:nvSpPr>
        <p:spPr>
          <a:xfrm>
            <a:off x="5553813" y="3461626"/>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8" name="Line 4"/>
          <p:cNvSpPr>
            <a:spLocks noChangeShapeType="1"/>
          </p:cNvSpPr>
          <p:nvPr/>
        </p:nvSpPr>
        <p:spPr bwMode="auto">
          <a:xfrm>
            <a:off x="6980659" y="5660763"/>
            <a:ext cx="0" cy="71254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5"/>
          <p:cNvSpPr>
            <a:spLocks noChangeShapeType="1"/>
          </p:cNvSpPr>
          <p:nvPr/>
        </p:nvSpPr>
        <p:spPr bwMode="auto">
          <a:xfrm>
            <a:off x="6631709" y="4858474"/>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6"/>
          <p:cNvSpPr>
            <a:spLocks noChangeShapeType="1"/>
          </p:cNvSpPr>
          <p:nvPr/>
        </p:nvSpPr>
        <p:spPr bwMode="auto">
          <a:xfrm>
            <a:off x="6631710" y="537403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Line 8"/>
          <p:cNvSpPr>
            <a:spLocks noChangeShapeType="1"/>
          </p:cNvSpPr>
          <p:nvPr/>
        </p:nvSpPr>
        <p:spPr bwMode="auto">
          <a:xfrm flipV="1">
            <a:off x="6636084" y="4849674"/>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4"/>
          <p:cNvSpPr>
            <a:spLocks noChangeShapeType="1"/>
          </p:cNvSpPr>
          <p:nvPr/>
        </p:nvSpPr>
        <p:spPr bwMode="auto">
          <a:xfrm>
            <a:off x="7609954" y="4320251"/>
            <a:ext cx="0" cy="71087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9" name="直線コネクタ 258"/>
          <p:cNvCxnSpPr/>
          <p:nvPr/>
        </p:nvCxnSpPr>
        <p:spPr>
          <a:xfrm flipH="1">
            <a:off x="6980659" y="6373309"/>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261" name="直線コネクタ 260"/>
          <p:cNvCxnSpPr/>
          <p:nvPr/>
        </p:nvCxnSpPr>
        <p:spPr>
          <a:xfrm flipH="1">
            <a:off x="5562336" y="6373309"/>
            <a:ext cx="2663011" cy="0"/>
          </a:xfrm>
          <a:prstGeom prst="line">
            <a:avLst/>
          </a:prstGeom>
        </p:spPr>
        <p:style>
          <a:lnRef idx="2">
            <a:schemeClr val="dk1"/>
          </a:lnRef>
          <a:fillRef idx="1">
            <a:schemeClr val="lt1"/>
          </a:fillRef>
          <a:effectRef idx="0">
            <a:schemeClr val="dk1"/>
          </a:effectRef>
          <a:fontRef idx="minor">
            <a:schemeClr val="dk1"/>
          </a:fontRef>
        </p:style>
      </p:cxnSp>
      <p:grpSp>
        <p:nvGrpSpPr>
          <p:cNvPr id="269" name="グループ化 268"/>
          <p:cNvGrpSpPr/>
          <p:nvPr/>
        </p:nvGrpSpPr>
        <p:grpSpPr>
          <a:xfrm>
            <a:off x="7497145" y="5031125"/>
            <a:ext cx="225618" cy="677030"/>
            <a:chOff x="539552" y="3429001"/>
            <a:chExt cx="299722" cy="899401"/>
          </a:xfrm>
        </p:grpSpPr>
        <p:sp>
          <p:nvSpPr>
            <p:cNvPr id="27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3" name="グループ化 282"/>
          <p:cNvGrpSpPr/>
          <p:nvPr/>
        </p:nvGrpSpPr>
        <p:grpSpPr>
          <a:xfrm>
            <a:off x="6218590" y="5469715"/>
            <a:ext cx="225618" cy="677030"/>
            <a:chOff x="539552" y="3429001"/>
            <a:chExt cx="299722" cy="899401"/>
          </a:xfrm>
        </p:grpSpPr>
        <p:sp>
          <p:nvSpPr>
            <p:cNvPr id="28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91" name="Line 4"/>
          <p:cNvSpPr>
            <a:spLocks noChangeShapeType="1"/>
          </p:cNvSpPr>
          <p:nvPr/>
        </p:nvSpPr>
        <p:spPr bwMode="auto">
          <a:xfrm flipH="1" flipV="1">
            <a:off x="6329081" y="5280832"/>
            <a:ext cx="0" cy="20150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テキスト ボックス 291"/>
          <p:cNvSpPr txBox="1"/>
          <p:nvPr/>
        </p:nvSpPr>
        <p:spPr>
          <a:xfrm>
            <a:off x="5740361" y="558416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94" name="Line 4"/>
          <p:cNvSpPr>
            <a:spLocks noChangeShapeType="1"/>
          </p:cNvSpPr>
          <p:nvPr/>
        </p:nvSpPr>
        <p:spPr bwMode="auto">
          <a:xfrm flipH="1">
            <a:off x="7609542" y="5722653"/>
            <a:ext cx="826" cy="650656"/>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4"/>
          <p:cNvSpPr>
            <a:spLocks noChangeShapeType="1"/>
          </p:cNvSpPr>
          <p:nvPr/>
        </p:nvSpPr>
        <p:spPr bwMode="auto">
          <a:xfrm>
            <a:off x="8248560" y="4340334"/>
            <a:ext cx="412" cy="6346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96" name="グループ化 295"/>
          <p:cNvGrpSpPr/>
          <p:nvPr/>
        </p:nvGrpSpPr>
        <p:grpSpPr>
          <a:xfrm>
            <a:off x="8136163" y="4991298"/>
            <a:ext cx="225618" cy="677030"/>
            <a:chOff x="539552" y="3429001"/>
            <a:chExt cx="299722" cy="899401"/>
          </a:xfrm>
        </p:grpSpPr>
        <p:sp>
          <p:nvSpPr>
            <p:cNvPr id="29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3" name="テキスト ボックス 312"/>
          <p:cNvSpPr txBox="1"/>
          <p:nvPr/>
        </p:nvSpPr>
        <p:spPr>
          <a:xfrm>
            <a:off x="7775499" y="514602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14" name="円/楕円 313"/>
          <p:cNvSpPr/>
          <p:nvPr/>
        </p:nvSpPr>
        <p:spPr>
          <a:xfrm>
            <a:off x="5434158" y="5205692"/>
            <a:ext cx="144016" cy="1461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5" name="直線コネクタ 314"/>
          <p:cNvCxnSpPr>
            <a:stCxn id="291" idx="1"/>
            <a:endCxn id="314" idx="6"/>
          </p:cNvCxnSpPr>
          <p:nvPr/>
        </p:nvCxnSpPr>
        <p:spPr>
          <a:xfrm flipH="1" flipV="1">
            <a:off x="5578174" y="5278777"/>
            <a:ext cx="750906" cy="2055"/>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317" name="円/楕円 316"/>
          <p:cNvSpPr/>
          <p:nvPr/>
        </p:nvSpPr>
        <p:spPr>
          <a:xfrm>
            <a:off x="5490328" y="630433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8" name="Line 4"/>
          <p:cNvSpPr>
            <a:spLocks noChangeShapeType="1"/>
          </p:cNvSpPr>
          <p:nvPr/>
        </p:nvSpPr>
        <p:spPr bwMode="auto">
          <a:xfrm>
            <a:off x="8249386" y="5668328"/>
            <a:ext cx="0" cy="6936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Line 4"/>
          <p:cNvSpPr>
            <a:spLocks noChangeShapeType="1"/>
          </p:cNvSpPr>
          <p:nvPr/>
        </p:nvSpPr>
        <p:spPr bwMode="auto">
          <a:xfrm>
            <a:off x="6976112" y="4320251"/>
            <a:ext cx="4109" cy="52759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テキスト ボックス 319"/>
          <p:cNvSpPr txBox="1"/>
          <p:nvPr/>
        </p:nvSpPr>
        <p:spPr>
          <a:xfrm>
            <a:off x="7108330" y="513313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22" name="Line 4"/>
          <p:cNvSpPr>
            <a:spLocks noChangeShapeType="1"/>
          </p:cNvSpPr>
          <p:nvPr/>
        </p:nvSpPr>
        <p:spPr bwMode="auto">
          <a:xfrm flipH="1">
            <a:off x="6331813" y="6161508"/>
            <a:ext cx="0" cy="18331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Line 6"/>
          <p:cNvSpPr>
            <a:spLocks noChangeShapeType="1"/>
          </p:cNvSpPr>
          <p:nvPr/>
        </p:nvSpPr>
        <p:spPr bwMode="auto">
          <a:xfrm rot="10800000">
            <a:off x="5652665" y="2567511"/>
            <a:ext cx="0" cy="8345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テキスト ボックス 323"/>
          <p:cNvSpPr txBox="1"/>
          <p:nvPr/>
        </p:nvSpPr>
        <p:spPr>
          <a:xfrm>
            <a:off x="5471139" y="2807426"/>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25" name="Line 6"/>
          <p:cNvSpPr>
            <a:spLocks noChangeShapeType="1"/>
          </p:cNvSpPr>
          <p:nvPr/>
        </p:nvSpPr>
        <p:spPr bwMode="auto">
          <a:xfrm rot="10800000">
            <a:off x="8444913" y="1567769"/>
            <a:ext cx="0" cy="19289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テキスト ボックス 325"/>
          <p:cNvSpPr txBox="1"/>
          <p:nvPr/>
        </p:nvSpPr>
        <p:spPr>
          <a:xfrm>
            <a:off x="8364802" y="2352443"/>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62" name="Line 6"/>
          <p:cNvSpPr>
            <a:spLocks noChangeShapeType="1"/>
          </p:cNvSpPr>
          <p:nvPr/>
        </p:nvSpPr>
        <p:spPr bwMode="auto">
          <a:xfrm rot="10800000">
            <a:off x="8574779" y="4429337"/>
            <a:ext cx="0" cy="19289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テキスト ボックス 362"/>
          <p:cNvSpPr txBox="1"/>
          <p:nvPr/>
        </p:nvSpPr>
        <p:spPr>
          <a:xfrm>
            <a:off x="8494668" y="5214011"/>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64" name="Line 6"/>
          <p:cNvSpPr>
            <a:spLocks noChangeShapeType="1"/>
          </p:cNvSpPr>
          <p:nvPr/>
        </p:nvSpPr>
        <p:spPr bwMode="auto">
          <a:xfrm rot="10800000">
            <a:off x="5513368" y="5395411"/>
            <a:ext cx="0" cy="8345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5" name="テキスト ボックス 364"/>
          <p:cNvSpPr txBox="1"/>
          <p:nvPr/>
        </p:nvSpPr>
        <p:spPr>
          <a:xfrm>
            <a:off x="5331842" y="5635326"/>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366" name="直線コネクタ 365"/>
          <p:cNvCxnSpPr/>
          <p:nvPr/>
        </p:nvCxnSpPr>
        <p:spPr>
          <a:xfrm flipH="1">
            <a:off x="6013914" y="5288444"/>
            <a:ext cx="617795" cy="0"/>
          </a:xfrm>
          <a:prstGeom prst="line">
            <a:avLst/>
          </a:prstGeom>
        </p:spPr>
        <p:style>
          <a:lnRef idx="2">
            <a:schemeClr val="dk1"/>
          </a:lnRef>
          <a:fillRef idx="1">
            <a:schemeClr val="lt1"/>
          </a:fillRef>
          <a:effectRef idx="0">
            <a:schemeClr val="dk1"/>
          </a:effectRef>
          <a:fontRef idx="minor">
            <a:schemeClr val="dk1"/>
          </a:fontRef>
        </p:style>
      </p:cxnSp>
      <p:cxnSp>
        <p:nvCxnSpPr>
          <p:cNvPr id="367" name="直線コネクタ 366"/>
          <p:cNvCxnSpPr/>
          <p:nvPr/>
        </p:nvCxnSpPr>
        <p:spPr>
          <a:xfrm flipH="1">
            <a:off x="6976114" y="4332556"/>
            <a:ext cx="1273272" cy="0"/>
          </a:xfrm>
          <a:prstGeom prst="line">
            <a:avLst/>
          </a:prstGeom>
        </p:spPr>
        <p:style>
          <a:lnRef idx="2">
            <a:schemeClr val="dk1"/>
          </a:lnRef>
          <a:fillRef idx="1">
            <a:schemeClr val="lt1"/>
          </a:fillRef>
          <a:effectRef idx="0">
            <a:schemeClr val="dk1"/>
          </a:effectRef>
          <a:fontRef idx="minor">
            <a:schemeClr val="dk1"/>
          </a:fontRef>
        </p:style>
      </p:cxnSp>
      <p:sp>
        <p:nvSpPr>
          <p:cNvPr id="49" name="右矢印 48"/>
          <p:cNvSpPr/>
          <p:nvPr/>
        </p:nvSpPr>
        <p:spPr>
          <a:xfrm rot="19676828">
            <a:off x="5168915" y="1891809"/>
            <a:ext cx="325853" cy="2254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右矢印 367"/>
          <p:cNvSpPr/>
          <p:nvPr/>
        </p:nvSpPr>
        <p:spPr>
          <a:xfrm rot="5400000">
            <a:off x="6904828" y="3775338"/>
            <a:ext cx="325853" cy="2254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テキスト ボックス 368"/>
          <p:cNvSpPr txBox="1"/>
          <p:nvPr/>
        </p:nvSpPr>
        <p:spPr>
          <a:xfrm>
            <a:off x="7044361" y="5476446"/>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70" name="テキスト ボックス 369"/>
          <p:cNvSpPr txBox="1"/>
          <p:nvPr/>
        </p:nvSpPr>
        <p:spPr>
          <a:xfrm>
            <a:off x="5580112" y="5949500"/>
            <a:ext cx="874176" cy="338554"/>
          </a:xfrm>
          <a:prstGeom prst="rect">
            <a:avLst/>
          </a:prstGeom>
          <a:noFill/>
        </p:spPr>
        <p:txBody>
          <a:bodyPr wrap="square" rtlCol="0">
            <a:spAutoFit/>
          </a:bodyPr>
          <a:lstStyle/>
          <a:p>
            <a:r>
              <a:rPr lang="en-US" altLang="ja-JP" sz="1600" dirty="0">
                <a:solidFill>
                  <a:srgbClr val="FF0000"/>
                </a:solidFill>
              </a:rPr>
              <a:t>365</a:t>
            </a:r>
            <a:r>
              <a:rPr lang="en-US" altLang="ja-JP" sz="1600" dirty="0" smtClean="0">
                <a:solidFill>
                  <a:srgbClr val="FF0000"/>
                </a:solidFill>
              </a:rPr>
              <a:t>kΩ</a:t>
            </a:r>
            <a:endParaRPr lang="ja-JP" altLang="ja-JP" sz="1600" dirty="0">
              <a:solidFill>
                <a:srgbClr val="FF0000"/>
              </a:solidFill>
            </a:endParaRPr>
          </a:p>
        </p:txBody>
      </p:sp>
      <p:sp>
        <p:nvSpPr>
          <p:cNvPr id="371" name="テキスト ボックス 370"/>
          <p:cNvSpPr txBox="1"/>
          <p:nvPr/>
        </p:nvSpPr>
        <p:spPr>
          <a:xfrm>
            <a:off x="7665740" y="5476446"/>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72" name="テキスト ボックス 371"/>
          <p:cNvSpPr txBox="1"/>
          <p:nvPr/>
        </p:nvSpPr>
        <p:spPr>
          <a:xfrm>
            <a:off x="683568" y="2281904"/>
            <a:ext cx="874176" cy="338554"/>
          </a:xfrm>
          <a:prstGeom prst="rect">
            <a:avLst/>
          </a:prstGeom>
          <a:noFill/>
        </p:spPr>
        <p:txBody>
          <a:bodyPr wrap="square" rtlCol="0">
            <a:spAutoFit/>
          </a:bodyPr>
          <a:lstStyle/>
          <a:p>
            <a:r>
              <a:rPr lang="en-US" altLang="ja-JP" sz="1600" dirty="0">
                <a:solidFill>
                  <a:srgbClr val="FF0000"/>
                </a:solidFill>
              </a:rPr>
              <a:t>365</a:t>
            </a:r>
            <a:r>
              <a:rPr lang="en-US" altLang="ja-JP" sz="1600" dirty="0" smtClean="0">
                <a:solidFill>
                  <a:srgbClr val="FF0000"/>
                </a:solidFill>
              </a:rPr>
              <a:t>kΩ</a:t>
            </a:r>
            <a:endParaRPr lang="ja-JP" altLang="ja-JP" sz="1600" dirty="0">
              <a:solidFill>
                <a:srgbClr val="FF0000"/>
              </a:solidFill>
            </a:endParaRPr>
          </a:p>
        </p:txBody>
      </p:sp>
      <p:sp>
        <p:nvSpPr>
          <p:cNvPr id="373" name="テキスト ボックス 372"/>
          <p:cNvSpPr txBox="1"/>
          <p:nvPr/>
        </p:nvSpPr>
        <p:spPr>
          <a:xfrm>
            <a:off x="2108882" y="2330910"/>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74" name="テキスト ボックス 373"/>
          <p:cNvSpPr txBox="1"/>
          <p:nvPr/>
        </p:nvSpPr>
        <p:spPr>
          <a:xfrm>
            <a:off x="3219273" y="4134150"/>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75" name="テキスト ボックス 374"/>
          <p:cNvSpPr txBox="1"/>
          <p:nvPr/>
        </p:nvSpPr>
        <p:spPr>
          <a:xfrm>
            <a:off x="5436096" y="800203"/>
            <a:ext cx="874176" cy="338554"/>
          </a:xfrm>
          <a:prstGeom prst="rect">
            <a:avLst/>
          </a:prstGeom>
          <a:noFill/>
        </p:spPr>
        <p:txBody>
          <a:bodyPr wrap="square" rtlCol="0">
            <a:spAutoFit/>
          </a:bodyPr>
          <a:lstStyle/>
          <a:p>
            <a:r>
              <a:rPr lang="en-US" altLang="ja-JP" sz="1600" dirty="0">
                <a:solidFill>
                  <a:srgbClr val="FF0000"/>
                </a:solidFill>
              </a:rPr>
              <a:t>365</a:t>
            </a:r>
            <a:r>
              <a:rPr lang="en-US" altLang="ja-JP" sz="1600" dirty="0" smtClean="0">
                <a:solidFill>
                  <a:srgbClr val="FF0000"/>
                </a:solidFill>
              </a:rPr>
              <a:t>kΩ</a:t>
            </a:r>
            <a:endParaRPr lang="ja-JP" altLang="ja-JP" sz="1600" dirty="0">
              <a:solidFill>
                <a:srgbClr val="FF0000"/>
              </a:solidFill>
            </a:endParaRPr>
          </a:p>
        </p:txBody>
      </p:sp>
      <p:sp>
        <p:nvSpPr>
          <p:cNvPr id="376" name="テキスト ボックス 375"/>
          <p:cNvSpPr txBox="1"/>
          <p:nvPr/>
        </p:nvSpPr>
        <p:spPr>
          <a:xfrm>
            <a:off x="6477101" y="799377"/>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77" name="テキスト ボックス 376"/>
          <p:cNvSpPr txBox="1"/>
          <p:nvPr/>
        </p:nvSpPr>
        <p:spPr>
          <a:xfrm>
            <a:off x="7560770" y="2688095"/>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Tree>
    <p:extLst>
      <p:ext uri="{BB962C8B-B14F-4D97-AF65-F5344CB8AC3E}">
        <p14:creationId xmlns:p14="http://schemas.microsoft.com/office/powerpoint/2010/main" val="3636666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半導体のまとめ</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101062541"/>
              </p:ext>
            </p:extLst>
          </p:nvPr>
        </p:nvGraphicFramePr>
        <p:xfrm>
          <a:off x="251520" y="1700808"/>
          <a:ext cx="8784977" cy="2669762"/>
        </p:xfrm>
        <a:graphic>
          <a:graphicData uri="http://schemas.openxmlformats.org/drawingml/2006/table">
            <a:tbl>
              <a:tblPr firstRow="1" bandRow="1">
                <a:tableStyleId>{5940675A-B579-460E-94D1-54222C63F5DA}</a:tableStyleId>
              </a:tblPr>
              <a:tblGrid>
                <a:gridCol w="1697937"/>
                <a:gridCol w="1919407"/>
                <a:gridCol w="1845583"/>
                <a:gridCol w="3322050"/>
              </a:tblGrid>
              <a:tr h="475202">
                <a:tc>
                  <a:txBody>
                    <a:bodyPr/>
                    <a:lstStyle/>
                    <a:p>
                      <a:pPr marL="0" marR="0" algn="just">
                        <a:spcBef>
                          <a:spcPts val="0"/>
                        </a:spcBef>
                        <a:spcAft>
                          <a:spcPts val="0"/>
                        </a:spcAft>
                      </a:pPr>
                      <a:r>
                        <a:rPr lang="en-US" sz="2400" kern="100" dirty="0" smtClean="0">
                          <a:effectLst/>
                        </a:rPr>
                        <a:t> </a:t>
                      </a:r>
                      <a:endParaRPr lang="ja-JP" sz="2400" kern="100" dirty="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sz="2400" kern="100">
                          <a:effectLst/>
                        </a:rPr>
                        <a:t>多数キャリア</a:t>
                      </a:r>
                      <a:endParaRPr lang="ja-JP" sz="2400" kern="10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sz="2400" kern="100">
                          <a:effectLst/>
                        </a:rPr>
                        <a:t>少数キャリア</a:t>
                      </a:r>
                      <a:endParaRPr lang="ja-JP" sz="2400" kern="10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sz="2400" kern="100">
                          <a:effectLst/>
                        </a:rPr>
                        <a:t>加える不純物</a:t>
                      </a:r>
                      <a:endParaRPr lang="ja-JP" sz="2400" kern="100">
                        <a:effectLst/>
                        <a:latin typeface="Century"/>
                        <a:ea typeface="ＭＳ 明朝"/>
                        <a:cs typeface="Times New Roman"/>
                      </a:endParaRPr>
                    </a:p>
                  </a:txBody>
                  <a:tcPr marL="68580" marR="68580" marT="0" marB="0"/>
                </a:tc>
              </a:tr>
              <a:tr h="604918">
                <a:tc>
                  <a:txBody>
                    <a:bodyPr/>
                    <a:lstStyle/>
                    <a:p>
                      <a:pPr marL="0" marR="0" algn="just">
                        <a:spcBef>
                          <a:spcPts val="0"/>
                        </a:spcBef>
                        <a:spcAft>
                          <a:spcPts val="0"/>
                        </a:spcAft>
                      </a:pPr>
                      <a:r>
                        <a:rPr lang="ja-JP" altLang="en-US" sz="2400" kern="100" dirty="0" smtClean="0">
                          <a:effectLst/>
                        </a:rPr>
                        <a:t>真性半導体</a:t>
                      </a:r>
                      <a:endParaRPr lang="en-US" altLang="ja-JP" sz="2400" kern="100" dirty="0" smtClean="0">
                        <a:effectLst/>
                      </a:endParaRPr>
                    </a:p>
                    <a:p>
                      <a:pPr marL="0" marR="0" algn="just">
                        <a:spcBef>
                          <a:spcPts val="0"/>
                        </a:spcBef>
                        <a:spcAft>
                          <a:spcPts val="0"/>
                        </a:spcAft>
                      </a:pPr>
                      <a:endParaRPr lang="ja-JP" sz="2400" kern="100" dirty="0">
                        <a:effectLst/>
                        <a:latin typeface="Century"/>
                        <a:ea typeface="ＭＳ 明朝"/>
                        <a:cs typeface="Times New Roman"/>
                      </a:endParaRPr>
                    </a:p>
                  </a:txBody>
                  <a:tcPr marL="68580" marR="68580" marT="0" marB="0"/>
                </a:tc>
                <a:tc gridSpan="2">
                  <a:txBody>
                    <a:bodyPr/>
                    <a:lstStyle/>
                    <a:p>
                      <a:pPr marL="0" marR="0" algn="just">
                        <a:spcBef>
                          <a:spcPts val="0"/>
                        </a:spcBef>
                        <a:spcAft>
                          <a:spcPts val="0"/>
                        </a:spcAft>
                      </a:pPr>
                      <a:r>
                        <a:rPr lang="ja-JP" sz="2400" kern="100">
                          <a:effectLst/>
                        </a:rPr>
                        <a:t>電子と正孔の数は同じ</a:t>
                      </a:r>
                      <a:endParaRPr lang="ja-JP" sz="2400" kern="100">
                        <a:effectLst/>
                        <a:latin typeface="Century"/>
                        <a:ea typeface="ＭＳ 明朝"/>
                        <a:cs typeface="Times New Roman"/>
                      </a:endParaRPr>
                    </a:p>
                  </a:txBody>
                  <a:tcPr marL="68580" marR="68580" marT="0" marB="0"/>
                </a:tc>
                <a:tc hMerge="1">
                  <a:txBody>
                    <a:bodyPr/>
                    <a:lstStyle/>
                    <a:p>
                      <a:endParaRPr kumimoji="1" lang="ja-JP" altLang="en-US"/>
                    </a:p>
                  </a:txBody>
                  <a:tcPr/>
                </a:tc>
                <a:tc>
                  <a:txBody>
                    <a:bodyPr/>
                    <a:lstStyle/>
                    <a:p>
                      <a:pPr marL="0" marR="0" algn="just">
                        <a:spcBef>
                          <a:spcPts val="0"/>
                        </a:spcBef>
                        <a:spcAft>
                          <a:spcPts val="0"/>
                        </a:spcAft>
                      </a:pPr>
                      <a:r>
                        <a:rPr lang="ja-JP" sz="2400" kern="100">
                          <a:effectLst/>
                        </a:rPr>
                        <a:t>なし</a:t>
                      </a:r>
                      <a:endParaRPr lang="ja-JP" sz="2400" kern="100">
                        <a:effectLst/>
                        <a:latin typeface="Century"/>
                        <a:ea typeface="ＭＳ 明朝"/>
                        <a:cs typeface="Times New Roman"/>
                      </a:endParaRPr>
                    </a:p>
                  </a:txBody>
                  <a:tcPr marL="68580" marR="68580" marT="0" marB="0"/>
                </a:tc>
              </a:tr>
              <a:tr h="475202">
                <a:tc>
                  <a:txBody>
                    <a:bodyPr/>
                    <a:lstStyle/>
                    <a:p>
                      <a:pPr marL="0" marR="0" algn="just">
                        <a:spcBef>
                          <a:spcPts val="0"/>
                        </a:spcBef>
                        <a:spcAft>
                          <a:spcPts val="0"/>
                        </a:spcAft>
                      </a:pPr>
                      <a:r>
                        <a:rPr lang="ja-JP" sz="2400" kern="100" dirty="0">
                          <a:effectLst/>
                        </a:rPr>
                        <a:t>ｎ形半導体</a:t>
                      </a:r>
                      <a:endParaRPr lang="ja-JP" sz="2400" kern="100" dirty="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altLang="en-US" sz="2400" kern="100" dirty="0" smtClean="0">
                          <a:effectLst/>
                        </a:rPr>
                        <a:t>自由</a:t>
                      </a:r>
                      <a:r>
                        <a:rPr lang="ja-JP" sz="2400" kern="100" dirty="0" smtClean="0">
                          <a:effectLst/>
                        </a:rPr>
                        <a:t>電子</a:t>
                      </a:r>
                      <a:endParaRPr lang="ja-JP" sz="2400" kern="100" dirty="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sz="2400" kern="100" dirty="0">
                          <a:effectLst/>
                        </a:rPr>
                        <a:t>正孔</a:t>
                      </a:r>
                      <a:endParaRPr lang="ja-JP" sz="2400" kern="100" dirty="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sz="2400" kern="100" dirty="0">
                          <a:solidFill>
                            <a:srgbClr val="FF0000"/>
                          </a:solidFill>
                          <a:effectLst/>
                        </a:rPr>
                        <a:t>ドナー（Ⅴ族</a:t>
                      </a:r>
                      <a:r>
                        <a:rPr lang="ja-JP" sz="2400" kern="100" dirty="0" smtClean="0">
                          <a:solidFill>
                            <a:srgbClr val="FF0000"/>
                          </a:solidFill>
                          <a:effectLst/>
                        </a:rPr>
                        <a:t>）</a:t>
                      </a:r>
                      <a:endParaRPr lang="en-US" altLang="ja-JP" sz="2400" kern="100" dirty="0" smtClean="0">
                        <a:solidFill>
                          <a:srgbClr val="FF0000"/>
                        </a:solidFill>
                        <a:effectLst/>
                      </a:endParaRPr>
                    </a:p>
                    <a:p>
                      <a:pPr marL="0" marR="0" algn="just">
                        <a:spcBef>
                          <a:spcPts val="0"/>
                        </a:spcBef>
                        <a:spcAft>
                          <a:spcPts val="0"/>
                        </a:spcAft>
                      </a:pPr>
                      <a:r>
                        <a:rPr lang="en-US" sz="2400" kern="100" dirty="0" smtClean="0">
                          <a:effectLst/>
                        </a:rPr>
                        <a:t>P</a:t>
                      </a:r>
                      <a:r>
                        <a:rPr lang="ja-JP" altLang="en-US" sz="2400" kern="100" dirty="0" smtClean="0">
                          <a:effectLst/>
                        </a:rPr>
                        <a:t>（リン）</a:t>
                      </a:r>
                      <a:r>
                        <a:rPr lang="en-US" altLang="ja-JP" sz="2400" kern="100" dirty="0" smtClean="0">
                          <a:effectLst/>
                        </a:rPr>
                        <a:t>,</a:t>
                      </a:r>
                      <a:r>
                        <a:rPr lang="en-US" sz="2400" kern="100" dirty="0" smtClean="0">
                          <a:effectLst/>
                        </a:rPr>
                        <a:t>As</a:t>
                      </a:r>
                      <a:r>
                        <a:rPr lang="ja-JP" altLang="en-US" sz="2400" kern="100" dirty="0" smtClean="0">
                          <a:effectLst/>
                        </a:rPr>
                        <a:t>（ヒ素）</a:t>
                      </a:r>
                      <a:endParaRPr lang="ja-JP" sz="2400" kern="100" dirty="0">
                        <a:effectLst/>
                        <a:latin typeface="Century"/>
                        <a:ea typeface="ＭＳ 明朝"/>
                        <a:cs typeface="Times New Roman"/>
                      </a:endParaRPr>
                    </a:p>
                  </a:txBody>
                  <a:tcPr marL="68580" marR="68580" marT="0" marB="0"/>
                </a:tc>
              </a:tr>
              <a:tr h="614536">
                <a:tc>
                  <a:txBody>
                    <a:bodyPr/>
                    <a:lstStyle/>
                    <a:p>
                      <a:pPr marL="0" marR="0" algn="just">
                        <a:spcBef>
                          <a:spcPts val="0"/>
                        </a:spcBef>
                        <a:spcAft>
                          <a:spcPts val="0"/>
                        </a:spcAft>
                      </a:pPr>
                      <a:r>
                        <a:rPr lang="ja-JP" sz="2400" kern="100" dirty="0" err="1">
                          <a:effectLst/>
                        </a:rPr>
                        <a:t>ｐ</a:t>
                      </a:r>
                      <a:r>
                        <a:rPr lang="ja-JP" sz="2400" kern="100" dirty="0">
                          <a:effectLst/>
                        </a:rPr>
                        <a:t>形半導体</a:t>
                      </a:r>
                      <a:endParaRPr lang="ja-JP" sz="2400" kern="100" dirty="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sz="2400" kern="100">
                          <a:effectLst/>
                        </a:rPr>
                        <a:t>正孔</a:t>
                      </a:r>
                      <a:endParaRPr lang="ja-JP" sz="2400" kern="10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altLang="en-US" sz="2400" kern="100" dirty="0" smtClean="0">
                          <a:effectLst/>
                        </a:rPr>
                        <a:t>自由</a:t>
                      </a:r>
                      <a:r>
                        <a:rPr lang="ja-JP" sz="2400" kern="100" dirty="0" smtClean="0">
                          <a:effectLst/>
                        </a:rPr>
                        <a:t>電子</a:t>
                      </a:r>
                      <a:endParaRPr lang="ja-JP" sz="2400" kern="100" dirty="0">
                        <a:effectLst/>
                        <a:latin typeface="Century"/>
                        <a:ea typeface="ＭＳ 明朝"/>
                        <a:cs typeface="Times New Roman"/>
                      </a:endParaRPr>
                    </a:p>
                  </a:txBody>
                  <a:tcPr marL="68580" marR="68580" marT="0" marB="0"/>
                </a:tc>
                <a:tc>
                  <a:txBody>
                    <a:bodyPr/>
                    <a:lstStyle/>
                    <a:p>
                      <a:pPr marL="0" marR="0" algn="just">
                        <a:spcBef>
                          <a:spcPts val="0"/>
                        </a:spcBef>
                        <a:spcAft>
                          <a:spcPts val="0"/>
                        </a:spcAft>
                      </a:pPr>
                      <a:r>
                        <a:rPr lang="ja-JP" sz="2400" kern="100" dirty="0" smtClean="0">
                          <a:solidFill>
                            <a:srgbClr val="FF0000"/>
                          </a:solidFill>
                          <a:effectLst/>
                        </a:rPr>
                        <a:t>アクセプタ（Ⅲ族）</a:t>
                      </a:r>
                      <a:endParaRPr lang="en-US" altLang="ja-JP" sz="2400" kern="100" dirty="0" smtClean="0">
                        <a:solidFill>
                          <a:srgbClr val="FF0000"/>
                        </a:solidFill>
                        <a:effectLst/>
                      </a:endParaRPr>
                    </a:p>
                    <a:p>
                      <a:pPr marL="0" marR="0" algn="just">
                        <a:spcBef>
                          <a:spcPts val="0"/>
                        </a:spcBef>
                        <a:spcAft>
                          <a:spcPts val="0"/>
                        </a:spcAft>
                      </a:pPr>
                      <a:r>
                        <a:rPr lang="en-US" sz="2400" kern="100" dirty="0" smtClean="0">
                          <a:effectLst/>
                        </a:rPr>
                        <a:t>B</a:t>
                      </a:r>
                      <a:r>
                        <a:rPr lang="ja-JP" altLang="en-US" sz="2400" kern="100" dirty="0" smtClean="0">
                          <a:effectLst/>
                        </a:rPr>
                        <a:t>（ホウ素）</a:t>
                      </a:r>
                      <a:r>
                        <a:rPr lang="en-US" altLang="ja-JP" sz="2400" kern="100" dirty="0" smtClean="0">
                          <a:effectLst/>
                        </a:rPr>
                        <a:t>,</a:t>
                      </a:r>
                      <a:r>
                        <a:rPr lang="en-US" sz="2400" kern="100" dirty="0" smtClean="0">
                          <a:effectLst/>
                        </a:rPr>
                        <a:t>Ga</a:t>
                      </a:r>
                      <a:r>
                        <a:rPr lang="ja-JP" altLang="en-US" sz="2400" kern="100" dirty="0" smtClean="0">
                          <a:effectLst/>
                        </a:rPr>
                        <a:t>（ガリウム）</a:t>
                      </a:r>
                      <a:endParaRPr lang="ja-JP" sz="2400" kern="100" dirty="0">
                        <a:effectLst/>
                        <a:latin typeface="Century"/>
                        <a:ea typeface="ＭＳ 明朝"/>
                        <a:cs typeface="Times New Roman"/>
                      </a:endParaRPr>
                    </a:p>
                  </a:txBody>
                  <a:tcPr marL="68580" marR="68580" marT="0" marB="0"/>
                </a:tc>
              </a:tr>
            </a:tbl>
          </a:graphicData>
        </a:graphic>
      </p:graphicFrame>
      <p:sp>
        <p:nvSpPr>
          <p:cNvPr id="9" name="テキスト ボックス 8"/>
          <p:cNvSpPr txBox="1"/>
          <p:nvPr/>
        </p:nvSpPr>
        <p:spPr>
          <a:xfrm>
            <a:off x="251520" y="4526999"/>
            <a:ext cx="8892480" cy="2308324"/>
          </a:xfrm>
          <a:prstGeom prst="rect">
            <a:avLst/>
          </a:prstGeom>
          <a:noFill/>
        </p:spPr>
        <p:txBody>
          <a:bodyPr wrap="square" rtlCol="0">
            <a:spAutoFit/>
          </a:bodyPr>
          <a:lstStyle/>
          <a:p>
            <a:pPr marL="342900" indent="-342900">
              <a:buFont typeface="Arial" panose="020B0604020202020204" pitchFamily="34" charset="0"/>
              <a:buChar char="•"/>
            </a:pPr>
            <a:r>
              <a:rPr lang="ja-JP" altLang="ja-JP" sz="2400" dirty="0" smtClean="0"/>
              <a:t>電子素子</a:t>
            </a:r>
            <a:r>
              <a:rPr lang="ja-JP" altLang="en-US" sz="2400" dirty="0"/>
              <a:t>に</a:t>
            </a:r>
            <a:r>
              <a:rPr lang="ja-JP" altLang="en-US" sz="2400" dirty="0" smtClean="0"/>
              <a:t>は</a:t>
            </a:r>
            <a:r>
              <a:rPr lang="ja-JP" altLang="ja-JP" sz="2400" dirty="0" smtClean="0"/>
              <a:t>微量の不純物を加え</a:t>
            </a:r>
            <a:r>
              <a:rPr lang="ja-JP" altLang="en-US" sz="2400" dirty="0" smtClean="0"/>
              <a:t>た半導体である</a:t>
            </a:r>
            <a:r>
              <a:rPr lang="ja-JP" altLang="ja-JP" sz="2400" dirty="0" smtClean="0">
                <a:solidFill>
                  <a:srgbClr val="FF0000"/>
                </a:solidFill>
              </a:rPr>
              <a:t>不純物半導体</a:t>
            </a:r>
            <a:r>
              <a:rPr lang="ja-JP" altLang="en-US" sz="2400" dirty="0" smtClean="0"/>
              <a:t>が使われる</a:t>
            </a:r>
            <a:r>
              <a:rPr lang="ja-JP" altLang="ja-JP" sz="2400" dirty="0" smtClean="0"/>
              <a:t>。</a:t>
            </a:r>
            <a:endParaRPr lang="en-US" altLang="ja-JP" sz="2400" dirty="0" smtClean="0"/>
          </a:p>
          <a:p>
            <a:pPr marL="342900" indent="-342900">
              <a:buFont typeface="Arial" panose="020B0604020202020204" pitchFamily="34" charset="0"/>
              <a:buChar char="•"/>
            </a:pPr>
            <a:r>
              <a:rPr lang="ja-JP" altLang="en-US" sz="2400" dirty="0" smtClean="0"/>
              <a:t>正孔より自由</a:t>
            </a:r>
            <a:r>
              <a:rPr lang="ja-JP" altLang="en-US" sz="2400" dirty="0"/>
              <a:t>電子</a:t>
            </a:r>
            <a:r>
              <a:rPr lang="ja-JP" altLang="en-US" sz="2400" dirty="0" smtClean="0"/>
              <a:t>の多い</a:t>
            </a:r>
            <a:r>
              <a:rPr lang="ja-JP" altLang="en-US" sz="2400" dirty="0"/>
              <a:t>、</a:t>
            </a:r>
            <a:r>
              <a:rPr lang="ja-JP" altLang="en-US" sz="2400" dirty="0" smtClean="0"/>
              <a:t>ｎ形半導体にするために加える</a:t>
            </a:r>
            <a:r>
              <a:rPr lang="ja-JP" altLang="ja-JP" sz="2400" kern="100" dirty="0" smtClean="0">
                <a:effectLst/>
              </a:rPr>
              <a:t>Ⅴ族</a:t>
            </a:r>
            <a:r>
              <a:rPr lang="ja-JP" altLang="en-US" sz="2400" kern="100" dirty="0" smtClean="0">
                <a:effectLst/>
              </a:rPr>
              <a:t>の</a:t>
            </a:r>
            <a:r>
              <a:rPr lang="ja-JP" altLang="en-US" sz="2400" dirty="0" smtClean="0"/>
              <a:t>不純物を</a:t>
            </a:r>
            <a:r>
              <a:rPr lang="ja-JP" altLang="en-US" sz="2400" dirty="0" smtClean="0">
                <a:solidFill>
                  <a:srgbClr val="FF0000"/>
                </a:solidFill>
              </a:rPr>
              <a:t>ドナー</a:t>
            </a:r>
            <a:r>
              <a:rPr lang="ja-JP" altLang="en-US" sz="2400" dirty="0" smtClean="0"/>
              <a:t>という。</a:t>
            </a:r>
            <a:endParaRPr lang="en-US" altLang="ja-JP" sz="2400" dirty="0" smtClean="0"/>
          </a:p>
          <a:p>
            <a:pPr marL="342900" indent="-342900">
              <a:buFont typeface="Arial" panose="020B0604020202020204" pitchFamily="34" charset="0"/>
              <a:buChar char="•"/>
            </a:pPr>
            <a:r>
              <a:rPr lang="ja-JP" altLang="en-US" sz="2400" dirty="0" smtClean="0"/>
              <a:t>自由電子より正孔の多い、</a:t>
            </a:r>
            <a:r>
              <a:rPr lang="ja-JP" altLang="en-US" sz="2400" dirty="0" err="1" smtClean="0"/>
              <a:t>ｐ</a:t>
            </a:r>
            <a:r>
              <a:rPr lang="ja-JP" altLang="en-US" sz="2400" dirty="0" smtClean="0"/>
              <a:t>形半導体にするために加える</a:t>
            </a:r>
            <a:r>
              <a:rPr lang="en-US" altLang="ja-JP" sz="2400" dirty="0" smtClean="0"/>
              <a:t>Ⅲ</a:t>
            </a:r>
            <a:r>
              <a:rPr lang="ja-JP" altLang="en-US" sz="2400" dirty="0" smtClean="0"/>
              <a:t>族の不純物を</a:t>
            </a:r>
            <a:r>
              <a:rPr lang="ja-JP" altLang="en-US" sz="2400" dirty="0" smtClean="0">
                <a:solidFill>
                  <a:srgbClr val="FF0000"/>
                </a:solidFill>
              </a:rPr>
              <a:t>アクセプタ</a:t>
            </a:r>
            <a:r>
              <a:rPr lang="ja-JP" altLang="en-US" sz="2400" dirty="0" smtClean="0"/>
              <a:t>という。</a:t>
            </a:r>
            <a:endParaRPr lang="ja-JP" altLang="ja-JP" sz="2400" dirty="0"/>
          </a:p>
        </p:txBody>
      </p:sp>
    </p:spTree>
    <p:extLst>
      <p:ext uri="{BB962C8B-B14F-4D97-AF65-F5344CB8AC3E}">
        <p14:creationId xmlns:p14="http://schemas.microsoft.com/office/powerpoint/2010/main" val="3478999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テキスト ボックス 175"/>
          <p:cNvSpPr txBox="1"/>
          <p:nvPr/>
        </p:nvSpPr>
        <p:spPr>
          <a:xfrm>
            <a:off x="461837" y="394626"/>
            <a:ext cx="3648802" cy="461665"/>
          </a:xfrm>
          <a:prstGeom prst="rect">
            <a:avLst/>
          </a:prstGeom>
          <a:noFill/>
        </p:spPr>
        <p:txBody>
          <a:bodyPr wrap="square" rtlCol="0">
            <a:spAutoFit/>
          </a:bodyPr>
          <a:lstStyle/>
          <a:p>
            <a:r>
              <a:rPr lang="ja-JP" altLang="en-US" sz="2400" dirty="0" smtClean="0">
                <a:solidFill>
                  <a:srgbClr val="FF0000"/>
                </a:solidFill>
              </a:rPr>
              <a:t>固定バイアス回路</a:t>
            </a:r>
            <a:endParaRPr lang="ja-JP" altLang="ja-JP" sz="2400" dirty="0">
              <a:solidFill>
                <a:srgbClr val="FF0000"/>
              </a:solidFill>
            </a:endParaRPr>
          </a:p>
        </p:txBody>
      </p:sp>
      <p:sp>
        <p:nvSpPr>
          <p:cNvPr id="248" name="Line 4"/>
          <p:cNvSpPr>
            <a:spLocks noChangeShapeType="1"/>
          </p:cNvSpPr>
          <p:nvPr/>
        </p:nvSpPr>
        <p:spPr bwMode="auto">
          <a:xfrm>
            <a:off x="6980659" y="5660763"/>
            <a:ext cx="0" cy="71254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5"/>
          <p:cNvSpPr>
            <a:spLocks noChangeShapeType="1"/>
          </p:cNvSpPr>
          <p:nvPr/>
        </p:nvSpPr>
        <p:spPr bwMode="auto">
          <a:xfrm>
            <a:off x="6631709" y="4858474"/>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6"/>
          <p:cNvSpPr>
            <a:spLocks noChangeShapeType="1"/>
          </p:cNvSpPr>
          <p:nvPr/>
        </p:nvSpPr>
        <p:spPr bwMode="auto">
          <a:xfrm>
            <a:off x="6631710" y="5374038"/>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Line 8"/>
          <p:cNvSpPr>
            <a:spLocks noChangeShapeType="1"/>
          </p:cNvSpPr>
          <p:nvPr/>
        </p:nvSpPr>
        <p:spPr bwMode="auto">
          <a:xfrm flipV="1">
            <a:off x="6636084" y="4849674"/>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4"/>
          <p:cNvSpPr>
            <a:spLocks noChangeShapeType="1"/>
          </p:cNvSpPr>
          <p:nvPr/>
        </p:nvSpPr>
        <p:spPr bwMode="auto">
          <a:xfrm>
            <a:off x="7609954" y="4320251"/>
            <a:ext cx="0" cy="710874"/>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59" name="直線コネクタ 258"/>
          <p:cNvCxnSpPr/>
          <p:nvPr/>
        </p:nvCxnSpPr>
        <p:spPr>
          <a:xfrm flipH="1">
            <a:off x="6980659" y="6373309"/>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261" name="直線コネクタ 260"/>
          <p:cNvCxnSpPr/>
          <p:nvPr/>
        </p:nvCxnSpPr>
        <p:spPr>
          <a:xfrm flipH="1">
            <a:off x="5562336" y="6373309"/>
            <a:ext cx="2663011" cy="0"/>
          </a:xfrm>
          <a:prstGeom prst="line">
            <a:avLst/>
          </a:prstGeom>
        </p:spPr>
        <p:style>
          <a:lnRef idx="2">
            <a:schemeClr val="dk1"/>
          </a:lnRef>
          <a:fillRef idx="1">
            <a:schemeClr val="lt1"/>
          </a:fillRef>
          <a:effectRef idx="0">
            <a:schemeClr val="dk1"/>
          </a:effectRef>
          <a:fontRef idx="minor">
            <a:schemeClr val="dk1"/>
          </a:fontRef>
        </p:style>
      </p:cxnSp>
      <p:grpSp>
        <p:nvGrpSpPr>
          <p:cNvPr id="269" name="グループ化 268"/>
          <p:cNvGrpSpPr/>
          <p:nvPr/>
        </p:nvGrpSpPr>
        <p:grpSpPr>
          <a:xfrm>
            <a:off x="7497145" y="5031125"/>
            <a:ext cx="225618" cy="677030"/>
            <a:chOff x="539552" y="3429001"/>
            <a:chExt cx="299722" cy="899401"/>
          </a:xfrm>
        </p:grpSpPr>
        <p:sp>
          <p:nvSpPr>
            <p:cNvPr id="270"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3" name="グループ化 282"/>
          <p:cNvGrpSpPr/>
          <p:nvPr/>
        </p:nvGrpSpPr>
        <p:grpSpPr>
          <a:xfrm>
            <a:off x="6218590" y="5469715"/>
            <a:ext cx="225618" cy="677030"/>
            <a:chOff x="539552" y="3429001"/>
            <a:chExt cx="299722" cy="899401"/>
          </a:xfrm>
        </p:grpSpPr>
        <p:sp>
          <p:nvSpPr>
            <p:cNvPr id="28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91" name="Line 4"/>
          <p:cNvSpPr>
            <a:spLocks noChangeShapeType="1"/>
          </p:cNvSpPr>
          <p:nvPr/>
        </p:nvSpPr>
        <p:spPr bwMode="auto">
          <a:xfrm flipH="1" flipV="1">
            <a:off x="6329081" y="5280832"/>
            <a:ext cx="0" cy="20150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テキスト ボックス 291"/>
          <p:cNvSpPr txBox="1"/>
          <p:nvPr/>
        </p:nvSpPr>
        <p:spPr>
          <a:xfrm>
            <a:off x="5740361" y="558416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94" name="Line 4"/>
          <p:cNvSpPr>
            <a:spLocks noChangeShapeType="1"/>
          </p:cNvSpPr>
          <p:nvPr/>
        </p:nvSpPr>
        <p:spPr bwMode="auto">
          <a:xfrm flipH="1">
            <a:off x="7609542" y="5722653"/>
            <a:ext cx="826" cy="650656"/>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4"/>
          <p:cNvSpPr>
            <a:spLocks noChangeShapeType="1"/>
          </p:cNvSpPr>
          <p:nvPr/>
        </p:nvSpPr>
        <p:spPr bwMode="auto">
          <a:xfrm>
            <a:off x="8248560" y="4340334"/>
            <a:ext cx="412" cy="6346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96" name="グループ化 295"/>
          <p:cNvGrpSpPr/>
          <p:nvPr/>
        </p:nvGrpSpPr>
        <p:grpSpPr>
          <a:xfrm>
            <a:off x="8136163" y="4991298"/>
            <a:ext cx="225618" cy="677030"/>
            <a:chOff x="539552" y="3429001"/>
            <a:chExt cx="299722" cy="899401"/>
          </a:xfrm>
        </p:grpSpPr>
        <p:sp>
          <p:nvSpPr>
            <p:cNvPr id="29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3" name="テキスト ボックス 312"/>
          <p:cNvSpPr txBox="1"/>
          <p:nvPr/>
        </p:nvSpPr>
        <p:spPr>
          <a:xfrm>
            <a:off x="7775499" y="5146027"/>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14" name="円/楕円 313"/>
          <p:cNvSpPr/>
          <p:nvPr/>
        </p:nvSpPr>
        <p:spPr>
          <a:xfrm>
            <a:off x="5434158" y="5205692"/>
            <a:ext cx="144016" cy="1461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5" name="直線コネクタ 314"/>
          <p:cNvCxnSpPr>
            <a:stCxn id="291" idx="1"/>
            <a:endCxn id="314" idx="6"/>
          </p:cNvCxnSpPr>
          <p:nvPr/>
        </p:nvCxnSpPr>
        <p:spPr>
          <a:xfrm flipH="1" flipV="1">
            <a:off x="5578174" y="5278777"/>
            <a:ext cx="750906" cy="2055"/>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317" name="円/楕円 316"/>
          <p:cNvSpPr/>
          <p:nvPr/>
        </p:nvSpPr>
        <p:spPr>
          <a:xfrm>
            <a:off x="5490328" y="6304335"/>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8" name="Line 4"/>
          <p:cNvSpPr>
            <a:spLocks noChangeShapeType="1"/>
          </p:cNvSpPr>
          <p:nvPr/>
        </p:nvSpPr>
        <p:spPr bwMode="auto">
          <a:xfrm>
            <a:off x="8249386" y="5668328"/>
            <a:ext cx="0" cy="6936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Line 4"/>
          <p:cNvSpPr>
            <a:spLocks noChangeShapeType="1"/>
          </p:cNvSpPr>
          <p:nvPr/>
        </p:nvSpPr>
        <p:spPr bwMode="auto">
          <a:xfrm>
            <a:off x="6976112" y="4320251"/>
            <a:ext cx="4109" cy="52759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テキスト ボックス 319"/>
          <p:cNvSpPr txBox="1"/>
          <p:nvPr/>
        </p:nvSpPr>
        <p:spPr>
          <a:xfrm>
            <a:off x="7108330" y="513313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22" name="Line 4"/>
          <p:cNvSpPr>
            <a:spLocks noChangeShapeType="1"/>
          </p:cNvSpPr>
          <p:nvPr/>
        </p:nvSpPr>
        <p:spPr bwMode="auto">
          <a:xfrm flipH="1">
            <a:off x="6331813" y="6161508"/>
            <a:ext cx="0" cy="18331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Line 6"/>
          <p:cNvSpPr>
            <a:spLocks noChangeShapeType="1"/>
          </p:cNvSpPr>
          <p:nvPr/>
        </p:nvSpPr>
        <p:spPr bwMode="auto">
          <a:xfrm rot="10800000">
            <a:off x="8574779" y="4429337"/>
            <a:ext cx="0" cy="19289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テキスト ボックス 362"/>
          <p:cNvSpPr txBox="1"/>
          <p:nvPr/>
        </p:nvSpPr>
        <p:spPr>
          <a:xfrm>
            <a:off x="8494668" y="5214011"/>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364" name="Line 6"/>
          <p:cNvSpPr>
            <a:spLocks noChangeShapeType="1"/>
          </p:cNvSpPr>
          <p:nvPr/>
        </p:nvSpPr>
        <p:spPr bwMode="auto">
          <a:xfrm rot="10800000">
            <a:off x="5513368" y="5395411"/>
            <a:ext cx="0" cy="8345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5" name="テキスト ボックス 364"/>
          <p:cNvSpPr txBox="1"/>
          <p:nvPr/>
        </p:nvSpPr>
        <p:spPr>
          <a:xfrm>
            <a:off x="5331842" y="5635326"/>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366" name="直線コネクタ 365"/>
          <p:cNvCxnSpPr/>
          <p:nvPr/>
        </p:nvCxnSpPr>
        <p:spPr>
          <a:xfrm flipH="1">
            <a:off x="6013914" y="5288444"/>
            <a:ext cx="617795" cy="0"/>
          </a:xfrm>
          <a:prstGeom prst="line">
            <a:avLst/>
          </a:prstGeom>
        </p:spPr>
        <p:style>
          <a:lnRef idx="2">
            <a:schemeClr val="dk1"/>
          </a:lnRef>
          <a:fillRef idx="1">
            <a:schemeClr val="lt1"/>
          </a:fillRef>
          <a:effectRef idx="0">
            <a:schemeClr val="dk1"/>
          </a:effectRef>
          <a:fontRef idx="minor">
            <a:schemeClr val="dk1"/>
          </a:fontRef>
        </p:style>
      </p:cxnSp>
      <p:cxnSp>
        <p:nvCxnSpPr>
          <p:cNvPr id="367" name="直線コネクタ 366"/>
          <p:cNvCxnSpPr/>
          <p:nvPr/>
        </p:nvCxnSpPr>
        <p:spPr>
          <a:xfrm flipH="1">
            <a:off x="6976114" y="4332556"/>
            <a:ext cx="1273272" cy="0"/>
          </a:xfrm>
          <a:prstGeom prst="line">
            <a:avLst/>
          </a:prstGeom>
        </p:spPr>
        <p:style>
          <a:lnRef idx="2">
            <a:schemeClr val="dk1"/>
          </a:lnRef>
          <a:fillRef idx="1">
            <a:schemeClr val="lt1"/>
          </a:fillRef>
          <a:effectRef idx="0">
            <a:schemeClr val="dk1"/>
          </a:effectRef>
          <a:fontRef idx="minor">
            <a:schemeClr val="dk1"/>
          </a:fontRef>
        </p:style>
      </p:cxnSp>
      <p:sp>
        <p:nvSpPr>
          <p:cNvPr id="172" name="Line 4"/>
          <p:cNvSpPr>
            <a:spLocks noChangeShapeType="1"/>
          </p:cNvSpPr>
          <p:nvPr/>
        </p:nvSpPr>
        <p:spPr bwMode="auto">
          <a:xfrm>
            <a:off x="6980659" y="2443780"/>
            <a:ext cx="0" cy="71254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5"/>
          <p:cNvSpPr>
            <a:spLocks noChangeShapeType="1"/>
          </p:cNvSpPr>
          <p:nvPr/>
        </p:nvSpPr>
        <p:spPr bwMode="auto">
          <a:xfrm>
            <a:off x="6631709" y="1641491"/>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6"/>
          <p:cNvSpPr>
            <a:spLocks noChangeShapeType="1"/>
          </p:cNvSpPr>
          <p:nvPr/>
        </p:nvSpPr>
        <p:spPr bwMode="auto">
          <a:xfrm>
            <a:off x="6631710" y="2157055"/>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8"/>
          <p:cNvSpPr>
            <a:spLocks noChangeShapeType="1"/>
          </p:cNvSpPr>
          <p:nvPr/>
        </p:nvSpPr>
        <p:spPr bwMode="auto">
          <a:xfrm flipV="1">
            <a:off x="6636084" y="1632691"/>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80" name="直線コネクタ 179"/>
          <p:cNvCxnSpPr/>
          <p:nvPr/>
        </p:nvCxnSpPr>
        <p:spPr>
          <a:xfrm flipH="1">
            <a:off x="6980659" y="3156326"/>
            <a:ext cx="40580" cy="0"/>
          </a:xfrm>
          <a:prstGeom prst="line">
            <a:avLst/>
          </a:prstGeom>
        </p:spPr>
        <p:style>
          <a:lnRef idx="2">
            <a:schemeClr val="dk1"/>
          </a:lnRef>
          <a:fillRef idx="1">
            <a:schemeClr val="lt1"/>
          </a:fillRef>
          <a:effectRef idx="0">
            <a:schemeClr val="dk1"/>
          </a:effectRef>
          <a:fontRef idx="minor">
            <a:schemeClr val="dk1"/>
          </a:fontRef>
        </p:style>
      </p:cxnSp>
      <p:cxnSp>
        <p:nvCxnSpPr>
          <p:cNvPr id="181" name="直線コネクタ 180"/>
          <p:cNvCxnSpPr/>
          <p:nvPr/>
        </p:nvCxnSpPr>
        <p:spPr>
          <a:xfrm flipH="1">
            <a:off x="5562336" y="3156326"/>
            <a:ext cx="2663011" cy="0"/>
          </a:xfrm>
          <a:prstGeom prst="line">
            <a:avLst/>
          </a:prstGeom>
        </p:spPr>
        <p:style>
          <a:lnRef idx="2">
            <a:schemeClr val="dk1"/>
          </a:lnRef>
          <a:fillRef idx="1">
            <a:schemeClr val="lt1"/>
          </a:fillRef>
          <a:effectRef idx="0">
            <a:schemeClr val="dk1"/>
          </a:effectRef>
          <a:fontRef idx="minor">
            <a:schemeClr val="dk1"/>
          </a:fontRef>
        </p:style>
      </p:cxnSp>
      <p:grpSp>
        <p:nvGrpSpPr>
          <p:cNvPr id="190" name="グループ化 189"/>
          <p:cNvGrpSpPr/>
          <p:nvPr/>
        </p:nvGrpSpPr>
        <p:grpSpPr>
          <a:xfrm>
            <a:off x="6218590" y="2252732"/>
            <a:ext cx="225618" cy="677030"/>
            <a:chOff x="539552" y="3429001"/>
            <a:chExt cx="299722" cy="899401"/>
          </a:xfrm>
        </p:grpSpPr>
        <p:sp>
          <p:nvSpPr>
            <p:cNvPr id="19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8" name="Line 4"/>
          <p:cNvSpPr>
            <a:spLocks noChangeShapeType="1"/>
          </p:cNvSpPr>
          <p:nvPr/>
        </p:nvSpPr>
        <p:spPr bwMode="auto">
          <a:xfrm flipH="1" flipV="1">
            <a:off x="6329081" y="2063849"/>
            <a:ext cx="0" cy="20150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テキスト ボックス 198"/>
          <p:cNvSpPr txBox="1"/>
          <p:nvPr/>
        </p:nvSpPr>
        <p:spPr>
          <a:xfrm>
            <a:off x="5740361" y="236718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01" name="Line 4"/>
          <p:cNvSpPr>
            <a:spLocks noChangeShapeType="1"/>
          </p:cNvSpPr>
          <p:nvPr/>
        </p:nvSpPr>
        <p:spPr bwMode="auto">
          <a:xfrm>
            <a:off x="8248560" y="1123351"/>
            <a:ext cx="412" cy="6346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2" name="グループ化 201"/>
          <p:cNvGrpSpPr/>
          <p:nvPr/>
        </p:nvGrpSpPr>
        <p:grpSpPr>
          <a:xfrm>
            <a:off x="8136163" y="1774315"/>
            <a:ext cx="225618" cy="677030"/>
            <a:chOff x="539552" y="3429001"/>
            <a:chExt cx="299722" cy="899401"/>
          </a:xfrm>
        </p:grpSpPr>
        <p:sp>
          <p:nvSpPr>
            <p:cNvPr id="203"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0" name="テキスト ボックス 209"/>
          <p:cNvSpPr txBox="1"/>
          <p:nvPr/>
        </p:nvSpPr>
        <p:spPr>
          <a:xfrm>
            <a:off x="7553756" y="1832863"/>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LC</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11" name="円/楕円 210"/>
          <p:cNvSpPr/>
          <p:nvPr/>
        </p:nvSpPr>
        <p:spPr>
          <a:xfrm>
            <a:off x="5434158" y="1988709"/>
            <a:ext cx="144016" cy="1461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12" name="直線コネクタ 211"/>
          <p:cNvCxnSpPr>
            <a:stCxn id="198" idx="1"/>
            <a:endCxn id="211" idx="6"/>
          </p:cNvCxnSpPr>
          <p:nvPr/>
        </p:nvCxnSpPr>
        <p:spPr>
          <a:xfrm flipH="1" flipV="1">
            <a:off x="5578174" y="2061794"/>
            <a:ext cx="750906" cy="2055"/>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213" name="円/楕円 212"/>
          <p:cNvSpPr/>
          <p:nvPr/>
        </p:nvSpPr>
        <p:spPr>
          <a:xfrm>
            <a:off x="5490328" y="308735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4" name="Line 4"/>
          <p:cNvSpPr>
            <a:spLocks noChangeShapeType="1"/>
          </p:cNvSpPr>
          <p:nvPr/>
        </p:nvSpPr>
        <p:spPr bwMode="auto">
          <a:xfrm>
            <a:off x="8249386" y="2451345"/>
            <a:ext cx="0" cy="6936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4"/>
          <p:cNvSpPr>
            <a:spLocks noChangeShapeType="1"/>
          </p:cNvSpPr>
          <p:nvPr/>
        </p:nvSpPr>
        <p:spPr bwMode="auto">
          <a:xfrm>
            <a:off x="6976112" y="1103268"/>
            <a:ext cx="4109" cy="52759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
          <p:cNvSpPr>
            <a:spLocks noChangeShapeType="1"/>
          </p:cNvSpPr>
          <p:nvPr/>
        </p:nvSpPr>
        <p:spPr bwMode="auto">
          <a:xfrm flipH="1">
            <a:off x="6331813" y="2944525"/>
            <a:ext cx="0" cy="18331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6"/>
          <p:cNvSpPr>
            <a:spLocks noChangeShapeType="1"/>
          </p:cNvSpPr>
          <p:nvPr/>
        </p:nvSpPr>
        <p:spPr bwMode="auto">
          <a:xfrm rot="10800000">
            <a:off x="8574779" y="1212354"/>
            <a:ext cx="0" cy="192894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テキスト ボックス 218"/>
          <p:cNvSpPr txBox="1"/>
          <p:nvPr/>
        </p:nvSpPr>
        <p:spPr>
          <a:xfrm>
            <a:off x="8494668" y="1997028"/>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220" name="Line 6"/>
          <p:cNvSpPr>
            <a:spLocks noChangeShapeType="1"/>
          </p:cNvSpPr>
          <p:nvPr/>
        </p:nvSpPr>
        <p:spPr bwMode="auto">
          <a:xfrm rot="10800000">
            <a:off x="5513368" y="2178428"/>
            <a:ext cx="0" cy="83450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テキスト ボックス 220"/>
          <p:cNvSpPr txBox="1"/>
          <p:nvPr/>
        </p:nvSpPr>
        <p:spPr>
          <a:xfrm>
            <a:off x="5331842" y="2418343"/>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smtClean="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222" name="直線コネクタ 221"/>
          <p:cNvCxnSpPr/>
          <p:nvPr/>
        </p:nvCxnSpPr>
        <p:spPr>
          <a:xfrm flipH="1">
            <a:off x="6013914" y="2071461"/>
            <a:ext cx="617795" cy="0"/>
          </a:xfrm>
          <a:prstGeom prst="line">
            <a:avLst/>
          </a:prstGeom>
        </p:spPr>
        <p:style>
          <a:lnRef idx="2">
            <a:schemeClr val="dk1"/>
          </a:lnRef>
          <a:fillRef idx="1">
            <a:schemeClr val="lt1"/>
          </a:fillRef>
          <a:effectRef idx="0">
            <a:schemeClr val="dk1"/>
          </a:effectRef>
          <a:fontRef idx="minor">
            <a:schemeClr val="dk1"/>
          </a:fontRef>
        </p:style>
      </p:cxnSp>
      <p:cxnSp>
        <p:nvCxnSpPr>
          <p:cNvPr id="223" name="直線コネクタ 222"/>
          <p:cNvCxnSpPr/>
          <p:nvPr/>
        </p:nvCxnSpPr>
        <p:spPr>
          <a:xfrm flipH="1">
            <a:off x="6976114" y="1115573"/>
            <a:ext cx="1273272" cy="0"/>
          </a:xfrm>
          <a:prstGeom prst="line">
            <a:avLst/>
          </a:prstGeom>
        </p:spPr>
        <p:style>
          <a:lnRef idx="2">
            <a:schemeClr val="dk1"/>
          </a:lnRef>
          <a:fillRef idx="1">
            <a:schemeClr val="lt1"/>
          </a:fillRef>
          <a:effectRef idx="0">
            <a:schemeClr val="dk1"/>
          </a:effectRef>
          <a:fontRef idx="minor">
            <a:schemeClr val="dk1"/>
          </a:fontRef>
        </p:style>
      </p:cxnSp>
      <p:sp>
        <p:nvSpPr>
          <p:cNvPr id="224" name="テキスト ボックス 223"/>
          <p:cNvSpPr txBox="1"/>
          <p:nvPr/>
        </p:nvSpPr>
        <p:spPr>
          <a:xfrm>
            <a:off x="6749114" y="3370895"/>
            <a:ext cx="860428"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LC</a:t>
            </a:r>
            <a:r>
              <a:rPr lang="en-US" altLang="ja-JP" sz="2400" dirty="0">
                <a:solidFill>
                  <a:srgbClr val="FF0000"/>
                </a:solidFill>
              </a:rPr>
              <a:t> = </a:t>
            </a:r>
            <a:r>
              <a:rPr lang="ja-JP" altLang="en-US" sz="2400" dirty="0" smtClean="0">
                <a:solidFill>
                  <a:srgbClr val="FF0000"/>
                </a:solidFill>
              </a:rPr>
              <a:t>　</a:t>
            </a:r>
            <a:endParaRPr lang="ja-JP" altLang="ja-JP" sz="2400" dirty="0">
              <a:solidFill>
                <a:srgbClr val="FF0000"/>
              </a:solidFill>
            </a:endParaRPr>
          </a:p>
        </p:txBody>
      </p:sp>
      <p:cxnSp>
        <p:nvCxnSpPr>
          <p:cNvPr id="226" name="直線コネクタ 225"/>
          <p:cNvCxnSpPr/>
          <p:nvPr/>
        </p:nvCxnSpPr>
        <p:spPr>
          <a:xfrm flipH="1">
            <a:off x="7497146" y="3619810"/>
            <a:ext cx="829935" cy="0"/>
          </a:xfrm>
          <a:prstGeom prst="line">
            <a:avLst/>
          </a:prstGeom>
          <a:ln>
            <a:solidFill>
              <a:srgbClr val="FF0000"/>
            </a:solidFill>
            <a:headEnd type="none"/>
            <a:tailEnd type="none" w="lg" len="lg"/>
          </a:ln>
        </p:spPr>
        <p:style>
          <a:lnRef idx="2">
            <a:schemeClr val="dk1"/>
          </a:lnRef>
          <a:fillRef idx="1">
            <a:schemeClr val="lt1"/>
          </a:fillRef>
          <a:effectRef idx="0">
            <a:schemeClr val="dk1"/>
          </a:effectRef>
          <a:fontRef idx="minor">
            <a:schemeClr val="dk1"/>
          </a:fontRef>
        </p:style>
      </p:cxnSp>
      <p:sp>
        <p:nvSpPr>
          <p:cNvPr id="227" name="テキスト ボックス 226"/>
          <p:cNvSpPr txBox="1"/>
          <p:nvPr/>
        </p:nvSpPr>
        <p:spPr>
          <a:xfrm>
            <a:off x="7416487" y="3544812"/>
            <a:ext cx="1046282"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 </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28" name="テキスト ボックス 227"/>
          <p:cNvSpPr txBox="1"/>
          <p:nvPr/>
        </p:nvSpPr>
        <p:spPr>
          <a:xfrm>
            <a:off x="7926299" y="3545195"/>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30" name="テキスト ボックス 229"/>
          <p:cNvSpPr txBox="1"/>
          <p:nvPr/>
        </p:nvSpPr>
        <p:spPr>
          <a:xfrm>
            <a:off x="7435057" y="3223085"/>
            <a:ext cx="1046282"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 </a:t>
            </a:r>
            <a:r>
              <a:rPr lang="ja-JP" altLang="en-US" sz="1600" dirty="0" smtClean="0">
                <a:solidFill>
                  <a:srgbClr val="FF0000"/>
                </a:solidFill>
              </a:rPr>
              <a:t>・</a:t>
            </a:r>
            <a:r>
              <a:rPr lang="ja-JP" altLang="en-US" sz="2400" dirty="0" smtClean="0">
                <a:solidFill>
                  <a:srgbClr val="FF0000"/>
                </a:solidFill>
              </a:rPr>
              <a:t>　</a:t>
            </a:r>
            <a:endParaRPr lang="ja-JP" altLang="ja-JP" sz="2400" dirty="0">
              <a:solidFill>
                <a:srgbClr val="FF0000"/>
              </a:solidFill>
            </a:endParaRPr>
          </a:p>
        </p:txBody>
      </p:sp>
      <p:sp>
        <p:nvSpPr>
          <p:cNvPr id="231" name="テキスト ボックス 230"/>
          <p:cNvSpPr txBox="1"/>
          <p:nvPr/>
        </p:nvSpPr>
        <p:spPr>
          <a:xfrm>
            <a:off x="7862611" y="322346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232" name="右矢印 231"/>
          <p:cNvSpPr/>
          <p:nvPr/>
        </p:nvSpPr>
        <p:spPr>
          <a:xfrm rot="16200000">
            <a:off x="6904828" y="3997883"/>
            <a:ext cx="325853" cy="2254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3" name="グループ化 232"/>
          <p:cNvGrpSpPr/>
          <p:nvPr/>
        </p:nvGrpSpPr>
        <p:grpSpPr>
          <a:xfrm>
            <a:off x="1011556" y="1772816"/>
            <a:ext cx="2624340" cy="4359959"/>
            <a:chOff x="6656234" y="183384"/>
            <a:chExt cx="2624340" cy="4359959"/>
          </a:xfrm>
        </p:grpSpPr>
        <p:sp>
          <p:nvSpPr>
            <p:cNvPr id="234" name="テキスト ボックス 233"/>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235" name="直線コネクタ 234"/>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8" name="テキスト ボックス 237"/>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239" name="テキスト ボックス 238"/>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245" name="直線コネクタ 244"/>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1" name="テキスト ボックス 320"/>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27" name="テキスト ボックス 326"/>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28" name="テキスト ボックス 327"/>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29" name="テキスト ボックス 328"/>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30" name="テキスト ボックス 329"/>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31" name="テキスト ボックス 330"/>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333" name="テキスト ボックス 332"/>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334" name="テキスト ボックス 333"/>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335" name="テキスト ボックス 334"/>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36" name="テキスト ボックス 335"/>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337" name="円弧 336"/>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8" name="円弧 337"/>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9" name="直線コネクタ 338"/>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a:stCxn id="348"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2" name="テキスト ボックス 341"/>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44" name="テキスト ボックス 343"/>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46" name="テキスト ボックス 345"/>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47" name="円弧 346"/>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8" name="円弧 347"/>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9" name="テキスト ボックス 348"/>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50" name="テキスト ボックス 349"/>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grpSp>
      <p:cxnSp>
        <p:nvCxnSpPr>
          <p:cNvPr id="352" name="直線コネクタ 351"/>
          <p:cNvCxnSpPr/>
          <p:nvPr/>
        </p:nvCxnSpPr>
        <p:spPr>
          <a:xfrm flipH="1" flipV="1">
            <a:off x="1391600" y="2460367"/>
            <a:ext cx="1741060" cy="1760176"/>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53" name="円/楕円 352"/>
          <p:cNvSpPr/>
          <p:nvPr/>
        </p:nvSpPr>
        <p:spPr>
          <a:xfrm>
            <a:off x="2200094" y="3286663"/>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4" name="テキスト ボックス 353"/>
          <p:cNvSpPr txBox="1"/>
          <p:nvPr/>
        </p:nvSpPr>
        <p:spPr>
          <a:xfrm rot="2638228">
            <a:off x="1414999" y="2655952"/>
            <a:ext cx="784974" cy="215444"/>
          </a:xfrm>
          <a:prstGeom prst="rect">
            <a:avLst/>
          </a:prstGeom>
          <a:noFill/>
        </p:spPr>
        <p:txBody>
          <a:bodyPr wrap="square" rtlCol="0">
            <a:spAutoFit/>
          </a:bodyPr>
          <a:lstStyle/>
          <a:p>
            <a:r>
              <a:rPr lang="ja-JP" altLang="en-US" sz="800" b="1" dirty="0"/>
              <a:t>直流</a:t>
            </a:r>
            <a:r>
              <a:rPr lang="ja-JP" altLang="en-US" sz="800" b="1" dirty="0" smtClean="0"/>
              <a:t>負荷線</a:t>
            </a:r>
            <a:endParaRPr lang="ja-JP" altLang="ja-JP" sz="800" b="1" dirty="0"/>
          </a:p>
        </p:txBody>
      </p:sp>
      <p:sp>
        <p:nvSpPr>
          <p:cNvPr id="355" name="テキスト ボックス 354"/>
          <p:cNvSpPr txBox="1"/>
          <p:nvPr/>
        </p:nvSpPr>
        <p:spPr>
          <a:xfrm>
            <a:off x="1745452" y="3190269"/>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356" name="テキスト ボックス 355"/>
          <p:cNvSpPr txBox="1"/>
          <p:nvPr/>
        </p:nvSpPr>
        <p:spPr>
          <a:xfrm>
            <a:off x="7044361" y="5476446"/>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60" name="テキスト ボックス 359"/>
          <p:cNvSpPr txBox="1"/>
          <p:nvPr/>
        </p:nvSpPr>
        <p:spPr>
          <a:xfrm>
            <a:off x="5580112" y="5949500"/>
            <a:ext cx="874176" cy="338554"/>
          </a:xfrm>
          <a:prstGeom prst="rect">
            <a:avLst/>
          </a:prstGeom>
          <a:noFill/>
        </p:spPr>
        <p:txBody>
          <a:bodyPr wrap="square" rtlCol="0">
            <a:spAutoFit/>
          </a:bodyPr>
          <a:lstStyle/>
          <a:p>
            <a:r>
              <a:rPr lang="en-US" altLang="ja-JP" sz="1600" dirty="0">
                <a:solidFill>
                  <a:srgbClr val="FF0000"/>
                </a:solidFill>
              </a:rPr>
              <a:t>365</a:t>
            </a:r>
            <a:r>
              <a:rPr lang="en-US" altLang="ja-JP" sz="1600" dirty="0" smtClean="0">
                <a:solidFill>
                  <a:srgbClr val="FF0000"/>
                </a:solidFill>
              </a:rPr>
              <a:t>kΩ</a:t>
            </a:r>
            <a:endParaRPr lang="ja-JP" altLang="ja-JP" sz="1600" dirty="0">
              <a:solidFill>
                <a:srgbClr val="FF0000"/>
              </a:solidFill>
            </a:endParaRPr>
          </a:p>
        </p:txBody>
      </p:sp>
      <p:sp>
        <p:nvSpPr>
          <p:cNvPr id="361" name="テキスト ボックス 360"/>
          <p:cNvSpPr txBox="1"/>
          <p:nvPr/>
        </p:nvSpPr>
        <p:spPr>
          <a:xfrm>
            <a:off x="7665740" y="5476446"/>
            <a:ext cx="59108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68" name="テキスト ボックス 367"/>
          <p:cNvSpPr txBox="1"/>
          <p:nvPr/>
        </p:nvSpPr>
        <p:spPr>
          <a:xfrm>
            <a:off x="7589906" y="2201953"/>
            <a:ext cx="591086" cy="338554"/>
          </a:xfrm>
          <a:prstGeom prst="rect">
            <a:avLst/>
          </a:prstGeom>
          <a:noFill/>
        </p:spPr>
        <p:txBody>
          <a:bodyPr wrap="square" rtlCol="0">
            <a:spAutoFit/>
          </a:bodyPr>
          <a:lstStyle/>
          <a:p>
            <a:r>
              <a:rPr lang="en-US" altLang="ja-JP" sz="1600" dirty="0">
                <a:solidFill>
                  <a:srgbClr val="FF0000"/>
                </a:solidFill>
              </a:rPr>
              <a:t>1</a:t>
            </a:r>
            <a:r>
              <a:rPr lang="en-US" altLang="ja-JP" sz="1600" dirty="0" smtClean="0">
                <a:solidFill>
                  <a:srgbClr val="FF0000"/>
                </a:solidFill>
              </a:rPr>
              <a:t>kΩ</a:t>
            </a:r>
            <a:endParaRPr lang="ja-JP" altLang="ja-JP" sz="1600" dirty="0">
              <a:solidFill>
                <a:srgbClr val="FF0000"/>
              </a:solidFill>
            </a:endParaRPr>
          </a:p>
        </p:txBody>
      </p:sp>
      <p:sp>
        <p:nvSpPr>
          <p:cNvPr id="369" name="テキスト ボックス 368"/>
          <p:cNvSpPr txBox="1"/>
          <p:nvPr/>
        </p:nvSpPr>
        <p:spPr>
          <a:xfrm>
            <a:off x="5516539" y="2674376"/>
            <a:ext cx="874176" cy="338554"/>
          </a:xfrm>
          <a:prstGeom prst="rect">
            <a:avLst/>
          </a:prstGeom>
          <a:noFill/>
        </p:spPr>
        <p:txBody>
          <a:bodyPr wrap="square" rtlCol="0">
            <a:spAutoFit/>
          </a:bodyPr>
          <a:lstStyle/>
          <a:p>
            <a:r>
              <a:rPr lang="en-US" altLang="ja-JP" sz="1600" dirty="0">
                <a:solidFill>
                  <a:srgbClr val="FF0000"/>
                </a:solidFill>
              </a:rPr>
              <a:t>365</a:t>
            </a:r>
            <a:r>
              <a:rPr lang="en-US" altLang="ja-JP" sz="1600" dirty="0" smtClean="0">
                <a:solidFill>
                  <a:srgbClr val="FF0000"/>
                </a:solidFill>
              </a:rPr>
              <a:t>kΩ</a:t>
            </a:r>
            <a:endParaRPr lang="ja-JP" altLang="ja-JP" sz="1600" dirty="0">
              <a:solidFill>
                <a:srgbClr val="FF0000"/>
              </a:solidFill>
            </a:endParaRPr>
          </a:p>
        </p:txBody>
      </p:sp>
      <p:cxnSp>
        <p:nvCxnSpPr>
          <p:cNvPr id="370" name="直線コネクタ 369"/>
          <p:cNvCxnSpPr/>
          <p:nvPr/>
        </p:nvCxnSpPr>
        <p:spPr>
          <a:xfrm flipH="1" flipV="1">
            <a:off x="1815620" y="2427915"/>
            <a:ext cx="895527" cy="1813836"/>
          </a:xfrm>
          <a:prstGeom prst="line">
            <a:avLst/>
          </a:prstGeom>
          <a:ln>
            <a:solidFill>
              <a:srgbClr val="FF0000"/>
            </a:solidFill>
            <a:headEnd type="none"/>
            <a:tailEnd type="none" w="lg" len="lg"/>
          </a:ln>
        </p:spPr>
        <p:style>
          <a:lnRef idx="2">
            <a:schemeClr val="dk1"/>
          </a:lnRef>
          <a:fillRef idx="1">
            <a:schemeClr val="lt1"/>
          </a:fillRef>
          <a:effectRef idx="0">
            <a:schemeClr val="dk1"/>
          </a:effectRef>
          <a:fontRef idx="minor">
            <a:schemeClr val="dk1"/>
          </a:fontRef>
        </p:style>
      </p:cxnSp>
      <p:sp>
        <p:nvSpPr>
          <p:cNvPr id="371" name="テキスト ボックス 370"/>
          <p:cNvSpPr txBox="1"/>
          <p:nvPr/>
        </p:nvSpPr>
        <p:spPr>
          <a:xfrm rot="3782335">
            <a:off x="1724029" y="2695402"/>
            <a:ext cx="784974" cy="230832"/>
          </a:xfrm>
          <a:prstGeom prst="rect">
            <a:avLst/>
          </a:prstGeom>
          <a:noFill/>
        </p:spPr>
        <p:txBody>
          <a:bodyPr wrap="square" rtlCol="0">
            <a:spAutoFit/>
          </a:bodyPr>
          <a:lstStyle/>
          <a:p>
            <a:r>
              <a:rPr lang="ja-JP" altLang="en-US" sz="900" b="1" dirty="0">
                <a:solidFill>
                  <a:srgbClr val="FF0000"/>
                </a:solidFill>
              </a:rPr>
              <a:t>交流</a:t>
            </a:r>
            <a:r>
              <a:rPr lang="ja-JP" altLang="en-US" sz="900" b="1" dirty="0" smtClean="0">
                <a:solidFill>
                  <a:srgbClr val="FF0000"/>
                </a:solidFill>
              </a:rPr>
              <a:t>負荷線</a:t>
            </a:r>
            <a:endParaRPr lang="ja-JP" altLang="ja-JP" sz="900" b="1" dirty="0">
              <a:solidFill>
                <a:srgbClr val="FF0000"/>
              </a:solidFill>
            </a:endParaRPr>
          </a:p>
        </p:txBody>
      </p:sp>
      <p:sp>
        <p:nvSpPr>
          <p:cNvPr id="372" name="テキスト ボックス 371"/>
          <p:cNvSpPr txBox="1"/>
          <p:nvPr/>
        </p:nvSpPr>
        <p:spPr>
          <a:xfrm>
            <a:off x="814426" y="1876723"/>
            <a:ext cx="439581"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373" name="Freeform 3"/>
          <p:cNvSpPr>
            <a:spLocks/>
          </p:cNvSpPr>
          <p:nvPr/>
        </p:nvSpPr>
        <p:spPr bwMode="auto">
          <a:xfrm rot="5400000" flipV="1">
            <a:off x="2025311" y="4463286"/>
            <a:ext cx="416862" cy="388767"/>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solidFill>
            <a:schemeClr val="bg1"/>
          </a:solidFill>
          <a:ln w="25400">
            <a:solidFill>
              <a:srgbClr val="FF0000"/>
            </a:solidFill>
            <a:round/>
            <a:headEnd/>
            <a:tailEnd/>
          </a:ln>
          <a:extLst/>
        </p:spPr>
        <p:txBody>
          <a:bodyPr vert="horz" wrap="square" lIns="74295" tIns="8890" rIns="74295" bIns="8890" numCol="1" anchor="t" anchorCtr="0" compatLnSpc="1">
            <a:prstTxWarp prst="textNoShape">
              <a:avLst/>
            </a:prstTxWarp>
          </a:bodyPr>
          <a:lstStyle/>
          <a:p>
            <a:endParaRPr lang="ja-JP" altLang="en-US"/>
          </a:p>
        </p:txBody>
      </p:sp>
      <p:grpSp>
        <p:nvGrpSpPr>
          <p:cNvPr id="374" name="グループ化 373"/>
          <p:cNvGrpSpPr/>
          <p:nvPr/>
        </p:nvGrpSpPr>
        <p:grpSpPr>
          <a:xfrm>
            <a:off x="738666" y="2913565"/>
            <a:ext cx="513377" cy="878772"/>
            <a:chOff x="364046" y="4758165"/>
            <a:chExt cx="513376" cy="415465"/>
          </a:xfrm>
        </p:grpSpPr>
        <p:sp>
          <p:nvSpPr>
            <p:cNvPr id="375" name="Freeform 3"/>
            <p:cNvSpPr>
              <a:spLocks/>
            </p:cNvSpPr>
            <p:nvPr/>
          </p:nvSpPr>
          <p:spPr bwMode="auto">
            <a:xfrm>
              <a:off x="427404" y="4761970"/>
              <a:ext cx="416862" cy="407350"/>
            </a:xfrm>
            <a:custGeom>
              <a:avLst/>
              <a:gdLst>
                <a:gd name="T0" fmla="*/ 0 w 1062"/>
                <a:gd name="T1" fmla="*/ 309 h 629"/>
                <a:gd name="T2" fmla="*/ 297 w 1062"/>
                <a:gd name="T3" fmla="*/ 3 h 629"/>
                <a:gd name="T4" fmla="*/ 531 w 1062"/>
                <a:gd name="T5" fmla="*/ 330 h 629"/>
                <a:gd name="T6" fmla="*/ 766 w 1062"/>
                <a:gd name="T7" fmla="*/ 626 h 629"/>
                <a:gd name="T8" fmla="*/ 1062 w 1062"/>
                <a:gd name="T9" fmla="*/ 309 h 629"/>
              </a:gdLst>
              <a:ahLst/>
              <a:cxnLst>
                <a:cxn ang="0">
                  <a:pos x="T0" y="T1"/>
                </a:cxn>
                <a:cxn ang="0">
                  <a:pos x="T2" y="T3"/>
                </a:cxn>
                <a:cxn ang="0">
                  <a:pos x="T4" y="T5"/>
                </a:cxn>
                <a:cxn ang="0">
                  <a:pos x="T6" y="T7"/>
                </a:cxn>
                <a:cxn ang="0">
                  <a:pos x="T8" y="T9"/>
                </a:cxn>
              </a:cxnLst>
              <a:rect l="0" t="0" r="r" b="b"/>
              <a:pathLst>
                <a:path w="1062" h="629">
                  <a:moveTo>
                    <a:pt x="0" y="309"/>
                  </a:moveTo>
                  <a:cubicBezTo>
                    <a:pt x="104" y="154"/>
                    <a:pt x="209" y="0"/>
                    <a:pt x="297" y="3"/>
                  </a:cubicBezTo>
                  <a:cubicBezTo>
                    <a:pt x="385" y="6"/>
                    <a:pt x="453" y="226"/>
                    <a:pt x="531" y="330"/>
                  </a:cubicBezTo>
                  <a:cubicBezTo>
                    <a:pt x="609" y="434"/>
                    <a:pt x="678" y="629"/>
                    <a:pt x="766" y="626"/>
                  </a:cubicBezTo>
                  <a:cubicBezTo>
                    <a:pt x="854" y="623"/>
                    <a:pt x="1011" y="362"/>
                    <a:pt x="1062" y="30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376" name="直線コネクタ 375"/>
            <p:cNvCxnSpPr>
              <a:stCxn id="375" idx="0"/>
              <a:endCxn id="375" idx="4"/>
            </p:cNvCxnSpPr>
            <p:nvPr/>
          </p:nvCxnSpPr>
          <p:spPr>
            <a:xfrm>
              <a:off x="427404" y="4962083"/>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直線コネクタ 376"/>
            <p:cNvCxnSpPr/>
            <p:nvPr/>
          </p:nvCxnSpPr>
          <p:spPr>
            <a:xfrm>
              <a:off x="409604" y="5173630"/>
              <a:ext cx="41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a:xfrm rot="16200000">
              <a:off x="620734" y="4501477"/>
              <a:ext cx="0" cy="51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9" name="Line 6"/>
          <p:cNvSpPr>
            <a:spLocks noChangeShapeType="1"/>
          </p:cNvSpPr>
          <p:nvPr/>
        </p:nvSpPr>
        <p:spPr bwMode="auto">
          <a:xfrm rot="10800000" flipH="1">
            <a:off x="1384801" y="3366984"/>
            <a:ext cx="889322" cy="0"/>
          </a:xfrm>
          <a:prstGeom prst="line">
            <a:avLst/>
          </a:prstGeom>
          <a:noFill/>
          <a:ln w="25400">
            <a:solidFill>
              <a:srgbClr val="0000FF"/>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Line 6"/>
          <p:cNvSpPr>
            <a:spLocks noChangeShapeType="1"/>
          </p:cNvSpPr>
          <p:nvPr/>
        </p:nvSpPr>
        <p:spPr bwMode="auto">
          <a:xfrm rot="10800000" flipH="1">
            <a:off x="1377441" y="2902171"/>
            <a:ext cx="684732" cy="0"/>
          </a:xfrm>
          <a:prstGeom prst="line">
            <a:avLst/>
          </a:prstGeom>
          <a:noFill/>
          <a:ln w="25400">
            <a:solidFill>
              <a:srgbClr val="0000FF"/>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1" name="Line 6"/>
          <p:cNvSpPr>
            <a:spLocks noChangeShapeType="1"/>
          </p:cNvSpPr>
          <p:nvPr/>
        </p:nvSpPr>
        <p:spPr bwMode="auto">
          <a:xfrm rot="10800000" flipH="1" flipV="1">
            <a:off x="2047100" y="2921613"/>
            <a:ext cx="0" cy="1298234"/>
          </a:xfrm>
          <a:prstGeom prst="line">
            <a:avLst/>
          </a:prstGeom>
          <a:noFill/>
          <a:ln w="25400">
            <a:solidFill>
              <a:srgbClr val="0000FF"/>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Line 6"/>
          <p:cNvSpPr>
            <a:spLocks noChangeShapeType="1"/>
          </p:cNvSpPr>
          <p:nvPr/>
        </p:nvSpPr>
        <p:spPr bwMode="auto">
          <a:xfrm rot="10800000" flipH="1" flipV="1">
            <a:off x="2264339" y="3398407"/>
            <a:ext cx="0" cy="830085"/>
          </a:xfrm>
          <a:prstGeom prst="line">
            <a:avLst/>
          </a:prstGeom>
          <a:noFill/>
          <a:ln w="25400">
            <a:solidFill>
              <a:srgbClr val="0000FF"/>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3" name="Line 6"/>
          <p:cNvSpPr>
            <a:spLocks noChangeShapeType="1"/>
          </p:cNvSpPr>
          <p:nvPr/>
        </p:nvSpPr>
        <p:spPr bwMode="auto">
          <a:xfrm rot="10800000" flipV="1">
            <a:off x="2469681" y="3792337"/>
            <a:ext cx="1" cy="439248"/>
          </a:xfrm>
          <a:prstGeom prst="line">
            <a:avLst/>
          </a:prstGeom>
          <a:noFill/>
          <a:ln w="25400">
            <a:solidFill>
              <a:srgbClr val="0000FF"/>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Line 6"/>
          <p:cNvSpPr>
            <a:spLocks noChangeShapeType="1"/>
          </p:cNvSpPr>
          <p:nvPr/>
        </p:nvSpPr>
        <p:spPr bwMode="auto">
          <a:xfrm rot="10800000" flipH="1">
            <a:off x="1361784" y="3772240"/>
            <a:ext cx="1107898" cy="1"/>
          </a:xfrm>
          <a:prstGeom prst="line">
            <a:avLst/>
          </a:prstGeom>
          <a:noFill/>
          <a:ln w="25400">
            <a:solidFill>
              <a:srgbClr val="0000FF"/>
            </a:solidFill>
            <a:prstDash val="solid"/>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9865222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２５日の宿題の解答</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5724828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41120"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
          <p:cNvSpPr>
            <a:spLocks noChangeShapeType="1"/>
          </p:cNvSpPr>
          <p:nvPr/>
        </p:nvSpPr>
        <p:spPr bwMode="auto">
          <a:xfrm>
            <a:off x="5525961" y="3068961"/>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5519247" y="6669360"/>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332867" y="508518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274255" y="4191471"/>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5005432" y="3555121"/>
            <a:ext cx="718696" cy="338554"/>
          </a:xfrm>
          <a:prstGeom prst="rect">
            <a:avLst/>
          </a:prstGeom>
          <a:noFill/>
        </p:spPr>
        <p:txBody>
          <a:bodyPr wrap="square" rtlCol="0">
            <a:spAutoFit/>
          </a:bodyPr>
          <a:lstStyle/>
          <a:p>
            <a:r>
              <a:rPr lang="en-US" altLang="ja-JP" sz="1600">
                <a:solidFill>
                  <a:srgbClr val="FF0000"/>
                </a:solidFill>
              </a:rPr>
              <a:t>2</a:t>
            </a:r>
            <a:r>
              <a:rPr lang="en-US" altLang="ja-JP" sz="1600" smtClean="0">
                <a:solidFill>
                  <a:srgbClr val="FF0000"/>
                </a:solidFill>
              </a:rPr>
              <a:t>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en-US" altLang="ja-JP" sz="1600" dirty="0" smtClean="0">
                <a:solidFill>
                  <a:srgbClr val="FF0000"/>
                </a:solidFill>
              </a:rPr>
              <a:t>6V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a:endCxn id="145" idx="0"/>
          </p:cNvCxnSpPr>
          <p:nvPr/>
        </p:nvCxnSpPr>
        <p:spPr>
          <a:xfrm flipH="1">
            <a:off x="4322607" y="3068960"/>
            <a:ext cx="3697766"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電流帰還バイアス</a:t>
            </a:r>
            <a:r>
              <a:rPr lang="ja-JP" altLang="en-US" sz="2400" dirty="0">
                <a:solidFill>
                  <a:srgbClr val="FF0000"/>
                </a:solidFill>
              </a:rPr>
              <a:t>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3396092" y="3592987"/>
            <a:ext cx="874176" cy="338554"/>
          </a:xfrm>
          <a:prstGeom prst="rect">
            <a:avLst/>
          </a:prstGeom>
          <a:noFill/>
        </p:spPr>
        <p:txBody>
          <a:bodyPr wrap="square" rtlCol="0">
            <a:spAutoFit/>
          </a:bodyPr>
          <a:lstStyle/>
          <a:p>
            <a:r>
              <a:rPr lang="en-US" altLang="ja-JP" sz="1600" dirty="0">
                <a:solidFill>
                  <a:srgbClr val="FF0000"/>
                </a:solidFill>
              </a:rPr>
              <a:t>398</a:t>
            </a:r>
            <a:r>
              <a:rPr lang="en-US" altLang="ja-JP" sz="1600" dirty="0" smtClean="0">
                <a:solidFill>
                  <a:srgbClr val="FF0000"/>
                </a:solidFill>
              </a:rPr>
              <a:t>kΩ</a:t>
            </a:r>
            <a:endParaRPr lang="ja-JP" altLang="ja-JP" sz="1600" dirty="0">
              <a:solidFill>
                <a:srgbClr val="FF0000"/>
              </a:solidFill>
            </a:endParaRPr>
          </a:p>
        </p:txBody>
      </p:sp>
      <p:sp>
        <p:nvSpPr>
          <p:cNvPr id="160" name="メモ 159"/>
          <p:cNvSpPr/>
          <p:nvPr/>
        </p:nvSpPr>
        <p:spPr>
          <a:xfrm>
            <a:off x="3455931" y="3611556"/>
            <a:ext cx="607761"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p:nvPr/>
        </p:nvCxnSpPr>
        <p:spPr>
          <a:xfrm>
            <a:off x="5543574" y="4048394"/>
            <a:ext cx="84272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4536234" y="4296479"/>
            <a:ext cx="894016" cy="338554"/>
          </a:xfrm>
          <a:prstGeom prst="rect">
            <a:avLst/>
          </a:prstGeom>
          <a:noFill/>
        </p:spPr>
        <p:txBody>
          <a:bodyPr wrap="square" rtlCol="0">
            <a:spAutoFit/>
          </a:bodyPr>
          <a:lstStyle/>
          <a:p>
            <a:r>
              <a:rPr lang="en-US" altLang="ja-JP" sz="1600" dirty="0" smtClean="0">
                <a:solidFill>
                  <a:srgbClr val="FF0000"/>
                </a:solidFill>
              </a:rPr>
              <a:t>12μA</a:t>
            </a:r>
            <a:endParaRPr lang="ja-JP" altLang="ja-JP" sz="1600" dirty="0">
              <a:solidFill>
                <a:srgbClr val="FF0000"/>
              </a:solidFill>
            </a:endParaRPr>
          </a:p>
        </p:txBody>
      </p:sp>
      <p:sp>
        <p:nvSpPr>
          <p:cNvPr id="191" name="テキスト ボックス 190"/>
          <p:cNvSpPr txBox="1"/>
          <p:nvPr/>
        </p:nvSpPr>
        <p:spPr>
          <a:xfrm>
            <a:off x="4689741" y="5149178"/>
            <a:ext cx="661553" cy="338554"/>
          </a:xfrm>
          <a:prstGeom prst="rect">
            <a:avLst/>
          </a:prstGeom>
          <a:noFill/>
        </p:spPr>
        <p:txBody>
          <a:bodyPr wrap="square" rtlCol="0">
            <a:spAutoFit/>
          </a:bodyPr>
          <a:lstStyle/>
          <a:p>
            <a:r>
              <a:rPr lang="en-US" altLang="ja-JP" sz="1600" dirty="0" smtClean="0">
                <a:solidFill>
                  <a:srgbClr val="FF0000"/>
                </a:solidFill>
              </a:rPr>
              <a:t>0.62V</a:t>
            </a:r>
            <a:endParaRPr lang="ja-JP" altLang="ja-JP" sz="1600" dirty="0">
              <a:solidFill>
                <a:srgbClr val="FF0000"/>
              </a:solidFill>
            </a:endParaRPr>
          </a:p>
        </p:txBody>
      </p:sp>
      <p:sp>
        <p:nvSpPr>
          <p:cNvPr id="192" name="テキスト ボックス 191"/>
          <p:cNvSpPr txBox="1"/>
          <p:nvPr/>
        </p:nvSpPr>
        <p:spPr>
          <a:xfrm>
            <a:off x="6296183" y="5461986"/>
            <a:ext cx="661553" cy="338554"/>
          </a:xfrm>
          <a:prstGeom prst="rect">
            <a:avLst/>
          </a:prstGeom>
          <a:noFill/>
        </p:spPr>
        <p:txBody>
          <a:bodyPr wrap="square" rtlCol="0">
            <a:spAutoFit/>
          </a:bodyPr>
          <a:lstStyle/>
          <a:p>
            <a:r>
              <a:rPr lang="en-US" altLang="ja-JP" sz="1600" dirty="0" smtClean="0">
                <a:solidFill>
                  <a:srgbClr val="FF0000"/>
                </a:solidFill>
              </a:rPr>
              <a:t>0.6V</a:t>
            </a:r>
            <a:endParaRPr lang="ja-JP" altLang="ja-JP" sz="1600" dirty="0">
              <a:solidFill>
                <a:srgbClr val="FF0000"/>
              </a:solidFill>
            </a:endParaRPr>
          </a:p>
        </p:txBody>
      </p:sp>
      <p:sp>
        <p:nvSpPr>
          <p:cNvPr id="194" name="テキスト ボックス 193"/>
          <p:cNvSpPr txBox="1"/>
          <p:nvPr/>
        </p:nvSpPr>
        <p:spPr>
          <a:xfrm>
            <a:off x="3700936" y="4603609"/>
            <a:ext cx="661553" cy="338554"/>
          </a:xfrm>
          <a:prstGeom prst="rect">
            <a:avLst/>
          </a:prstGeom>
          <a:noFill/>
        </p:spPr>
        <p:txBody>
          <a:bodyPr wrap="square" rtlCol="0">
            <a:spAutoFit/>
          </a:bodyPr>
          <a:lstStyle/>
          <a:p>
            <a:r>
              <a:rPr lang="en-US" altLang="ja-JP" sz="1600" dirty="0" smtClean="0">
                <a:solidFill>
                  <a:srgbClr val="FF0000"/>
                </a:solidFill>
              </a:rPr>
              <a:t>1.22V</a:t>
            </a:r>
            <a:endParaRPr lang="ja-JP" altLang="ja-JP" sz="1600" dirty="0">
              <a:solidFill>
                <a:srgbClr val="FF0000"/>
              </a:solidFill>
            </a:endParaRPr>
          </a:p>
        </p:txBody>
      </p:sp>
      <p:sp>
        <p:nvSpPr>
          <p:cNvPr id="199" name="テキスト ボックス 198"/>
          <p:cNvSpPr txBox="1"/>
          <p:nvPr/>
        </p:nvSpPr>
        <p:spPr>
          <a:xfrm rot="2638228">
            <a:off x="7073129" y="854963"/>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188" name="テキスト ボックス 187"/>
          <p:cNvSpPr txBox="1"/>
          <p:nvPr/>
        </p:nvSpPr>
        <p:spPr>
          <a:xfrm rot="2638228">
            <a:off x="6977233" y="1409761"/>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189" name="テキスト ボックス 188"/>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193" name="テキスト ボックス 192"/>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4" name="テキスト ボックス 203"/>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5" name="テキスト ボックス 204"/>
          <p:cNvSpPr txBox="1"/>
          <p:nvPr/>
        </p:nvSpPr>
        <p:spPr>
          <a:xfrm>
            <a:off x="6569138" y="1231578"/>
            <a:ext cx="661553" cy="338554"/>
          </a:xfrm>
          <a:prstGeom prst="rect">
            <a:avLst/>
          </a:prstGeom>
          <a:noFill/>
        </p:spPr>
        <p:txBody>
          <a:bodyPr wrap="square" rtlCol="0">
            <a:spAutoFit/>
          </a:bodyPr>
          <a:lstStyle/>
          <a:p>
            <a:r>
              <a:rPr lang="en-US" altLang="ja-JP" sz="1600" dirty="0">
                <a:solidFill>
                  <a:srgbClr val="FF0000"/>
                </a:solidFill>
              </a:rPr>
              <a:t>2.4</a:t>
            </a:r>
            <a:endParaRPr lang="ja-JP" altLang="ja-JP" sz="1600" dirty="0">
              <a:solidFill>
                <a:srgbClr val="FF0000"/>
              </a:solidFill>
            </a:endParaRPr>
          </a:p>
        </p:txBody>
      </p:sp>
      <p:sp>
        <p:nvSpPr>
          <p:cNvPr id="206" name="テキスト ボックス 205"/>
          <p:cNvSpPr txBox="1"/>
          <p:nvPr/>
        </p:nvSpPr>
        <p:spPr>
          <a:xfrm>
            <a:off x="6562717" y="1728686"/>
            <a:ext cx="661553" cy="338554"/>
          </a:xfrm>
          <a:prstGeom prst="rect">
            <a:avLst/>
          </a:prstGeom>
          <a:noFill/>
        </p:spPr>
        <p:txBody>
          <a:bodyPr wrap="square" rtlCol="0">
            <a:spAutoFit/>
          </a:bodyPr>
          <a:lstStyle/>
          <a:p>
            <a:r>
              <a:rPr lang="en-US" altLang="ja-JP" sz="1600" dirty="0" smtClean="0">
                <a:solidFill>
                  <a:srgbClr val="FF0000"/>
                </a:solidFill>
              </a:rPr>
              <a:t>1.2</a:t>
            </a:r>
            <a:endParaRPr lang="ja-JP" altLang="ja-JP" sz="1600" dirty="0">
              <a:solidFill>
                <a:srgbClr val="FF0000"/>
              </a:solidFill>
            </a:endParaRPr>
          </a:p>
        </p:txBody>
      </p:sp>
      <p:cxnSp>
        <p:nvCxnSpPr>
          <p:cNvPr id="207" name="直線コネクタ 206"/>
          <p:cNvCxnSpPr/>
          <p:nvPr/>
        </p:nvCxnSpPr>
        <p:spPr>
          <a:xfrm flipH="1" flipV="1">
            <a:off x="7035084" y="1408987"/>
            <a:ext cx="1304833" cy="106602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08" name="円/楕円 207"/>
          <p:cNvSpPr/>
          <p:nvPr/>
        </p:nvSpPr>
        <p:spPr>
          <a:xfrm>
            <a:off x="7628235" y="1868513"/>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9" name="円/楕円 208"/>
          <p:cNvSpPr/>
          <p:nvPr/>
        </p:nvSpPr>
        <p:spPr>
          <a:xfrm>
            <a:off x="2231190" y="1852447"/>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0" name="円/楕円 209"/>
          <p:cNvSpPr/>
          <p:nvPr/>
        </p:nvSpPr>
        <p:spPr>
          <a:xfrm>
            <a:off x="4675039" y="18982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371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0"/>
                                        </p:tgtEl>
                                      </p:cBhvr>
                                    </p:animEffect>
                                    <p:set>
                                      <p:cBhvr>
                                        <p:cTn id="27"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90" grpId="0"/>
      <p:bldP spid="191" grpId="0"/>
      <p:bldP spid="192" grpId="0"/>
      <p:bldP spid="19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p:nvPr/>
        </p:nvCxnSpPr>
        <p:spPr>
          <a:xfrm flipH="1">
            <a:off x="5519247" y="6669360"/>
            <a:ext cx="2509485"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332867" y="508518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283968" y="422108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532091" y="5652237"/>
            <a:ext cx="1771265"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952390" y="3583504"/>
            <a:ext cx="71869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組</a:t>
            </a:r>
            <a:r>
              <a:rPr lang="ja-JP" altLang="en-US" sz="2400" dirty="0">
                <a:solidFill>
                  <a:srgbClr val="FF0000"/>
                </a:solidFill>
              </a:rPr>
              <a:t>み</a:t>
            </a:r>
            <a:r>
              <a:rPr lang="ja-JP" altLang="en-US" sz="2400" dirty="0" smtClean="0">
                <a:solidFill>
                  <a:srgbClr val="FF0000"/>
                </a:solidFill>
              </a:rPr>
              <a:t>合せバイアス回路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57" name="テキスト ボックス 156"/>
          <p:cNvSpPr txBox="1"/>
          <p:nvPr/>
        </p:nvSpPr>
        <p:spPr>
          <a:xfrm>
            <a:off x="3396092" y="3592987"/>
            <a:ext cx="874176" cy="338554"/>
          </a:xfrm>
          <a:prstGeom prst="rect">
            <a:avLst/>
          </a:prstGeom>
          <a:noFill/>
        </p:spPr>
        <p:txBody>
          <a:bodyPr wrap="square" rtlCol="0">
            <a:spAutoFit/>
          </a:bodyPr>
          <a:lstStyle/>
          <a:p>
            <a:r>
              <a:rPr lang="en-US" altLang="ja-JP" sz="1600" dirty="0">
                <a:solidFill>
                  <a:srgbClr val="FF0000"/>
                </a:solidFill>
              </a:rPr>
              <a:t>198</a:t>
            </a:r>
            <a:r>
              <a:rPr lang="en-US" altLang="ja-JP" sz="1600" dirty="0" smtClean="0">
                <a:solidFill>
                  <a:srgbClr val="FF0000"/>
                </a:solidFill>
              </a:rPr>
              <a:t>kΩ</a:t>
            </a:r>
            <a:endParaRPr lang="ja-JP" altLang="ja-JP" sz="1600" dirty="0">
              <a:solidFill>
                <a:srgbClr val="FF0000"/>
              </a:solidFill>
            </a:endParaRPr>
          </a:p>
        </p:txBody>
      </p:sp>
      <p:sp>
        <p:nvSpPr>
          <p:cNvPr id="160" name="メモ 159"/>
          <p:cNvSpPr/>
          <p:nvPr/>
        </p:nvSpPr>
        <p:spPr>
          <a:xfrm>
            <a:off x="3478833" y="3631887"/>
            <a:ext cx="558658"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68" name="直線コネクタ 167"/>
          <p:cNvCxnSpPr/>
          <p:nvPr/>
        </p:nvCxnSpPr>
        <p:spPr>
          <a:xfrm flipH="1">
            <a:off x="5501328" y="3068961"/>
            <a:ext cx="2492457" cy="0"/>
          </a:xfrm>
          <a:prstGeom prst="line">
            <a:avLst/>
          </a:prstGeom>
        </p:spPr>
        <p:style>
          <a:lnRef idx="2">
            <a:schemeClr val="dk1"/>
          </a:lnRef>
          <a:fillRef idx="1">
            <a:schemeClr val="lt1"/>
          </a:fillRef>
          <a:effectRef idx="0">
            <a:schemeClr val="dk1"/>
          </a:effectRef>
          <a:fontRef idx="minor">
            <a:schemeClr val="dk1"/>
          </a:fontRef>
        </p:style>
      </p:cxnSp>
      <p:cxnSp>
        <p:nvCxnSpPr>
          <p:cNvPr id="169" name="直線コネクタ 168"/>
          <p:cNvCxnSpPr/>
          <p:nvPr/>
        </p:nvCxnSpPr>
        <p:spPr>
          <a:xfrm flipH="1">
            <a:off x="4300292" y="3066314"/>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70" name="直線コネクタ 169"/>
          <p:cNvCxnSpPr/>
          <p:nvPr/>
        </p:nvCxnSpPr>
        <p:spPr>
          <a:xfrm>
            <a:off x="4852775" y="3058744"/>
            <a:ext cx="0" cy="1024020"/>
          </a:xfrm>
          <a:prstGeom prst="line">
            <a:avLst/>
          </a:prstGeom>
        </p:spPr>
        <p:style>
          <a:lnRef idx="2">
            <a:schemeClr val="dk1"/>
          </a:lnRef>
          <a:fillRef idx="1">
            <a:schemeClr val="lt1"/>
          </a:fillRef>
          <a:effectRef idx="0">
            <a:schemeClr val="dk1"/>
          </a:effectRef>
          <a:fontRef idx="minor">
            <a:schemeClr val="dk1"/>
          </a:fontRef>
        </p:style>
      </p:cxnSp>
      <p:cxnSp>
        <p:nvCxnSpPr>
          <p:cNvPr id="186" name="直線コネクタ 185"/>
          <p:cNvCxnSpPr/>
          <p:nvPr/>
        </p:nvCxnSpPr>
        <p:spPr>
          <a:xfrm flipH="1">
            <a:off x="4852775" y="4082764"/>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187" name="Line 4"/>
          <p:cNvSpPr>
            <a:spLocks noChangeShapeType="1"/>
          </p:cNvSpPr>
          <p:nvPr/>
        </p:nvSpPr>
        <p:spPr bwMode="auto">
          <a:xfrm>
            <a:off x="5527916" y="3058744"/>
            <a:ext cx="0" cy="2466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テキスト ボックス 187"/>
          <p:cNvSpPr txBox="1"/>
          <p:nvPr/>
        </p:nvSpPr>
        <p:spPr>
          <a:xfrm>
            <a:off x="6325457" y="3893675"/>
            <a:ext cx="661553" cy="338554"/>
          </a:xfrm>
          <a:prstGeom prst="rect">
            <a:avLst/>
          </a:prstGeom>
          <a:noFill/>
        </p:spPr>
        <p:txBody>
          <a:bodyPr wrap="square" rtlCol="0">
            <a:spAutoFit/>
          </a:bodyPr>
          <a:lstStyle/>
          <a:p>
            <a:r>
              <a:rPr lang="en-US" altLang="ja-JP" sz="1600" dirty="0" smtClean="0">
                <a:solidFill>
                  <a:srgbClr val="FF0000"/>
                </a:solidFill>
              </a:rPr>
              <a:t>3.6V</a:t>
            </a:r>
            <a:endParaRPr lang="ja-JP" altLang="ja-JP" sz="1600" dirty="0">
              <a:solidFill>
                <a:srgbClr val="FF0000"/>
              </a:solidFill>
            </a:endParaRPr>
          </a:p>
        </p:txBody>
      </p:sp>
      <p:sp>
        <p:nvSpPr>
          <p:cNvPr id="189" name="テキスト ボックス 188"/>
          <p:cNvSpPr txBox="1"/>
          <p:nvPr/>
        </p:nvSpPr>
        <p:spPr>
          <a:xfrm>
            <a:off x="6296183" y="5461986"/>
            <a:ext cx="661553" cy="338554"/>
          </a:xfrm>
          <a:prstGeom prst="rect">
            <a:avLst/>
          </a:prstGeom>
          <a:noFill/>
        </p:spPr>
        <p:txBody>
          <a:bodyPr wrap="square" rtlCol="0">
            <a:spAutoFit/>
          </a:bodyPr>
          <a:lstStyle/>
          <a:p>
            <a:r>
              <a:rPr lang="en-US" altLang="ja-JP" sz="1600" dirty="0" smtClean="0">
                <a:solidFill>
                  <a:srgbClr val="FF0000"/>
                </a:solidFill>
              </a:rPr>
              <a:t>0.6V</a:t>
            </a:r>
            <a:endParaRPr lang="ja-JP" altLang="ja-JP" sz="1600" dirty="0">
              <a:solidFill>
                <a:srgbClr val="FF0000"/>
              </a:solidFill>
            </a:endParaRPr>
          </a:p>
        </p:txBody>
      </p:sp>
      <p:sp>
        <p:nvSpPr>
          <p:cNvPr id="190" name="テキスト ボックス 189"/>
          <p:cNvSpPr txBox="1"/>
          <p:nvPr/>
        </p:nvSpPr>
        <p:spPr>
          <a:xfrm>
            <a:off x="3728713" y="4603609"/>
            <a:ext cx="803378" cy="338554"/>
          </a:xfrm>
          <a:prstGeom prst="rect">
            <a:avLst/>
          </a:prstGeom>
          <a:noFill/>
        </p:spPr>
        <p:txBody>
          <a:bodyPr wrap="square" rtlCol="0">
            <a:spAutoFit/>
          </a:bodyPr>
          <a:lstStyle/>
          <a:p>
            <a:r>
              <a:rPr lang="en-US" altLang="ja-JP" sz="1600" dirty="0" smtClean="0">
                <a:solidFill>
                  <a:srgbClr val="FF0000"/>
                </a:solidFill>
              </a:rPr>
              <a:t>1.22V</a:t>
            </a:r>
            <a:endParaRPr lang="ja-JP" altLang="ja-JP" sz="1600" dirty="0">
              <a:solidFill>
                <a:srgbClr val="FF0000"/>
              </a:solidFill>
            </a:endParaRPr>
          </a:p>
        </p:txBody>
      </p:sp>
      <p:sp>
        <p:nvSpPr>
          <p:cNvPr id="191" name="テキスト ボックス 190"/>
          <p:cNvSpPr txBox="1"/>
          <p:nvPr/>
        </p:nvSpPr>
        <p:spPr>
          <a:xfrm>
            <a:off x="4689741" y="5149178"/>
            <a:ext cx="661553" cy="338554"/>
          </a:xfrm>
          <a:prstGeom prst="rect">
            <a:avLst/>
          </a:prstGeom>
          <a:noFill/>
        </p:spPr>
        <p:txBody>
          <a:bodyPr wrap="square" rtlCol="0">
            <a:spAutoFit/>
          </a:bodyPr>
          <a:lstStyle/>
          <a:p>
            <a:r>
              <a:rPr lang="en-US" altLang="ja-JP" sz="1600" dirty="0" smtClean="0">
                <a:solidFill>
                  <a:srgbClr val="FF0000"/>
                </a:solidFill>
              </a:rPr>
              <a:t>0.62V</a:t>
            </a:r>
            <a:endParaRPr lang="ja-JP" altLang="ja-JP" sz="1600" dirty="0">
              <a:solidFill>
                <a:srgbClr val="FF0000"/>
              </a:solidFill>
            </a:endParaRPr>
          </a:p>
        </p:txBody>
      </p:sp>
      <p:sp>
        <p:nvSpPr>
          <p:cNvPr id="192" name="テキスト ボックス 191"/>
          <p:cNvSpPr txBox="1"/>
          <p:nvPr/>
        </p:nvSpPr>
        <p:spPr>
          <a:xfrm>
            <a:off x="4579606" y="4279226"/>
            <a:ext cx="661553" cy="338554"/>
          </a:xfrm>
          <a:prstGeom prst="rect">
            <a:avLst/>
          </a:prstGeom>
          <a:noFill/>
        </p:spPr>
        <p:txBody>
          <a:bodyPr wrap="square" rtlCol="0">
            <a:spAutoFit/>
          </a:bodyPr>
          <a:lstStyle/>
          <a:p>
            <a:r>
              <a:rPr lang="en-US" altLang="ja-JP" sz="1600" dirty="0" smtClean="0">
                <a:solidFill>
                  <a:srgbClr val="FF0000"/>
                </a:solidFill>
              </a:rPr>
              <a:t>12μA</a:t>
            </a:r>
            <a:endParaRPr lang="ja-JP" altLang="ja-JP" sz="1600" dirty="0">
              <a:solidFill>
                <a:srgbClr val="FF0000"/>
              </a:solidFill>
            </a:endParaRPr>
          </a:p>
        </p:txBody>
      </p:sp>
      <p:sp>
        <p:nvSpPr>
          <p:cNvPr id="204" name="テキスト ボックス 203"/>
          <p:cNvSpPr txBox="1"/>
          <p:nvPr/>
        </p:nvSpPr>
        <p:spPr>
          <a:xfrm rot="2638228">
            <a:off x="6977233" y="1409761"/>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05" name="テキスト ボックス 204"/>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06" name="テキスト ボックス 205"/>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7" name="テキスト ボックス 206"/>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08" name="テキスト ボックス 207"/>
          <p:cNvSpPr txBox="1"/>
          <p:nvPr/>
        </p:nvSpPr>
        <p:spPr>
          <a:xfrm>
            <a:off x="6569138" y="1231578"/>
            <a:ext cx="661553" cy="338554"/>
          </a:xfrm>
          <a:prstGeom prst="rect">
            <a:avLst/>
          </a:prstGeom>
          <a:noFill/>
        </p:spPr>
        <p:txBody>
          <a:bodyPr wrap="square" rtlCol="0">
            <a:spAutoFit/>
          </a:bodyPr>
          <a:lstStyle/>
          <a:p>
            <a:r>
              <a:rPr lang="en-US" altLang="ja-JP" sz="1600" dirty="0">
                <a:solidFill>
                  <a:srgbClr val="FF0000"/>
                </a:solidFill>
              </a:rPr>
              <a:t>2.4</a:t>
            </a:r>
            <a:endParaRPr lang="ja-JP" altLang="ja-JP" sz="1600" dirty="0">
              <a:solidFill>
                <a:srgbClr val="FF0000"/>
              </a:solidFill>
            </a:endParaRPr>
          </a:p>
        </p:txBody>
      </p:sp>
      <p:sp>
        <p:nvSpPr>
          <p:cNvPr id="209" name="テキスト ボックス 208"/>
          <p:cNvSpPr txBox="1"/>
          <p:nvPr/>
        </p:nvSpPr>
        <p:spPr>
          <a:xfrm>
            <a:off x="6562717" y="1728686"/>
            <a:ext cx="661553" cy="338554"/>
          </a:xfrm>
          <a:prstGeom prst="rect">
            <a:avLst/>
          </a:prstGeom>
          <a:noFill/>
        </p:spPr>
        <p:txBody>
          <a:bodyPr wrap="square" rtlCol="0">
            <a:spAutoFit/>
          </a:bodyPr>
          <a:lstStyle/>
          <a:p>
            <a:r>
              <a:rPr lang="en-US" altLang="ja-JP" sz="1600" dirty="0" smtClean="0">
                <a:solidFill>
                  <a:srgbClr val="FF0000"/>
                </a:solidFill>
              </a:rPr>
              <a:t>1.2</a:t>
            </a:r>
            <a:endParaRPr lang="ja-JP" altLang="ja-JP" sz="1600" dirty="0">
              <a:solidFill>
                <a:srgbClr val="FF0000"/>
              </a:solidFill>
            </a:endParaRPr>
          </a:p>
        </p:txBody>
      </p:sp>
      <p:cxnSp>
        <p:nvCxnSpPr>
          <p:cNvPr id="210" name="直線コネクタ 209"/>
          <p:cNvCxnSpPr/>
          <p:nvPr/>
        </p:nvCxnSpPr>
        <p:spPr>
          <a:xfrm flipH="1" flipV="1">
            <a:off x="7035084" y="1408987"/>
            <a:ext cx="1304833" cy="106602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11" name="円/楕円 210"/>
          <p:cNvSpPr/>
          <p:nvPr/>
        </p:nvSpPr>
        <p:spPr>
          <a:xfrm>
            <a:off x="7628235" y="1868513"/>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2" name="円/楕円 211"/>
          <p:cNvSpPr/>
          <p:nvPr/>
        </p:nvSpPr>
        <p:spPr>
          <a:xfrm>
            <a:off x="2231190" y="1852447"/>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3" name="円/楕円 212"/>
          <p:cNvSpPr/>
          <p:nvPr/>
        </p:nvSpPr>
        <p:spPr>
          <a:xfrm>
            <a:off x="4675039" y="18982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20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fade">
                                      <p:cBhvr>
                                        <p:cTn id="17" dur="500"/>
                                        <p:tgtEl>
                                          <p:spTgt spid="1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5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60"/>
                                        </p:tgtEl>
                                      </p:cBhvr>
                                    </p:animEffect>
                                    <p:set>
                                      <p:cBhvr>
                                        <p:cTn id="32"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88" grpId="0"/>
      <p:bldP spid="189" grpId="0"/>
      <p:bldP spid="190" grpId="0"/>
      <p:bldP spid="191" grpId="0"/>
      <p:bldP spid="19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6669360"/>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461226" y="510982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355976" y="4236790"/>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754926" y="3555121"/>
            <a:ext cx="718696" cy="338554"/>
          </a:xfrm>
          <a:prstGeom prst="rect">
            <a:avLst/>
          </a:prstGeom>
          <a:noFill/>
        </p:spPr>
        <p:txBody>
          <a:bodyPr wrap="square" rtlCol="0">
            <a:spAutoFit/>
          </a:bodyPr>
          <a:lstStyle/>
          <a:p>
            <a:r>
              <a:rPr lang="en-US" altLang="ja-JP" sz="1600" dirty="0" smtClean="0">
                <a:solidFill>
                  <a:srgbClr val="FF0000"/>
                </a:solidFill>
              </a:rPr>
              <a:t>2kΩ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電流帰還バイアス回路（２）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738603"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5733255"/>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4818557"/>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1" name="テキスト ボックス 190"/>
          <p:cNvSpPr txBox="1"/>
          <p:nvPr/>
        </p:nvSpPr>
        <p:spPr>
          <a:xfrm>
            <a:off x="6391140" y="5508639"/>
            <a:ext cx="661553" cy="338554"/>
          </a:xfrm>
          <a:prstGeom prst="rect">
            <a:avLst/>
          </a:prstGeom>
          <a:noFill/>
        </p:spPr>
        <p:txBody>
          <a:bodyPr wrap="square" rtlCol="0">
            <a:spAutoFit/>
          </a:bodyPr>
          <a:lstStyle/>
          <a:p>
            <a:r>
              <a:rPr lang="en-US" altLang="ja-JP" sz="1600" dirty="0" smtClean="0">
                <a:solidFill>
                  <a:srgbClr val="FF0000"/>
                </a:solidFill>
              </a:rPr>
              <a:t>0.6V</a:t>
            </a:r>
            <a:endParaRPr lang="ja-JP" altLang="ja-JP" sz="1600" dirty="0">
              <a:solidFill>
                <a:srgbClr val="FF0000"/>
              </a:solidFill>
            </a:endParaRPr>
          </a:p>
        </p:txBody>
      </p:sp>
      <p:sp>
        <p:nvSpPr>
          <p:cNvPr id="193" name="Line 6"/>
          <p:cNvSpPr>
            <a:spLocks noChangeShapeType="1"/>
          </p:cNvSpPr>
          <p:nvPr/>
        </p:nvSpPr>
        <p:spPr bwMode="auto">
          <a:xfrm rot="10800000" flipV="1">
            <a:off x="4217826" y="4983439"/>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テキスト ボックス 193"/>
          <p:cNvSpPr txBox="1"/>
          <p:nvPr/>
        </p:nvSpPr>
        <p:spPr>
          <a:xfrm>
            <a:off x="3826122" y="494119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A</a:t>
            </a:r>
            <a:endParaRPr lang="ja-JP" altLang="ja-JP" sz="1600" dirty="0">
              <a:solidFill>
                <a:srgbClr val="FF0000"/>
              </a:solidFill>
            </a:endParaRPr>
          </a:p>
        </p:txBody>
      </p:sp>
      <p:sp>
        <p:nvSpPr>
          <p:cNvPr id="196" name="テキスト ボックス 195"/>
          <p:cNvSpPr txBox="1"/>
          <p:nvPr/>
        </p:nvSpPr>
        <p:spPr>
          <a:xfrm>
            <a:off x="3678807" y="4590881"/>
            <a:ext cx="661553" cy="338554"/>
          </a:xfrm>
          <a:prstGeom prst="rect">
            <a:avLst/>
          </a:prstGeom>
          <a:noFill/>
        </p:spPr>
        <p:txBody>
          <a:bodyPr wrap="square" rtlCol="0">
            <a:spAutoFit/>
          </a:bodyPr>
          <a:lstStyle/>
          <a:p>
            <a:r>
              <a:rPr lang="en-US" altLang="ja-JP" sz="1600" dirty="0" smtClean="0">
                <a:solidFill>
                  <a:srgbClr val="FF0000"/>
                </a:solidFill>
              </a:rPr>
              <a:t>1.22V</a:t>
            </a:r>
            <a:endParaRPr lang="ja-JP" altLang="ja-JP" sz="1600" dirty="0">
              <a:solidFill>
                <a:srgbClr val="FF0000"/>
              </a:solidFill>
            </a:endParaRPr>
          </a:p>
        </p:txBody>
      </p:sp>
      <p:sp>
        <p:nvSpPr>
          <p:cNvPr id="197" name="テキスト ボックス 196"/>
          <p:cNvSpPr txBox="1"/>
          <p:nvPr/>
        </p:nvSpPr>
        <p:spPr>
          <a:xfrm>
            <a:off x="3571965" y="5353125"/>
            <a:ext cx="927835" cy="338554"/>
          </a:xfrm>
          <a:prstGeom prst="rect">
            <a:avLst/>
          </a:prstGeom>
          <a:noFill/>
        </p:spPr>
        <p:txBody>
          <a:bodyPr wrap="square" rtlCol="0">
            <a:spAutoFit/>
          </a:bodyPr>
          <a:lstStyle/>
          <a:p>
            <a:r>
              <a:rPr lang="en-US" altLang="ja-JP" sz="1600" dirty="0" smtClean="0">
                <a:solidFill>
                  <a:srgbClr val="FF0000"/>
                </a:solidFill>
              </a:rPr>
              <a:t>0.12mA</a:t>
            </a:r>
            <a:endParaRPr lang="ja-JP" altLang="ja-JP" sz="1600" dirty="0">
              <a:solidFill>
                <a:srgbClr val="FF0000"/>
              </a:solidFill>
            </a:endParaRPr>
          </a:p>
        </p:txBody>
      </p:sp>
      <p:sp>
        <p:nvSpPr>
          <p:cNvPr id="198" name="テキスト ボックス 197"/>
          <p:cNvSpPr txBox="1"/>
          <p:nvPr/>
        </p:nvSpPr>
        <p:spPr>
          <a:xfrm>
            <a:off x="3426244" y="6037510"/>
            <a:ext cx="879021" cy="338554"/>
          </a:xfrm>
          <a:prstGeom prst="rect">
            <a:avLst/>
          </a:prstGeom>
          <a:noFill/>
        </p:spPr>
        <p:txBody>
          <a:bodyPr wrap="square" rtlCol="0">
            <a:spAutoFit/>
          </a:bodyPr>
          <a:lstStyle/>
          <a:p>
            <a:r>
              <a:rPr lang="en-US" altLang="ja-JP" sz="1600" dirty="0" smtClean="0">
                <a:solidFill>
                  <a:srgbClr val="FF0000"/>
                </a:solidFill>
              </a:rPr>
              <a:t>10.2kΩ</a:t>
            </a:r>
            <a:endParaRPr lang="ja-JP" altLang="ja-JP" sz="1600" dirty="0">
              <a:solidFill>
                <a:srgbClr val="FF0000"/>
              </a:solidFill>
            </a:endParaRPr>
          </a:p>
        </p:txBody>
      </p:sp>
      <p:sp>
        <p:nvSpPr>
          <p:cNvPr id="199" name="テキスト ボックス 198"/>
          <p:cNvSpPr txBox="1"/>
          <p:nvPr/>
        </p:nvSpPr>
        <p:spPr>
          <a:xfrm>
            <a:off x="3426244" y="3548973"/>
            <a:ext cx="873339" cy="338554"/>
          </a:xfrm>
          <a:prstGeom prst="rect">
            <a:avLst/>
          </a:prstGeom>
          <a:noFill/>
        </p:spPr>
        <p:txBody>
          <a:bodyPr wrap="square" rtlCol="0">
            <a:spAutoFit/>
          </a:bodyPr>
          <a:lstStyle/>
          <a:p>
            <a:r>
              <a:rPr lang="en-US" altLang="ja-JP" sz="1600" dirty="0" smtClean="0">
                <a:solidFill>
                  <a:srgbClr val="FF0000"/>
                </a:solidFill>
              </a:rPr>
              <a:t>36.2kΩ</a:t>
            </a:r>
            <a:endParaRPr lang="ja-JP" altLang="ja-JP" sz="1600" dirty="0">
              <a:solidFill>
                <a:srgbClr val="FF0000"/>
              </a:solidFill>
            </a:endParaRPr>
          </a:p>
        </p:txBody>
      </p:sp>
      <p:sp>
        <p:nvSpPr>
          <p:cNvPr id="200" name="メモ 199"/>
          <p:cNvSpPr/>
          <p:nvPr/>
        </p:nvSpPr>
        <p:spPr>
          <a:xfrm>
            <a:off x="3479674" y="6090736"/>
            <a:ext cx="645093" cy="2860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2" name="メモ 201"/>
          <p:cNvSpPr/>
          <p:nvPr/>
        </p:nvSpPr>
        <p:spPr>
          <a:xfrm>
            <a:off x="3491880" y="3600017"/>
            <a:ext cx="638401" cy="314363"/>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3" name="テキスト ボックス 202"/>
          <p:cNvSpPr txBox="1"/>
          <p:nvPr/>
        </p:nvSpPr>
        <p:spPr>
          <a:xfrm>
            <a:off x="4788024" y="5178678"/>
            <a:ext cx="661553" cy="338554"/>
          </a:xfrm>
          <a:prstGeom prst="rect">
            <a:avLst/>
          </a:prstGeom>
          <a:noFill/>
        </p:spPr>
        <p:txBody>
          <a:bodyPr wrap="square" rtlCol="0">
            <a:spAutoFit/>
          </a:bodyPr>
          <a:lstStyle/>
          <a:p>
            <a:r>
              <a:rPr lang="en-US" altLang="ja-JP" sz="1600" dirty="0" smtClean="0">
                <a:solidFill>
                  <a:srgbClr val="FF0000"/>
                </a:solidFill>
              </a:rPr>
              <a:t>0.62V</a:t>
            </a:r>
            <a:endParaRPr lang="ja-JP" altLang="ja-JP" sz="1600" dirty="0">
              <a:solidFill>
                <a:srgbClr val="FF0000"/>
              </a:solidFill>
            </a:endParaRPr>
          </a:p>
        </p:txBody>
      </p:sp>
      <p:sp>
        <p:nvSpPr>
          <p:cNvPr id="204" name="テキスト ボックス 203"/>
          <p:cNvSpPr txBox="1"/>
          <p:nvPr/>
        </p:nvSpPr>
        <p:spPr>
          <a:xfrm>
            <a:off x="4572000" y="4314582"/>
            <a:ext cx="661553" cy="338554"/>
          </a:xfrm>
          <a:prstGeom prst="rect">
            <a:avLst/>
          </a:prstGeom>
          <a:noFill/>
        </p:spPr>
        <p:txBody>
          <a:bodyPr wrap="square" rtlCol="0">
            <a:spAutoFit/>
          </a:bodyPr>
          <a:lstStyle/>
          <a:p>
            <a:r>
              <a:rPr lang="en-US" altLang="ja-JP" sz="1600" dirty="0" smtClean="0">
                <a:solidFill>
                  <a:srgbClr val="FF0000"/>
                </a:solidFill>
              </a:rPr>
              <a:t>12μA</a:t>
            </a:r>
            <a:endParaRPr lang="ja-JP" altLang="ja-JP" sz="1600" dirty="0">
              <a:solidFill>
                <a:srgbClr val="FF0000"/>
              </a:solidFill>
            </a:endParaRPr>
          </a:p>
        </p:txBody>
      </p:sp>
      <p:sp>
        <p:nvSpPr>
          <p:cNvPr id="213" name="テキスト ボックス 212"/>
          <p:cNvSpPr txBox="1"/>
          <p:nvPr/>
        </p:nvSpPr>
        <p:spPr>
          <a:xfrm rot="2638228">
            <a:off x="6977233" y="1409761"/>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14" name="テキスト ボックス 213"/>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15" name="テキスト ボックス 214"/>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6" name="テキスト ボックス 215"/>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8" name="テキスト ボックス 217"/>
          <p:cNvSpPr txBox="1"/>
          <p:nvPr/>
        </p:nvSpPr>
        <p:spPr>
          <a:xfrm>
            <a:off x="6569138" y="1231578"/>
            <a:ext cx="661553" cy="338554"/>
          </a:xfrm>
          <a:prstGeom prst="rect">
            <a:avLst/>
          </a:prstGeom>
          <a:noFill/>
        </p:spPr>
        <p:txBody>
          <a:bodyPr wrap="square" rtlCol="0">
            <a:spAutoFit/>
          </a:bodyPr>
          <a:lstStyle/>
          <a:p>
            <a:r>
              <a:rPr lang="en-US" altLang="ja-JP" sz="1600" dirty="0">
                <a:solidFill>
                  <a:srgbClr val="FF0000"/>
                </a:solidFill>
              </a:rPr>
              <a:t>2.4</a:t>
            </a:r>
            <a:endParaRPr lang="ja-JP" altLang="ja-JP" sz="1600" dirty="0">
              <a:solidFill>
                <a:srgbClr val="FF0000"/>
              </a:solidFill>
            </a:endParaRPr>
          </a:p>
        </p:txBody>
      </p:sp>
      <p:sp>
        <p:nvSpPr>
          <p:cNvPr id="221" name="テキスト ボックス 220"/>
          <p:cNvSpPr txBox="1"/>
          <p:nvPr/>
        </p:nvSpPr>
        <p:spPr>
          <a:xfrm>
            <a:off x="6562717" y="1728686"/>
            <a:ext cx="661553" cy="338554"/>
          </a:xfrm>
          <a:prstGeom prst="rect">
            <a:avLst/>
          </a:prstGeom>
          <a:noFill/>
        </p:spPr>
        <p:txBody>
          <a:bodyPr wrap="square" rtlCol="0">
            <a:spAutoFit/>
          </a:bodyPr>
          <a:lstStyle/>
          <a:p>
            <a:r>
              <a:rPr lang="en-US" altLang="ja-JP" sz="1600" dirty="0" smtClean="0">
                <a:solidFill>
                  <a:srgbClr val="FF0000"/>
                </a:solidFill>
              </a:rPr>
              <a:t>1.2</a:t>
            </a:r>
            <a:endParaRPr lang="ja-JP" altLang="ja-JP" sz="1600" dirty="0">
              <a:solidFill>
                <a:srgbClr val="FF0000"/>
              </a:solidFill>
            </a:endParaRPr>
          </a:p>
        </p:txBody>
      </p:sp>
      <p:cxnSp>
        <p:nvCxnSpPr>
          <p:cNvPr id="222" name="直線コネクタ 221"/>
          <p:cNvCxnSpPr/>
          <p:nvPr/>
        </p:nvCxnSpPr>
        <p:spPr>
          <a:xfrm flipH="1" flipV="1">
            <a:off x="7035084" y="1408987"/>
            <a:ext cx="1304833" cy="106602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23" name="円/楕円 222"/>
          <p:cNvSpPr/>
          <p:nvPr/>
        </p:nvSpPr>
        <p:spPr>
          <a:xfrm>
            <a:off x="7628235" y="1868513"/>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4" name="円/楕円 223"/>
          <p:cNvSpPr/>
          <p:nvPr/>
        </p:nvSpPr>
        <p:spPr>
          <a:xfrm>
            <a:off x="2231190" y="1852447"/>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5" name="円/楕円 224"/>
          <p:cNvSpPr/>
          <p:nvPr/>
        </p:nvSpPr>
        <p:spPr>
          <a:xfrm>
            <a:off x="4675039" y="18982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6" name="Line 4"/>
          <p:cNvSpPr>
            <a:spLocks noChangeShapeType="1"/>
          </p:cNvSpPr>
          <p:nvPr/>
        </p:nvSpPr>
        <p:spPr bwMode="auto">
          <a:xfrm>
            <a:off x="5525961" y="3068961"/>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27" name="直線コネクタ 226"/>
          <p:cNvCxnSpPr>
            <a:endCxn id="228" idx="0"/>
          </p:cNvCxnSpPr>
          <p:nvPr/>
        </p:nvCxnSpPr>
        <p:spPr>
          <a:xfrm flipH="1">
            <a:off x="4322607" y="3068960"/>
            <a:ext cx="3697766" cy="1"/>
          </a:xfrm>
          <a:prstGeom prst="line">
            <a:avLst/>
          </a:prstGeom>
        </p:spPr>
        <p:style>
          <a:lnRef idx="2">
            <a:schemeClr val="dk1"/>
          </a:lnRef>
          <a:fillRef idx="1">
            <a:schemeClr val="lt1"/>
          </a:fillRef>
          <a:effectRef idx="0">
            <a:schemeClr val="dk1"/>
          </a:effectRef>
          <a:fontRef idx="minor">
            <a:schemeClr val="dk1"/>
          </a:fontRef>
        </p:style>
      </p:cxnSp>
      <p:sp>
        <p:nvSpPr>
          <p:cNvPr id="228"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82889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0"/>
                                        </p:tgtEl>
                                      </p:cBhvr>
                                    </p:animEffect>
                                    <p:set>
                                      <p:cBhvr>
                                        <p:cTn id="32" dur="1" fill="hold">
                                          <p:stCondLst>
                                            <p:cond delay="499"/>
                                          </p:stCondLst>
                                        </p:cTn>
                                        <p:tgtEl>
                                          <p:spTgt spid="2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2"/>
                                        </p:tgtEl>
                                      </p:cBhvr>
                                    </p:animEffect>
                                    <p:set>
                                      <p:cBhvr>
                                        <p:cTn id="37" dur="1" fill="hold">
                                          <p:stCondLst>
                                            <p:cond delay="4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6" grpId="0"/>
      <p:bldP spid="197" grpId="0"/>
      <p:bldP spid="200" grpId="0" animBg="1"/>
      <p:bldP spid="202" grpId="0" animBg="1"/>
      <p:bldP spid="203" grpId="0"/>
      <p:bldP spid="20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534412" y="5145"/>
            <a:ext cx="2931069" cy="3053041"/>
            <a:chOff x="3534412" y="183384"/>
            <a:chExt cx="2931069" cy="3053041"/>
          </a:xfrm>
        </p:grpSpPr>
        <p:sp>
          <p:nvSpPr>
            <p:cNvPr id="63" name="テキスト ボックス 62"/>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64" name="直線コネクタ 63"/>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68" name="テキスト ボックス 67"/>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69" name="直線コネクタ 68"/>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79" name="テキスト ボックス 78"/>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80" name="テキスト ボックス 79"/>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81" name="テキスト ボックス 80"/>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82" name="テキスト ボックス 81"/>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83" name="テキスト ボックス 82"/>
            <p:cNvSpPr txBox="1"/>
            <p:nvPr/>
          </p:nvSpPr>
          <p:spPr>
            <a:xfrm>
              <a:off x="3970485" y="2088392"/>
              <a:ext cx="186414" cy="276999"/>
            </a:xfrm>
            <a:prstGeom prst="rect">
              <a:avLst/>
            </a:prstGeom>
            <a:noFill/>
          </p:spPr>
          <p:txBody>
            <a:bodyPr wrap="square" rtlCol="0">
              <a:spAutoFit/>
            </a:bodyPr>
            <a:lstStyle/>
            <a:p>
              <a:r>
                <a:rPr lang="en-US" altLang="ja-JP" sz="1200" dirty="0" smtClean="0"/>
                <a:t>1</a:t>
              </a:r>
              <a:endParaRPr lang="ja-JP" altLang="ja-JP" sz="1200" dirty="0"/>
            </a:p>
          </p:txBody>
        </p:sp>
        <p:sp>
          <p:nvSpPr>
            <p:cNvPr id="84" name="テキスト ボックス 83"/>
            <p:cNvSpPr txBox="1"/>
            <p:nvPr/>
          </p:nvSpPr>
          <p:spPr>
            <a:xfrm>
              <a:off x="3970485" y="1669721"/>
              <a:ext cx="186414" cy="276999"/>
            </a:xfrm>
            <a:prstGeom prst="rect">
              <a:avLst/>
            </a:prstGeom>
            <a:noFill/>
          </p:spPr>
          <p:txBody>
            <a:bodyPr wrap="square" rtlCol="0">
              <a:spAutoFit/>
            </a:bodyPr>
            <a:lstStyle/>
            <a:p>
              <a:r>
                <a:rPr lang="en-US" altLang="ja-JP" sz="1200" dirty="0" smtClean="0"/>
                <a:t>2</a:t>
              </a:r>
              <a:endParaRPr lang="ja-JP" altLang="ja-JP" sz="1200" dirty="0"/>
            </a:p>
          </p:txBody>
        </p:sp>
        <p:sp>
          <p:nvSpPr>
            <p:cNvPr id="85" name="テキスト ボックス 84"/>
            <p:cNvSpPr txBox="1"/>
            <p:nvPr/>
          </p:nvSpPr>
          <p:spPr>
            <a:xfrm>
              <a:off x="3970485" y="1208703"/>
              <a:ext cx="186414" cy="276999"/>
            </a:xfrm>
            <a:prstGeom prst="rect">
              <a:avLst/>
            </a:prstGeom>
            <a:noFill/>
          </p:spPr>
          <p:txBody>
            <a:bodyPr wrap="square" rtlCol="0">
              <a:spAutoFit/>
            </a:bodyPr>
            <a:lstStyle/>
            <a:p>
              <a:r>
                <a:rPr lang="en-US" altLang="ja-JP" sz="1200" dirty="0" smtClean="0"/>
                <a:t>3</a:t>
              </a:r>
              <a:endParaRPr lang="ja-JP" altLang="ja-JP" sz="1200" dirty="0"/>
            </a:p>
          </p:txBody>
        </p:sp>
        <p:sp>
          <p:nvSpPr>
            <p:cNvPr id="86" name="テキスト ボックス 85"/>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87" name="テキスト ボックス 86"/>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88" name="テキスト ボックス 87"/>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89" name="テキスト ボックス 88"/>
            <p:cNvSpPr txBox="1"/>
            <p:nvPr/>
          </p:nvSpPr>
          <p:spPr>
            <a:xfrm>
              <a:off x="3953538" y="736179"/>
              <a:ext cx="186414" cy="276999"/>
            </a:xfrm>
            <a:prstGeom prst="rect">
              <a:avLst/>
            </a:prstGeom>
            <a:noFill/>
          </p:spPr>
          <p:txBody>
            <a:bodyPr wrap="square" rtlCol="0">
              <a:spAutoFit/>
            </a:bodyPr>
            <a:lstStyle/>
            <a:p>
              <a:r>
                <a:rPr lang="en-US" altLang="ja-JP" sz="1200" dirty="0" smtClean="0"/>
                <a:t>4</a:t>
              </a:r>
              <a:endParaRPr lang="ja-JP" altLang="ja-JP" sz="1200" dirty="0"/>
            </a:p>
          </p:txBody>
        </p:sp>
      </p:grpSp>
      <p:grpSp>
        <p:nvGrpSpPr>
          <p:cNvPr id="4" name="グループ化 3"/>
          <p:cNvGrpSpPr/>
          <p:nvPr/>
        </p:nvGrpSpPr>
        <p:grpSpPr>
          <a:xfrm>
            <a:off x="281118" y="-48050"/>
            <a:ext cx="3581796" cy="3092709"/>
            <a:chOff x="281118" y="130189"/>
            <a:chExt cx="3581796" cy="3092709"/>
          </a:xfrm>
        </p:grpSpPr>
        <p:cxnSp>
          <p:nvCxnSpPr>
            <p:cNvPr id="32" name="直線コネクタ 31"/>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3"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38" name="テキスト ボックス 37"/>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39" name="テキスト ボックス 38"/>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40" name="直線コネクタ 39"/>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54" name="テキスト ボックス 53"/>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55" name="テキスト ボックス 54"/>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56" name="テキスト ボックス 55"/>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57" name="テキスト ボックス 56"/>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58" name="テキスト ボックス 57"/>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59" name="テキスト ボックス 5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60" name="テキスト ボックス 5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61" name="テキスト ボックス 6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62" name="テキスト ボックス 6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79" name="テキスト ボックス 178"/>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180" name="テキスト ボックス 179"/>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17" name="テキスト ボックス 216"/>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 name="グループ化 1"/>
          <p:cNvGrpSpPr/>
          <p:nvPr/>
        </p:nvGrpSpPr>
        <p:grpSpPr>
          <a:xfrm>
            <a:off x="6407170" y="5145"/>
            <a:ext cx="2873404" cy="4359959"/>
            <a:chOff x="6407170" y="183384"/>
            <a:chExt cx="2873404" cy="4359959"/>
          </a:xfrm>
        </p:grpSpPr>
        <p:sp>
          <p:nvSpPr>
            <p:cNvPr id="90" name="テキスト ボックス 8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91" name="直線コネクタ 9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95" name="テキスト ボックス 9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96" name="直線コネクタ 9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106" name="テキスト ボックス 10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107" name="テキスト ボックス 10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108" name="テキスト ボックス 10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09" name="テキスト ボックス 10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110" name="テキスト ボックス 109"/>
            <p:cNvSpPr txBox="1"/>
            <p:nvPr/>
          </p:nvSpPr>
          <p:spPr>
            <a:xfrm>
              <a:off x="6756893" y="2083368"/>
              <a:ext cx="218609" cy="276999"/>
            </a:xfrm>
            <a:prstGeom prst="rect">
              <a:avLst/>
            </a:prstGeom>
            <a:noFill/>
          </p:spPr>
          <p:txBody>
            <a:bodyPr wrap="square" rtlCol="0">
              <a:spAutoFit/>
            </a:bodyPr>
            <a:lstStyle/>
            <a:p>
              <a:r>
                <a:rPr lang="en-US" altLang="ja-JP" sz="1200" dirty="0" smtClean="0"/>
                <a:t>1</a:t>
              </a:r>
              <a:endParaRPr lang="ja-JP" altLang="ja-JP" sz="1200" dirty="0"/>
            </a:p>
          </p:txBody>
        </p:sp>
        <p:sp>
          <p:nvSpPr>
            <p:cNvPr id="111" name="テキスト ボックス 110"/>
            <p:cNvSpPr txBox="1"/>
            <p:nvPr/>
          </p:nvSpPr>
          <p:spPr>
            <a:xfrm>
              <a:off x="6756893" y="1664697"/>
              <a:ext cx="233207" cy="276999"/>
            </a:xfrm>
            <a:prstGeom prst="rect">
              <a:avLst/>
            </a:prstGeom>
            <a:noFill/>
          </p:spPr>
          <p:txBody>
            <a:bodyPr wrap="square" rtlCol="0">
              <a:spAutoFit/>
            </a:bodyPr>
            <a:lstStyle/>
            <a:p>
              <a:r>
                <a:rPr lang="en-US" altLang="ja-JP" sz="1200" dirty="0" smtClean="0"/>
                <a:t>2</a:t>
              </a:r>
              <a:endParaRPr lang="ja-JP" altLang="ja-JP" sz="1200" dirty="0"/>
            </a:p>
          </p:txBody>
        </p:sp>
        <p:sp>
          <p:nvSpPr>
            <p:cNvPr id="112" name="テキスト ボックス 111"/>
            <p:cNvSpPr txBox="1"/>
            <p:nvPr/>
          </p:nvSpPr>
          <p:spPr>
            <a:xfrm>
              <a:off x="6756893" y="1203679"/>
              <a:ext cx="250154" cy="276999"/>
            </a:xfrm>
            <a:prstGeom prst="rect">
              <a:avLst/>
            </a:prstGeom>
            <a:noFill/>
          </p:spPr>
          <p:txBody>
            <a:bodyPr wrap="square" rtlCol="0">
              <a:spAutoFit/>
            </a:bodyPr>
            <a:lstStyle/>
            <a:p>
              <a:r>
                <a:rPr lang="en-US" altLang="ja-JP" sz="1200" dirty="0" smtClean="0"/>
                <a:t>3</a:t>
              </a:r>
              <a:endParaRPr lang="ja-JP" altLang="ja-JP" sz="1200" dirty="0"/>
            </a:p>
          </p:txBody>
        </p:sp>
        <p:sp>
          <p:nvSpPr>
            <p:cNvPr id="114" name="テキスト ボックス 113"/>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115" name="テキスト ボックス 114"/>
            <p:cNvSpPr txBox="1"/>
            <p:nvPr/>
          </p:nvSpPr>
          <p:spPr>
            <a:xfrm>
              <a:off x="6739946" y="731155"/>
              <a:ext cx="250154" cy="276999"/>
            </a:xfrm>
            <a:prstGeom prst="rect">
              <a:avLst/>
            </a:prstGeom>
            <a:noFill/>
          </p:spPr>
          <p:txBody>
            <a:bodyPr wrap="square" rtlCol="0">
              <a:spAutoFit/>
            </a:bodyPr>
            <a:lstStyle/>
            <a:p>
              <a:r>
                <a:rPr lang="en-US" altLang="ja-JP" sz="1200" dirty="0" smtClean="0"/>
                <a:t>4</a:t>
              </a:r>
              <a:endParaRPr lang="ja-JP" altLang="ja-JP" sz="1200" dirty="0"/>
            </a:p>
          </p:txBody>
        </p:sp>
        <p:sp>
          <p:nvSpPr>
            <p:cNvPr id="116" name="円弧 115"/>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直線コネクタ 117"/>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84"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122" name="テキスト ボックス 121"/>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123" name="テキスト ボックス 122"/>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183" name="円弧 182"/>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1" name="テキスト ボックス 20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219" name="テキスト ボックス 218"/>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20" name="テキスト ボックス 219"/>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251" name="Line 4"/>
          <p:cNvSpPr>
            <a:spLocks noChangeShapeType="1"/>
          </p:cNvSpPr>
          <p:nvPr/>
        </p:nvSpPr>
        <p:spPr bwMode="auto">
          <a:xfrm>
            <a:off x="5530233" y="6410285"/>
            <a:ext cx="0" cy="259075"/>
          </a:xfrm>
          <a:prstGeom prst="line">
            <a:avLst/>
          </a:prstGeom>
          <a:noFill/>
          <a:ln w="25400">
            <a:solidFill>
              <a:srgbClr val="000000"/>
            </a:solidFill>
            <a:round/>
            <a:headEnd type="none"/>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5"/>
          <p:cNvSpPr>
            <a:spLocks noChangeShapeType="1"/>
          </p:cNvSpPr>
          <p:nvPr/>
        </p:nvSpPr>
        <p:spPr bwMode="auto">
          <a:xfrm>
            <a:off x="5170297" y="4396197"/>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Line 6"/>
          <p:cNvSpPr>
            <a:spLocks noChangeShapeType="1"/>
          </p:cNvSpPr>
          <p:nvPr/>
        </p:nvSpPr>
        <p:spPr bwMode="auto">
          <a:xfrm>
            <a:off x="5170298" y="4911761"/>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8"/>
          <p:cNvSpPr>
            <a:spLocks noChangeShapeType="1"/>
          </p:cNvSpPr>
          <p:nvPr/>
        </p:nvSpPr>
        <p:spPr bwMode="auto">
          <a:xfrm flipV="1">
            <a:off x="5174672" y="4387397"/>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2" name="直線コネクタ 261"/>
          <p:cNvCxnSpPr/>
          <p:nvPr/>
        </p:nvCxnSpPr>
        <p:spPr>
          <a:xfrm>
            <a:off x="7739309" y="4523822"/>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3" name="直線コネクタ 262"/>
          <p:cNvCxnSpPr/>
          <p:nvPr/>
        </p:nvCxnSpPr>
        <p:spPr>
          <a:xfrm>
            <a:off x="7851793" y="4665697"/>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4" name="直線コネクタ 263"/>
          <p:cNvCxnSpPr/>
          <p:nvPr/>
        </p:nvCxnSpPr>
        <p:spPr>
          <a:xfrm>
            <a:off x="8024378" y="3058186"/>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265" name="直線コネクタ 264"/>
          <p:cNvCxnSpPr/>
          <p:nvPr/>
        </p:nvCxnSpPr>
        <p:spPr>
          <a:xfrm>
            <a:off x="8022850" y="4976131"/>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266" name="直線コネクタ 265"/>
          <p:cNvCxnSpPr/>
          <p:nvPr/>
        </p:nvCxnSpPr>
        <p:spPr>
          <a:xfrm>
            <a:off x="7740678" y="4834256"/>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267" name="直線コネクタ 266"/>
          <p:cNvCxnSpPr/>
          <p:nvPr/>
        </p:nvCxnSpPr>
        <p:spPr>
          <a:xfrm>
            <a:off x="7853162" y="4976131"/>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268" name="直線コネクタ 267"/>
          <p:cNvCxnSpPr>
            <a:endCxn id="163" idx="1"/>
          </p:cNvCxnSpPr>
          <p:nvPr/>
        </p:nvCxnSpPr>
        <p:spPr>
          <a:xfrm flipH="1">
            <a:off x="4331050" y="6669360"/>
            <a:ext cx="3697683" cy="0"/>
          </a:xfrm>
          <a:prstGeom prst="line">
            <a:avLst/>
          </a:prstGeom>
        </p:spPr>
        <p:style>
          <a:lnRef idx="2">
            <a:schemeClr val="dk1"/>
          </a:lnRef>
          <a:fillRef idx="1">
            <a:schemeClr val="lt1"/>
          </a:fillRef>
          <a:effectRef idx="0">
            <a:schemeClr val="dk1"/>
          </a:effectRef>
          <a:fontRef idx="minor">
            <a:schemeClr val="dk1"/>
          </a:fontRef>
        </p:style>
      </p:cxnSp>
      <p:sp>
        <p:nvSpPr>
          <p:cNvPr id="270" name="Line 6"/>
          <p:cNvSpPr>
            <a:spLocks noChangeShapeType="1"/>
          </p:cNvSpPr>
          <p:nvPr/>
        </p:nvSpPr>
        <p:spPr bwMode="auto">
          <a:xfrm rot="10800000" flipH="1">
            <a:off x="4532092" y="4714178"/>
            <a:ext cx="413023" cy="0"/>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6"/>
          <p:cNvSpPr>
            <a:spLocks noChangeShapeType="1"/>
          </p:cNvSpPr>
          <p:nvPr/>
        </p:nvSpPr>
        <p:spPr bwMode="auto">
          <a:xfrm rot="10800000" flipV="1">
            <a:off x="5657550" y="4082764"/>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6"/>
          <p:cNvSpPr>
            <a:spLocks noChangeShapeType="1"/>
          </p:cNvSpPr>
          <p:nvPr/>
        </p:nvSpPr>
        <p:spPr bwMode="auto">
          <a:xfrm rot="10800000">
            <a:off x="4581647" y="4869160"/>
            <a:ext cx="0" cy="749488"/>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テキスト ボックス 272"/>
          <p:cNvSpPr txBox="1"/>
          <p:nvPr/>
        </p:nvSpPr>
        <p:spPr>
          <a:xfrm>
            <a:off x="4461226" y="5109824"/>
            <a:ext cx="661553" cy="369332"/>
          </a:xfrm>
          <a:prstGeom prst="rect">
            <a:avLst/>
          </a:prstGeom>
          <a:solidFill>
            <a:schemeClr val="bg1"/>
          </a:solidFill>
        </p:spPr>
        <p:txBody>
          <a:bodyPr wrap="square" lIns="0" tIns="0" rIns="0" bIns="0" rtlCol="0">
            <a:no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sp>
        <p:nvSpPr>
          <p:cNvPr id="274" name="Line 6"/>
          <p:cNvSpPr>
            <a:spLocks noChangeShapeType="1"/>
          </p:cNvSpPr>
          <p:nvPr/>
        </p:nvSpPr>
        <p:spPr bwMode="auto">
          <a:xfrm rot="10800000">
            <a:off x="6185200" y="4082764"/>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テキスト ボックス 274"/>
          <p:cNvSpPr txBox="1"/>
          <p:nvPr/>
        </p:nvSpPr>
        <p:spPr>
          <a:xfrm>
            <a:off x="6012244" y="4588220"/>
            <a:ext cx="460988" cy="369332"/>
          </a:xfrm>
          <a:prstGeom prst="rect">
            <a:avLst/>
          </a:prstGeom>
          <a:solidFill>
            <a:schemeClr val="bg1"/>
          </a:solidFill>
        </p:spPr>
        <p:txBody>
          <a:bodyPr wrap="square" lIns="0" tIns="0" rIns="0" bIns="0" rtlCol="0">
            <a:spAutoFit/>
          </a:bodyPr>
          <a:lstStyle/>
          <a:p>
            <a:r>
              <a:rPr lang="en-US" altLang="ja-JP" sz="2400" dirty="0" smtClean="0">
                <a:solidFill>
                  <a:srgbClr val="FF0000"/>
                </a:solidFill>
              </a:rPr>
              <a:t>V</a:t>
            </a:r>
            <a:r>
              <a:rPr lang="en-US" altLang="ja-JP" sz="1600" dirty="0" smtClean="0">
                <a:solidFill>
                  <a:srgbClr val="FF0000"/>
                </a:solidFill>
              </a:rPr>
              <a:t>CE</a:t>
            </a:r>
            <a:endParaRPr lang="ja-JP" altLang="ja-JP" sz="1600" dirty="0">
              <a:solidFill>
                <a:srgbClr val="FF0000"/>
              </a:solidFill>
            </a:endParaRPr>
          </a:p>
        </p:txBody>
      </p:sp>
      <p:sp>
        <p:nvSpPr>
          <p:cNvPr id="276" name="テキスト ボックス 275"/>
          <p:cNvSpPr txBox="1"/>
          <p:nvPr/>
        </p:nvSpPr>
        <p:spPr>
          <a:xfrm>
            <a:off x="4355976" y="422108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78" name="テキスト ボックス 277"/>
          <p:cNvSpPr txBox="1"/>
          <p:nvPr/>
        </p:nvSpPr>
        <p:spPr>
          <a:xfrm>
            <a:off x="8020373" y="4048394"/>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00" name="グループ化 299"/>
          <p:cNvGrpSpPr/>
          <p:nvPr/>
        </p:nvGrpSpPr>
        <p:grpSpPr>
          <a:xfrm>
            <a:off x="5417010" y="3305426"/>
            <a:ext cx="225618" cy="677030"/>
            <a:chOff x="539552" y="3429001"/>
            <a:chExt cx="299722" cy="899401"/>
          </a:xfrm>
        </p:grpSpPr>
        <p:sp>
          <p:nvSpPr>
            <p:cNvPr id="30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8" name="Line 4"/>
          <p:cNvSpPr>
            <a:spLocks noChangeShapeType="1"/>
          </p:cNvSpPr>
          <p:nvPr/>
        </p:nvSpPr>
        <p:spPr bwMode="auto">
          <a:xfrm>
            <a:off x="5527916" y="3982457"/>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9" name="直線コネクタ 308"/>
          <p:cNvCxnSpPr/>
          <p:nvPr/>
        </p:nvCxnSpPr>
        <p:spPr>
          <a:xfrm>
            <a:off x="4474205" y="5652237"/>
            <a:ext cx="1912091"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sp>
        <p:nvSpPr>
          <p:cNvPr id="332" name="テキスト ボックス 331"/>
          <p:cNvSpPr txBox="1"/>
          <p:nvPr/>
        </p:nvSpPr>
        <p:spPr>
          <a:xfrm>
            <a:off x="4961516"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33" name="テキスト ボックス 332"/>
          <p:cNvSpPr txBox="1"/>
          <p:nvPr/>
        </p:nvSpPr>
        <p:spPr>
          <a:xfrm>
            <a:off x="4922019" y="3555121"/>
            <a:ext cx="718696" cy="338554"/>
          </a:xfrm>
          <a:prstGeom prst="rect">
            <a:avLst/>
          </a:prstGeom>
          <a:noFill/>
        </p:spPr>
        <p:txBody>
          <a:bodyPr wrap="square" rtlCol="0">
            <a:spAutoFit/>
          </a:bodyPr>
          <a:lstStyle/>
          <a:p>
            <a:r>
              <a:rPr lang="en-US" altLang="ja-JP" sz="1600" dirty="0">
                <a:solidFill>
                  <a:srgbClr val="FF0000"/>
                </a:solidFill>
              </a:rPr>
              <a:t>2</a:t>
            </a:r>
            <a:r>
              <a:rPr lang="en-US" altLang="ja-JP" sz="1600" dirty="0" smtClean="0">
                <a:solidFill>
                  <a:srgbClr val="FF0000"/>
                </a:solidFill>
              </a:rPr>
              <a:t>kΩ</a:t>
            </a:r>
            <a:endParaRPr lang="ja-JP" altLang="ja-JP" sz="1600" dirty="0">
              <a:solidFill>
                <a:srgbClr val="FF0000"/>
              </a:solidFill>
            </a:endParaRPr>
          </a:p>
        </p:txBody>
      </p:sp>
      <p:sp>
        <p:nvSpPr>
          <p:cNvPr id="334" name="テキスト ボックス 333"/>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cxnSp>
        <p:nvCxnSpPr>
          <p:cNvPr id="343" name="直線コネクタ 342"/>
          <p:cNvCxnSpPr/>
          <p:nvPr/>
        </p:nvCxnSpPr>
        <p:spPr>
          <a:xfrm flipH="1">
            <a:off x="4326879" y="4818557"/>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44" name="テキスト ボックス 343"/>
          <p:cNvSpPr txBox="1"/>
          <p:nvPr/>
        </p:nvSpPr>
        <p:spPr>
          <a:xfrm>
            <a:off x="5641803" y="3975447"/>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C</a:t>
            </a:r>
            <a:endParaRPr lang="ja-JP" altLang="ja-JP" sz="1600" dirty="0">
              <a:solidFill>
                <a:srgbClr val="FF0000"/>
              </a:solidFill>
            </a:endParaRPr>
          </a:p>
        </p:txBody>
      </p:sp>
      <p:cxnSp>
        <p:nvCxnSpPr>
          <p:cNvPr id="345" name="直線コネクタ 344"/>
          <p:cNvCxnSpPr/>
          <p:nvPr/>
        </p:nvCxnSpPr>
        <p:spPr>
          <a:xfrm flipH="1">
            <a:off x="5525961" y="3068960"/>
            <a:ext cx="2494412" cy="1"/>
          </a:xfrm>
          <a:prstGeom prst="line">
            <a:avLst/>
          </a:prstGeom>
        </p:spPr>
        <p:style>
          <a:lnRef idx="2">
            <a:schemeClr val="dk1"/>
          </a:lnRef>
          <a:fillRef idx="1">
            <a:schemeClr val="lt1"/>
          </a:fillRef>
          <a:effectRef idx="0">
            <a:schemeClr val="dk1"/>
          </a:effectRef>
          <a:fontRef idx="minor">
            <a:schemeClr val="dk1"/>
          </a:fontRef>
        </p:style>
      </p:cxnSp>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組み合せバイアス回路（２）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45" name="Line 4"/>
          <p:cNvSpPr>
            <a:spLocks noChangeShapeType="1"/>
          </p:cNvSpPr>
          <p:nvPr/>
        </p:nvSpPr>
        <p:spPr bwMode="auto">
          <a:xfrm>
            <a:off x="4322607"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グループ化 146"/>
          <p:cNvGrpSpPr/>
          <p:nvPr/>
        </p:nvGrpSpPr>
        <p:grpSpPr>
          <a:xfrm>
            <a:off x="4213656" y="3305426"/>
            <a:ext cx="225618" cy="677030"/>
            <a:chOff x="539552" y="3429001"/>
            <a:chExt cx="299722" cy="899401"/>
          </a:xfrm>
        </p:grpSpPr>
        <p:sp>
          <p:nvSpPr>
            <p:cNvPr id="14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55" name="Line 4"/>
          <p:cNvSpPr>
            <a:spLocks noChangeShapeType="1"/>
          </p:cNvSpPr>
          <p:nvPr/>
        </p:nvSpPr>
        <p:spPr bwMode="auto">
          <a:xfrm>
            <a:off x="4324562" y="3982456"/>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テキスト ボックス 155"/>
          <p:cNvSpPr txBox="1"/>
          <p:nvPr/>
        </p:nvSpPr>
        <p:spPr>
          <a:xfrm>
            <a:off x="3758162" y="3190946"/>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165" name="直線コネクタ 164"/>
          <p:cNvCxnSpPr/>
          <p:nvPr/>
        </p:nvCxnSpPr>
        <p:spPr>
          <a:xfrm>
            <a:off x="5543574" y="4048394"/>
            <a:ext cx="759782" cy="0"/>
          </a:xfrm>
          <a:prstGeom prst="line">
            <a:avLst/>
          </a:prstGeom>
          <a:ln>
            <a:prstDash val="sysDot"/>
            <a:headEnd type="none" w="lg" len="lg"/>
          </a:ln>
        </p:spPr>
        <p:style>
          <a:lnRef idx="2">
            <a:schemeClr val="dk1"/>
          </a:lnRef>
          <a:fillRef idx="1">
            <a:schemeClr val="lt1"/>
          </a:fillRef>
          <a:effectRef idx="0">
            <a:schemeClr val="dk1"/>
          </a:effectRef>
          <a:fontRef idx="minor">
            <a:schemeClr val="dk1"/>
          </a:fontRef>
        </p:style>
      </p:cxnSp>
      <p:grpSp>
        <p:nvGrpSpPr>
          <p:cNvPr id="171" name="グループ化 170"/>
          <p:cNvGrpSpPr/>
          <p:nvPr/>
        </p:nvGrpSpPr>
        <p:grpSpPr>
          <a:xfrm>
            <a:off x="5417010" y="5733255"/>
            <a:ext cx="225618" cy="677030"/>
            <a:chOff x="539552" y="3429001"/>
            <a:chExt cx="299722" cy="899401"/>
          </a:xfrm>
        </p:grpSpPr>
        <p:sp>
          <p:nvSpPr>
            <p:cNvPr id="17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1" name="テキスト ボックス 180"/>
          <p:cNvSpPr txBox="1"/>
          <p:nvPr/>
        </p:nvSpPr>
        <p:spPr>
          <a:xfrm>
            <a:off x="4961516"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2" name="テキスト ボックス 181"/>
          <p:cNvSpPr txBox="1"/>
          <p:nvPr/>
        </p:nvSpPr>
        <p:spPr>
          <a:xfrm>
            <a:off x="4808555" y="6055854"/>
            <a:ext cx="735019" cy="338554"/>
          </a:xfrm>
          <a:prstGeom prst="rect">
            <a:avLst/>
          </a:prstGeom>
          <a:noFill/>
        </p:spPr>
        <p:txBody>
          <a:bodyPr wrap="square" rtlCol="0">
            <a:spAutoFit/>
          </a:bodyPr>
          <a:lstStyle/>
          <a:p>
            <a:r>
              <a:rPr lang="en-US" altLang="ja-JP" sz="1600" dirty="0">
                <a:solidFill>
                  <a:srgbClr val="FF0000"/>
                </a:solidFill>
              </a:rPr>
              <a:t>5</a:t>
            </a:r>
            <a:r>
              <a:rPr lang="en-US" altLang="ja-JP" sz="1600" dirty="0" smtClean="0">
                <a:solidFill>
                  <a:srgbClr val="FF0000"/>
                </a:solidFill>
              </a:rPr>
              <a:t>00Ω</a:t>
            </a:r>
            <a:endParaRPr lang="ja-JP" altLang="ja-JP" sz="1600" dirty="0">
              <a:solidFill>
                <a:srgbClr val="FF0000"/>
              </a:solidFill>
            </a:endParaRPr>
          </a:p>
        </p:txBody>
      </p:sp>
      <p:sp>
        <p:nvSpPr>
          <p:cNvPr id="185" name="Line 4"/>
          <p:cNvSpPr>
            <a:spLocks noChangeShapeType="1"/>
          </p:cNvSpPr>
          <p:nvPr/>
        </p:nvSpPr>
        <p:spPr bwMode="auto">
          <a:xfrm>
            <a:off x="5527916" y="5198485"/>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4"/>
          <p:cNvSpPr>
            <a:spLocks noChangeShapeType="1"/>
          </p:cNvSpPr>
          <p:nvPr/>
        </p:nvSpPr>
        <p:spPr bwMode="auto">
          <a:xfrm>
            <a:off x="4331049" y="6410285"/>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4" name="グループ化 163"/>
          <p:cNvGrpSpPr/>
          <p:nvPr/>
        </p:nvGrpSpPr>
        <p:grpSpPr>
          <a:xfrm>
            <a:off x="4217826" y="5733255"/>
            <a:ext cx="225618" cy="677030"/>
            <a:chOff x="539552" y="3429001"/>
            <a:chExt cx="299722" cy="899401"/>
          </a:xfrm>
        </p:grpSpPr>
        <p:sp>
          <p:nvSpPr>
            <p:cNvPr id="1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3762332" y="5691679"/>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89" name="Line 4"/>
          <p:cNvSpPr>
            <a:spLocks noChangeShapeType="1"/>
          </p:cNvSpPr>
          <p:nvPr/>
        </p:nvSpPr>
        <p:spPr bwMode="auto">
          <a:xfrm>
            <a:off x="4328732" y="4818557"/>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1" name="テキスト ボックス 190"/>
          <p:cNvSpPr txBox="1"/>
          <p:nvPr/>
        </p:nvSpPr>
        <p:spPr>
          <a:xfrm>
            <a:off x="6391140" y="5508639"/>
            <a:ext cx="661553" cy="338554"/>
          </a:xfrm>
          <a:prstGeom prst="rect">
            <a:avLst/>
          </a:prstGeom>
          <a:noFill/>
        </p:spPr>
        <p:txBody>
          <a:bodyPr wrap="square" rtlCol="0">
            <a:spAutoFit/>
          </a:bodyPr>
          <a:lstStyle/>
          <a:p>
            <a:r>
              <a:rPr lang="en-US" altLang="ja-JP" sz="1600" dirty="0" smtClean="0">
                <a:solidFill>
                  <a:srgbClr val="FF0000"/>
                </a:solidFill>
              </a:rPr>
              <a:t>0.6V</a:t>
            </a:r>
            <a:endParaRPr lang="ja-JP" altLang="ja-JP" sz="1600" dirty="0">
              <a:solidFill>
                <a:srgbClr val="FF0000"/>
              </a:solidFill>
            </a:endParaRPr>
          </a:p>
        </p:txBody>
      </p:sp>
      <p:sp>
        <p:nvSpPr>
          <p:cNvPr id="193" name="Line 6"/>
          <p:cNvSpPr>
            <a:spLocks noChangeShapeType="1"/>
          </p:cNvSpPr>
          <p:nvPr/>
        </p:nvSpPr>
        <p:spPr bwMode="auto">
          <a:xfrm rot="10800000" flipV="1">
            <a:off x="4217826" y="4983439"/>
            <a:ext cx="0" cy="354984"/>
          </a:xfrm>
          <a:prstGeom prst="line">
            <a:avLst/>
          </a:prstGeom>
          <a:noFill/>
          <a:ln w="2540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テキスト ボックス 193"/>
          <p:cNvSpPr txBox="1"/>
          <p:nvPr/>
        </p:nvSpPr>
        <p:spPr>
          <a:xfrm>
            <a:off x="3826122" y="4941198"/>
            <a:ext cx="661553"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A</a:t>
            </a:r>
            <a:endParaRPr lang="ja-JP" altLang="ja-JP" sz="1600" dirty="0">
              <a:solidFill>
                <a:srgbClr val="FF0000"/>
              </a:solidFill>
            </a:endParaRPr>
          </a:p>
        </p:txBody>
      </p:sp>
      <p:sp>
        <p:nvSpPr>
          <p:cNvPr id="196" name="テキスト ボックス 195"/>
          <p:cNvSpPr txBox="1"/>
          <p:nvPr/>
        </p:nvSpPr>
        <p:spPr>
          <a:xfrm>
            <a:off x="3684851" y="4637577"/>
            <a:ext cx="661553" cy="338554"/>
          </a:xfrm>
          <a:prstGeom prst="rect">
            <a:avLst/>
          </a:prstGeom>
          <a:noFill/>
        </p:spPr>
        <p:txBody>
          <a:bodyPr wrap="square" rtlCol="0">
            <a:spAutoFit/>
          </a:bodyPr>
          <a:lstStyle/>
          <a:p>
            <a:r>
              <a:rPr lang="en-US" altLang="ja-JP" sz="1600" dirty="0" smtClean="0">
                <a:solidFill>
                  <a:srgbClr val="FF0000"/>
                </a:solidFill>
              </a:rPr>
              <a:t>1.22V</a:t>
            </a:r>
            <a:endParaRPr lang="ja-JP" altLang="ja-JP" sz="1600" dirty="0">
              <a:solidFill>
                <a:srgbClr val="FF0000"/>
              </a:solidFill>
            </a:endParaRPr>
          </a:p>
        </p:txBody>
      </p:sp>
      <p:sp>
        <p:nvSpPr>
          <p:cNvPr id="197" name="テキスト ボックス 196"/>
          <p:cNvSpPr txBox="1"/>
          <p:nvPr/>
        </p:nvSpPr>
        <p:spPr>
          <a:xfrm>
            <a:off x="3571965" y="5353125"/>
            <a:ext cx="927835" cy="338554"/>
          </a:xfrm>
          <a:prstGeom prst="rect">
            <a:avLst/>
          </a:prstGeom>
          <a:noFill/>
        </p:spPr>
        <p:txBody>
          <a:bodyPr wrap="square" rtlCol="0">
            <a:spAutoFit/>
          </a:bodyPr>
          <a:lstStyle/>
          <a:p>
            <a:r>
              <a:rPr lang="en-US" altLang="ja-JP" sz="1600" dirty="0" smtClean="0">
                <a:solidFill>
                  <a:srgbClr val="FF0000"/>
                </a:solidFill>
              </a:rPr>
              <a:t>0.12mA</a:t>
            </a:r>
            <a:endParaRPr lang="ja-JP" altLang="ja-JP" sz="1600" dirty="0">
              <a:solidFill>
                <a:srgbClr val="FF0000"/>
              </a:solidFill>
            </a:endParaRPr>
          </a:p>
        </p:txBody>
      </p:sp>
      <p:sp>
        <p:nvSpPr>
          <p:cNvPr id="198" name="テキスト ボックス 197"/>
          <p:cNvSpPr txBox="1"/>
          <p:nvPr/>
        </p:nvSpPr>
        <p:spPr>
          <a:xfrm>
            <a:off x="3426244" y="6037510"/>
            <a:ext cx="879021" cy="338554"/>
          </a:xfrm>
          <a:prstGeom prst="rect">
            <a:avLst/>
          </a:prstGeom>
          <a:noFill/>
        </p:spPr>
        <p:txBody>
          <a:bodyPr wrap="square" rtlCol="0">
            <a:spAutoFit/>
          </a:bodyPr>
          <a:lstStyle/>
          <a:p>
            <a:r>
              <a:rPr lang="en-US" altLang="ja-JP" sz="1600" dirty="0" smtClean="0">
                <a:solidFill>
                  <a:srgbClr val="FF0000"/>
                </a:solidFill>
              </a:rPr>
              <a:t>10.2kΩ</a:t>
            </a:r>
            <a:endParaRPr lang="ja-JP" altLang="ja-JP" sz="1600" dirty="0">
              <a:solidFill>
                <a:srgbClr val="FF0000"/>
              </a:solidFill>
            </a:endParaRPr>
          </a:p>
        </p:txBody>
      </p:sp>
      <p:sp>
        <p:nvSpPr>
          <p:cNvPr id="199" name="テキスト ボックス 198"/>
          <p:cNvSpPr txBox="1"/>
          <p:nvPr/>
        </p:nvSpPr>
        <p:spPr>
          <a:xfrm>
            <a:off x="3426244" y="3548973"/>
            <a:ext cx="873339" cy="338554"/>
          </a:xfrm>
          <a:prstGeom prst="rect">
            <a:avLst/>
          </a:prstGeom>
          <a:noFill/>
        </p:spPr>
        <p:txBody>
          <a:bodyPr wrap="square" rtlCol="0">
            <a:spAutoFit/>
          </a:bodyPr>
          <a:lstStyle/>
          <a:p>
            <a:r>
              <a:rPr lang="en-US" altLang="ja-JP" sz="1600" dirty="0">
                <a:solidFill>
                  <a:srgbClr val="FF0000"/>
                </a:solidFill>
              </a:rPr>
              <a:t>18</a:t>
            </a:r>
            <a:r>
              <a:rPr lang="en-US" altLang="ja-JP" sz="1600" dirty="0" smtClean="0">
                <a:solidFill>
                  <a:srgbClr val="FF0000"/>
                </a:solidFill>
              </a:rPr>
              <a:t>kΩ</a:t>
            </a:r>
            <a:endParaRPr lang="ja-JP" altLang="ja-JP" sz="1600" dirty="0">
              <a:solidFill>
                <a:srgbClr val="FF0000"/>
              </a:solidFill>
            </a:endParaRPr>
          </a:p>
        </p:txBody>
      </p:sp>
      <p:sp>
        <p:nvSpPr>
          <p:cNvPr id="200" name="メモ 199"/>
          <p:cNvSpPr/>
          <p:nvPr/>
        </p:nvSpPr>
        <p:spPr>
          <a:xfrm>
            <a:off x="3492119" y="6093781"/>
            <a:ext cx="668006" cy="290171"/>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2" name="メモ 201"/>
          <p:cNvSpPr/>
          <p:nvPr/>
        </p:nvSpPr>
        <p:spPr>
          <a:xfrm>
            <a:off x="3421808" y="3611948"/>
            <a:ext cx="638401" cy="314363"/>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cxnSp>
        <p:nvCxnSpPr>
          <p:cNvPr id="192" name="直線コネクタ 191"/>
          <p:cNvCxnSpPr/>
          <p:nvPr/>
        </p:nvCxnSpPr>
        <p:spPr>
          <a:xfrm flipH="1">
            <a:off x="4300292" y="3066314"/>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195" name="直線コネクタ 194"/>
          <p:cNvCxnSpPr/>
          <p:nvPr/>
        </p:nvCxnSpPr>
        <p:spPr>
          <a:xfrm>
            <a:off x="4852775" y="3058744"/>
            <a:ext cx="0" cy="1024020"/>
          </a:xfrm>
          <a:prstGeom prst="line">
            <a:avLst/>
          </a:prstGeom>
        </p:spPr>
        <p:style>
          <a:lnRef idx="2">
            <a:schemeClr val="dk1"/>
          </a:lnRef>
          <a:fillRef idx="1">
            <a:schemeClr val="lt1"/>
          </a:fillRef>
          <a:effectRef idx="0">
            <a:schemeClr val="dk1"/>
          </a:effectRef>
          <a:fontRef idx="minor">
            <a:schemeClr val="dk1"/>
          </a:fontRef>
        </p:style>
      </p:cxnSp>
      <p:cxnSp>
        <p:nvCxnSpPr>
          <p:cNvPr id="203" name="直線コネクタ 202"/>
          <p:cNvCxnSpPr/>
          <p:nvPr/>
        </p:nvCxnSpPr>
        <p:spPr>
          <a:xfrm flipH="1">
            <a:off x="4852775" y="4082764"/>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204" name="Line 4"/>
          <p:cNvSpPr>
            <a:spLocks noChangeShapeType="1"/>
          </p:cNvSpPr>
          <p:nvPr/>
        </p:nvSpPr>
        <p:spPr bwMode="auto">
          <a:xfrm>
            <a:off x="5513891" y="3068961"/>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テキスト ボックス 204"/>
          <p:cNvSpPr txBox="1"/>
          <p:nvPr/>
        </p:nvSpPr>
        <p:spPr>
          <a:xfrm>
            <a:off x="6325457" y="3893675"/>
            <a:ext cx="661553" cy="338554"/>
          </a:xfrm>
          <a:prstGeom prst="rect">
            <a:avLst/>
          </a:prstGeom>
          <a:noFill/>
        </p:spPr>
        <p:txBody>
          <a:bodyPr wrap="square" rtlCol="0">
            <a:spAutoFit/>
          </a:bodyPr>
          <a:lstStyle/>
          <a:p>
            <a:r>
              <a:rPr lang="en-US" altLang="ja-JP" sz="1600" dirty="0" smtClean="0">
                <a:solidFill>
                  <a:srgbClr val="FF0000"/>
                </a:solidFill>
              </a:rPr>
              <a:t>3.6V</a:t>
            </a:r>
            <a:endParaRPr lang="ja-JP" altLang="ja-JP" sz="1600" dirty="0">
              <a:solidFill>
                <a:srgbClr val="FF0000"/>
              </a:solidFill>
            </a:endParaRPr>
          </a:p>
        </p:txBody>
      </p:sp>
      <p:sp>
        <p:nvSpPr>
          <p:cNvPr id="206" name="テキスト ボックス 205"/>
          <p:cNvSpPr txBox="1"/>
          <p:nvPr/>
        </p:nvSpPr>
        <p:spPr>
          <a:xfrm>
            <a:off x="4788024" y="5178678"/>
            <a:ext cx="661553" cy="338554"/>
          </a:xfrm>
          <a:prstGeom prst="rect">
            <a:avLst/>
          </a:prstGeom>
          <a:noFill/>
        </p:spPr>
        <p:txBody>
          <a:bodyPr wrap="square" rtlCol="0">
            <a:spAutoFit/>
          </a:bodyPr>
          <a:lstStyle/>
          <a:p>
            <a:r>
              <a:rPr lang="en-US" altLang="ja-JP" sz="1600" dirty="0" smtClean="0">
                <a:solidFill>
                  <a:srgbClr val="FF0000"/>
                </a:solidFill>
              </a:rPr>
              <a:t>0.62V</a:t>
            </a:r>
            <a:endParaRPr lang="ja-JP" altLang="ja-JP" sz="1600" dirty="0">
              <a:solidFill>
                <a:srgbClr val="FF0000"/>
              </a:solidFill>
            </a:endParaRPr>
          </a:p>
        </p:txBody>
      </p:sp>
      <p:sp>
        <p:nvSpPr>
          <p:cNvPr id="207" name="テキスト ボックス 206"/>
          <p:cNvSpPr txBox="1"/>
          <p:nvPr/>
        </p:nvSpPr>
        <p:spPr>
          <a:xfrm>
            <a:off x="4572000" y="4314582"/>
            <a:ext cx="661553" cy="338554"/>
          </a:xfrm>
          <a:prstGeom prst="rect">
            <a:avLst/>
          </a:prstGeom>
          <a:noFill/>
        </p:spPr>
        <p:txBody>
          <a:bodyPr wrap="square" rtlCol="0">
            <a:spAutoFit/>
          </a:bodyPr>
          <a:lstStyle/>
          <a:p>
            <a:r>
              <a:rPr lang="en-US" altLang="ja-JP" sz="1600" dirty="0" smtClean="0">
                <a:solidFill>
                  <a:srgbClr val="FF0000"/>
                </a:solidFill>
              </a:rPr>
              <a:t>12μA</a:t>
            </a:r>
            <a:endParaRPr lang="ja-JP" altLang="ja-JP" sz="1600" dirty="0">
              <a:solidFill>
                <a:srgbClr val="FF0000"/>
              </a:solidFill>
            </a:endParaRPr>
          </a:p>
        </p:txBody>
      </p:sp>
      <p:sp>
        <p:nvSpPr>
          <p:cNvPr id="212" name="テキスト ボックス 211"/>
          <p:cNvSpPr txBox="1"/>
          <p:nvPr/>
        </p:nvSpPr>
        <p:spPr>
          <a:xfrm rot="2638228">
            <a:off x="6977233" y="1409761"/>
            <a:ext cx="688996" cy="215444"/>
          </a:xfrm>
          <a:prstGeom prst="rect">
            <a:avLst/>
          </a:prstGeom>
          <a:noFill/>
        </p:spPr>
        <p:txBody>
          <a:bodyPr wrap="square" rtlCol="0">
            <a:spAutoFit/>
          </a:bodyPr>
          <a:lstStyle/>
          <a:p>
            <a:r>
              <a:rPr lang="ja-JP" altLang="en-US" sz="800" b="1" dirty="0" smtClean="0"/>
              <a:t>負荷線</a:t>
            </a:r>
            <a:endParaRPr lang="ja-JP" altLang="ja-JP" sz="800" b="1" dirty="0"/>
          </a:p>
        </p:txBody>
      </p:sp>
      <p:sp>
        <p:nvSpPr>
          <p:cNvPr id="213" name="テキスト ボックス 212"/>
          <p:cNvSpPr txBox="1"/>
          <p:nvPr/>
        </p:nvSpPr>
        <p:spPr>
          <a:xfrm>
            <a:off x="7123364" y="1830016"/>
            <a:ext cx="688996" cy="230832"/>
          </a:xfrm>
          <a:prstGeom prst="rect">
            <a:avLst/>
          </a:prstGeom>
          <a:noFill/>
        </p:spPr>
        <p:txBody>
          <a:bodyPr wrap="square" rtlCol="0">
            <a:spAutoFit/>
          </a:bodyPr>
          <a:lstStyle/>
          <a:p>
            <a:r>
              <a:rPr lang="ja-JP" altLang="en-US" sz="900" b="1" dirty="0"/>
              <a:t>動作点</a:t>
            </a:r>
            <a:endParaRPr lang="ja-JP" altLang="ja-JP" sz="900" b="1" dirty="0"/>
          </a:p>
        </p:txBody>
      </p:sp>
      <p:sp>
        <p:nvSpPr>
          <p:cNvPr id="214" name="テキスト ボックス 213"/>
          <p:cNvSpPr txBox="1"/>
          <p:nvPr/>
        </p:nvSpPr>
        <p:spPr>
          <a:xfrm>
            <a:off x="4211960" y="1845404"/>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5" name="テキスト ボックス 214"/>
          <p:cNvSpPr txBox="1"/>
          <p:nvPr/>
        </p:nvSpPr>
        <p:spPr>
          <a:xfrm>
            <a:off x="1763688" y="1773396"/>
            <a:ext cx="688996" cy="215444"/>
          </a:xfrm>
          <a:prstGeom prst="rect">
            <a:avLst/>
          </a:prstGeom>
          <a:noFill/>
        </p:spPr>
        <p:txBody>
          <a:bodyPr wrap="square" rtlCol="0">
            <a:spAutoFit/>
          </a:bodyPr>
          <a:lstStyle/>
          <a:p>
            <a:r>
              <a:rPr lang="ja-JP" altLang="en-US" sz="800" b="1" dirty="0"/>
              <a:t>動作点</a:t>
            </a:r>
            <a:endParaRPr lang="ja-JP" altLang="ja-JP" sz="800" b="1" dirty="0"/>
          </a:p>
        </p:txBody>
      </p:sp>
      <p:sp>
        <p:nvSpPr>
          <p:cNvPr id="216" name="テキスト ボックス 215"/>
          <p:cNvSpPr txBox="1"/>
          <p:nvPr/>
        </p:nvSpPr>
        <p:spPr>
          <a:xfrm>
            <a:off x="6569138" y="1231578"/>
            <a:ext cx="661553" cy="338554"/>
          </a:xfrm>
          <a:prstGeom prst="rect">
            <a:avLst/>
          </a:prstGeom>
          <a:noFill/>
        </p:spPr>
        <p:txBody>
          <a:bodyPr wrap="square" rtlCol="0">
            <a:spAutoFit/>
          </a:bodyPr>
          <a:lstStyle/>
          <a:p>
            <a:r>
              <a:rPr lang="en-US" altLang="ja-JP" sz="1600" dirty="0">
                <a:solidFill>
                  <a:srgbClr val="FF0000"/>
                </a:solidFill>
              </a:rPr>
              <a:t>2.4</a:t>
            </a:r>
            <a:endParaRPr lang="ja-JP" altLang="ja-JP" sz="1600" dirty="0">
              <a:solidFill>
                <a:srgbClr val="FF0000"/>
              </a:solidFill>
            </a:endParaRPr>
          </a:p>
        </p:txBody>
      </p:sp>
      <p:sp>
        <p:nvSpPr>
          <p:cNvPr id="218" name="テキスト ボックス 217"/>
          <p:cNvSpPr txBox="1"/>
          <p:nvPr/>
        </p:nvSpPr>
        <p:spPr>
          <a:xfrm>
            <a:off x="6562717" y="1728686"/>
            <a:ext cx="661553" cy="338554"/>
          </a:xfrm>
          <a:prstGeom prst="rect">
            <a:avLst/>
          </a:prstGeom>
          <a:noFill/>
        </p:spPr>
        <p:txBody>
          <a:bodyPr wrap="square" rtlCol="0">
            <a:spAutoFit/>
          </a:bodyPr>
          <a:lstStyle/>
          <a:p>
            <a:r>
              <a:rPr lang="en-US" altLang="ja-JP" sz="1600" dirty="0" smtClean="0">
                <a:solidFill>
                  <a:srgbClr val="FF0000"/>
                </a:solidFill>
              </a:rPr>
              <a:t>1.2</a:t>
            </a:r>
            <a:endParaRPr lang="ja-JP" altLang="ja-JP" sz="1600" dirty="0">
              <a:solidFill>
                <a:srgbClr val="FF0000"/>
              </a:solidFill>
            </a:endParaRPr>
          </a:p>
        </p:txBody>
      </p:sp>
      <p:cxnSp>
        <p:nvCxnSpPr>
          <p:cNvPr id="221" name="直線コネクタ 220"/>
          <p:cNvCxnSpPr/>
          <p:nvPr/>
        </p:nvCxnSpPr>
        <p:spPr>
          <a:xfrm flipH="1" flipV="1">
            <a:off x="7035084" y="1408987"/>
            <a:ext cx="1304833" cy="106602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222" name="円/楕円 221"/>
          <p:cNvSpPr/>
          <p:nvPr/>
        </p:nvSpPr>
        <p:spPr>
          <a:xfrm>
            <a:off x="7628235" y="1868513"/>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3" name="円/楕円 222"/>
          <p:cNvSpPr/>
          <p:nvPr/>
        </p:nvSpPr>
        <p:spPr>
          <a:xfrm>
            <a:off x="2231190" y="1852447"/>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4" name="円/楕円 223"/>
          <p:cNvSpPr/>
          <p:nvPr/>
        </p:nvSpPr>
        <p:spPr>
          <a:xfrm>
            <a:off x="4675039" y="1898285"/>
            <a:ext cx="124072" cy="1344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595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5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0"/>
                                        </p:tgtEl>
                                      </p:cBhvr>
                                    </p:animEffect>
                                    <p:set>
                                      <p:cBhvr>
                                        <p:cTn id="32" dur="1" fill="hold">
                                          <p:stCondLst>
                                            <p:cond delay="499"/>
                                          </p:stCondLst>
                                        </p:cTn>
                                        <p:tgtEl>
                                          <p:spTgt spid="2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5"/>
                                        </p:tgtEl>
                                        <p:attrNameLst>
                                          <p:attrName>style.visibility</p:attrName>
                                        </p:attrNameLst>
                                      </p:cBhvr>
                                      <p:to>
                                        <p:strVal val="visible"/>
                                      </p:to>
                                    </p:set>
                                    <p:animEffect transition="in" filter="fade">
                                      <p:cBhvr>
                                        <p:cTn id="37" dur="500"/>
                                        <p:tgtEl>
                                          <p:spTgt spid="2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02"/>
                                        </p:tgtEl>
                                      </p:cBhvr>
                                    </p:animEffect>
                                    <p:set>
                                      <p:cBhvr>
                                        <p:cTn id="42" dur="1" fill="hold">
                                          <p:stCondLst>
                                            <p:cond delay="4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6" grpId="0"/>
      <p:bldP spid="197" grpId="0"/>
      <p:bldP spid="200" grpId="0" animBg="1"/>
      <p:bldP spid="202" grpId="0" animBg="1"/>
      <p:bldP spid="205" grpId="0"/>
      <p:bldP spid="206" grpId="0"/>
      <p:bldP spid="20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交流負荷線の問題</a:t>
            </a:r>
            <a:endParaRPr kumimoji="1" lang="ja-JP" altLang="en-US" dirty="0"/>
          </a:p>
        </p:txBody>
      </p:sp>
      <p:sp>
        <p:nvSpPr>
          <p:cNvPr id="3" name="サブタイトル 2"/>
          <p:cNvSpPr>
            <a:spLocks noGrp="1"/>
          </p:cNvSpPr>
          <p:nvPr>
            <p:ph type="subTitle" idx="1"/>
          </p:nvPr>
        </p:nvSpPr>
        <p:spPr>
          <a:xfrm>
            <a:off x="1371600" y="3429000"/>
            <a:ext cx="6400800" cy="2880320"/>
          </a:xfrm>
        </p:spPr>
        <p:txBody>
          <a:bodyPr>
            <a:normAutofit lnSpcReduction="10000"/>
          </a:bodyPr>
          <a:lstStyle/>
          <a:p>
            <a:pPr algn="l"/>
            <a:r>
              <a:rPr kumimoji="1" lang="ja-JP" altLang="en-US" dirty="0" smtClean="0"/>
              <a:t>（１）直流負荷線を描け。</a:t>
            </a:r>
            <a:endParaRPr kumimoji="1" lang="en-US" altLang="ja-JP" dirty="0" smtClean="0"/>
          </a:p>
          <a:p>
            <a:pPr algn="l"/>
            <a:r>
              <a:rPr lang="ja-JP" altLang="en-US" dirty="0"/>
              <a:t>（２</a:t>
            </a:r>
            <a:r>
              <a:rPr lang="ja-JP" altLang="en-US" dirty="0" smtClean="0"/>
              <a:t>）動作点を描け。</a:t>
            </a:r>
            <a:endParaRPr kumimoji="1" lang="en-US" altLang="ja-JP" dirty="0" smtClean="0"/>
          </a:p>
          <a:p>
            <a:pPr algn="l"/>
            <a:r>
              <a:rPr lang="ja-JP" altLang="en-US" dirty="0" smtClean="0"/>
              <a:t>（３）バイアス回路を設計せよ。</a:t>
            </a:r>
            <a:endParaRPr kumimoji="1" lang="en-US" altLang="ja-JP" dirty="0" smtClean="0"/>
          </a:p>
          <a:p>
            <a:pPr algn="l"/>
            <a:r>
              <a:rPr lang="ja-JP" altLang="en-US" dirty="0" smtClean="0"/>
              <a:t>（４）交流負荷線を描け。</a:t>
            </a:r>
            <a:endParaRPr lang="en-US" altLang="ja-JP" dirty="0" smtClean="0"/>
          </a:p>
          <a:p>
            <a:pPr algn="l"/>
            <a:r>
              <a:rPr kumimoji="1" lang="ja-JP" altLang="en-US" dirty="0" smtClean="0"/>
              <a:t>（５）電圧増幅度を求めよ。</a:t>
            </a:r>
            <a:endParaRPr kumimoji="1" lang="ja-JP" altLang="en-US" dirty="0"/>
          </a:p>
        </p:txBody>
      </p:sp>
    </p:spTree>
    <p:extLst>
      <p:ext uri="{BB962C8B-B14F-4D97-AF65-F5344CB8AC3E}">
        <p14:creationId xmlns:p14="http://schemas.microsoft.com/office/powerpoint/2010/main" val="20866320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電流帰還バイアス</a:t>
            </a:r>
            <a:r>
              <a:rPr lang="ja-JP" altLang="en-US" sz="2400" dirty="0">
                <a:solidFill>
                  <a:srgbClr val="FF0000"/>
                </a:solidFill>
              </a:rPr>
              <a:t>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86" name="グループ化 185"/>
          <p:cNvGrpSpPr/>
          <p:nvPr/>
        </p:nvGrpSpPr>
        <p:grpSpPr>
          <a:xfrm>
            <a:off x="3534412" y="5145"/>
            <a:ext cx="2931069" cy="3053041"/>
            <a:chOff x="3534412" y="183384"/>
            <a:chExt cx="2931069" cy="3053041"/>
          </a:xfrm>
        </p:grpSpPr>
        <p:sp>
          <p:nvSpPr>
            <p:cNvPr id="187" name="テキスト ボックス 186"/>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195" name="直線コネクタ 194"/>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200" name="テキスト ボックス 199"/>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202" name="直線コネクタ 201"/>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1" name="テキスト ボックス 220"/>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222" name="テキスト ボックス 221"/>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223" name="テキスト ボックス 222"/>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224" name="テキスト ボックス 223"/>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5" name="テキスト ボックス 224"/>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6" name="テキスト ボックス 225"/>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227" name="テキスト ボックス 226"/>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228" name="テキスト ボックス 227"/>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229" name="テキスト ボックス 228"/>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30" name="テキスト ボックス 229"/>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31" name="テキスト ボックス 230"/>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32" name="テキスト ボックス 231"/>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233" name="グループ化 232"/>
          <p:cNvGrpSpPr/>
          <p:nvPr/>
        </p:nvGrpSpPr>
        <p:grpSpPr>
          <a:xfrm>
            <a:off x="281118" y="-48050"/>
            <a:ext cx="3581796" cy="3092709"/>
            <a:chOff x="281118" y="130189"/>
            <a:chExt cx="3581796" cy="3092709"/>
          </a:xfrm>
        </p:grpSpPr>
        <p:cxnSp>
          <p:nvCxnSpPr>
            <p:cNvPr id="234" name="直線コネクタ 233"/>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円弧 234"/>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6" name="直線コネクタ 235"/>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a:endCxn id="235"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9" name="テキスト ボックス 238"/>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240" name="テキスト ボックス 239"/>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41" name="テキスト ボックス 240"/>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242" name="直線コネクタ 241"/>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7" name="テキスト ボックス 256"/>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258" name="テキスト ボックス 257"/>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259" name="テキスト ボックス 258"/>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260" name="テキスト ボックス 259"/>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61" name="テキスト ボックス 260"/>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269" name="テキスト ボックス 268"/>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277" name="テキスト ボックス 276"/>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279" name="テキスト ボックス 278"/>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280" name="テキスト ボックス 279"/>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81" name="テキスト ボックス 280"/>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82" name="テキスト ボックス 281"/>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283" name="テキスト ボックス 282"/>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84" name="テキスト ボックス 283"/>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85" name="グループ化 284"/>
          <p:cNvGrpSpPr/>
          <p:nvPr/>
        </p:nvGrpSpPr>
        <p:grpSpPr>
          <a:xfrm>
            <a:off x="6407170" y="5145"/>
            <a:ext cx="2873404" cy="4359959"/>
            <a:chOff x="6407170" y="183384"/>
            <a:chExt cx="2873404" cy="4359959"/>
          </a:xfrm>
        </p:grpSpPr>
        <p:sp>
          <p:nvSpPr>
            <p:cNvPr id="286" name="テキスト ボックス 285"/>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287" name="直線コネクタ 286"/>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0" name="テキスト ボックス 289"/>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291" name="テキスト ボックス 290"/>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292" name="直線コネクタ 291"/>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1" name="テキスト ボックス 310"/>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12" name="テキスト ボックス 311"/>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13" name="テキスト ボックス 312"/>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14" name="テキスト ボックス 313"/>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5" name="テキスト ボックス 314"/>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6" name="テキスト ボックス 315"/>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317" name="テキスト ボックス 316"/>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318" name="テキスト ボックス 317"/>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319" name="テキスト ボックス 318"/>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20" name="テキスト ボックス 319"/>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321" name="円弧 320"/>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2" name="円弧 321"/>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3" name="直線コネクタ 322"/>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a:stCxn id="330"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6" name="テキスト ボックス 325"/>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27" name="テキスト ボックス 326"/>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28" name="テキスト ボックス 327"/>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29" name="円弧 328"/>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0" name="円弧 329"/>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1" name="テキスト ボックス 33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35" name="テキスト ボックス 334"/>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336" name="テキスト ボックス 335"/>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408" name="Line 4"/>
          <p:cNvSpPr>
            <a:spLocks noChangeShapeType="1"/>
          </p:cNvSpPr>
          <p:nvPr/>
        </p:nvSpPr>
        <p:spPr bwMode="auto">
          <a:xfrm>
            <a:off x="5530233" y="649306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0"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1"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2" name="Line 4"/>
          <p:cNvSpPr>
            <a:spLocks noChangeShapeType="1"/>
          </p:cNvSpPr>
          <p:nvPr/>
        </p:nvSpPr>
        <p:spPr bwMode="auto">
          <a:xfrm>
            <a:off x="5525961" y="315174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13" name="直線コネクタ 412"/>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14" name="直線コネクタ 413"/>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15" name="直線コネクタ 414"/>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416" name="直線コネクタ 415"/>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417" name="直線コネクタ 416"/>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418" name="直線コネクタ 417"/>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419" name="直線コネクタ 418"/>
          <p:cNvCxnSpPr/>
          <p:nvPr/>
        </p:nvCxnSpPr>
        <p:spPr>
          <a:xfrm flipH="1">
            <a:off x="3204364" y="6752142"/>
            <a:ext cx="4824369" cy="0"/>
          </a:xfrm>
          <a:prstGeom prst="line">
            <a:avLst/>
          </a:prstGeom>
        </p:spPr>
        <p:style>
          <a:lnRef idx="2">
            <a:schemeClr val="dk1"/>
          </a:lnRef>
          <a:fillRef idx="1">
            <a:schemeClr val="lt1"/>
          </a:fillRef>
          <a:effectRef idx="0">
            <a:schemeClr val="dk1"/>
          </a:effectRef>
          <a:fontRef idx="minor">
            <a:schemeClr val="dk1"/>
          </a:fontRef>
        </p:style>
      </p:cxnSp>
      <p:sp>
        <p:nvSpPr>
          <p:cNvPr id="420" name="Line 6"/>
          <p:cNvSpPr>
            <a:spLocks noChangeShapeType="1"/>
          </p:cNvSpPr>
          <p:nvPr/>
        </p:nvSpPr>
        <p:spPr bwMode="auto">
          <a:xfrm rot="10800000">
            <a:off x="3161763" y="50371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1" name="テキスト ボックス 420"/>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sp>
        <p:nvSpPr>
          <p:cNvPr id="422" name="テキスト ボックス 421"/>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423" name="グループ化 422"/>
          <p:cNvGrpSpPr/>
          <p:nvPr/>
        </p:nvGrpSpPr>
        <p:grpSpPr>
          <a:xfrm>
            <a:off x="5417010" y="3388208"/>
            <a:ext cx="225618" cy="677030"/>
            <a:chOff x="539552" y="3429001"/>
            <a:chExt cx="299722" cy="899401"/>
          </a:xfrm>
        </p:grpSpPr>
        <p:sp>
          <p:nvSpPr>
            <p:cNvPr id="42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31"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テキスト ボックス 431"/>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433" name="直線コネクタ 432"/>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434" name="直線コネクタ 433"/>
          <p:cNvCxnSpPr>
            <a:endCxn id="435" idx="0"/>
          </p:cNvCxnSpPr>
          <p:nvPr/>
        </p:nvCxnSpPr>
        <p:spPr>
          <a:xfrm flipH="1">
            <a:off x="4322607" y="3151742"/>
            <a:ext cx="3697766" cy="1"/>
          </a:xfrm>
          <a:prstGeom prst="line">
            <a:avLst/>
          </a:prstGeom>
        </p:spPr>
        <p:style>
          <a:lnRef idx="2">
            <a:schemeClr val="dk1"/>
          </a:lnRef>
          <a:fillRef idx="1">
            <a:schemeClr val="lt1"/>
          </a:fillRef>
          <a:effectRef idx="0">
            <a:schemeClr val="dk1"/>
          </a:effectRef>
          <a:fontRef idx="minor">
            <a:schemeClr val="dk1"/>
          </a:fontRef>
        </p:style>
      </p:cxnSp>
      <p:sp>
        <p:nvSpPr>
          <p:cNvPr id="435"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6" name="グループ化 435"/>
          <p:cNvGrpSpPr/>
          <p:nvPr/>
        </p:nvGrpSpPr>
        <p:grpSpPr>
          <a:xfrm>
            <a:off x="4213656" y="3388208"/>
            <a:ext cx="225618" cy="677030"/>
            <a:chOff x="539552" y="3429001"/>
            <a:chExt cx="299722" cy="899401"/>
          </a:xfrm>
        </p:grpSpPr>
        <p:sp>
          <p:nvSpPr>
            <p:cNvPr id="43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44"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テキスト ボックス 444"/>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446" name="グループ化 445"/>
          <p:cNvGrpSpPr/>
          <p:nvPr/>
        </p:nvGrpSpPr>
        <p:grpSpPr>
          <a:xfrm>
            <a:off x="5417010" y="5816037"/>
            <a:ext cx="225618" cy="677030"/>
            <a:chOff x="539552" y="3429001"/>
            <a:chExt cx="299722" cy="899401"/>
          </a:xfrm>
        </p:grpSpPr>
        <p:sp>
          <p:nvSpPr>
            <p:cNvPr id="447"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4" name="テキスト ボックス 453"/>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55"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円/楕円 455"/>
          <p:cNvSpPr/>
          <p:nvPr/>
        </p:nvSpPr>
        <p:spPr>
          <a:xfrm>
            <a:off x="3059832"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57" name="直線コネクタ 456"/>
          <p:cNvCxnSpPr/>
          <p:nvPr/>
        </p:nvCxnSpPr>
        <p:spPr>
          <a:xfrm>
            <a:off x="3699581"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58" name="直線コネクタ 457"/>
          <p:cNvCxnSpPr/>
          <p:nvPr/>
        </p:nvCxnSpPr>
        <p:spPr>
          <a:xfrm>
            <a:off x="383092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59" name="直線コネクタ 458"/>
          <p:cNvCxnSpPr/>
          <p:nvPr/>
        </p:nvCxnSpPr>
        <p:spPr>
          <a:xfrm flipH="1">
            <a:off x="3830928"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460" name="直線コネクタ 459"/>
          <p:cNvCxnSpPr/>
          <p:nvPr/>
        </p:nvCxnSpPr>
        <p:spPr>
          <a:xfrm flipH="1">
            <a:off x="3204364" y="4895107"/>
            <a:ext cx="495217" cy="0"/>
          </a:xfrm>
          <a:prstGeom prst="line">
            <a:avLst/>
          </a:prstGeom>
        </p:spPr>
        <p:style>
          <a:lnRef idx="2">
            <a:schemeClr val="dk1"/>
          </a:lnRef>
          <a:fillRef idx="1">
            <a:schemeClr val="lt1"/>
          </a:fillRef>
          <a:effectRef idx="0">
            <a:schemeClr val="dk1"/>
          </a:effectRef>
          <a:fontRef idx="minor">
            <a:schemeClr val="dk1"/>
          </a:fontRef>
        </p:style>
      </p:cxnSp>
      <p:sp>
        <p:nvSpPr>
          <p:cNvPr id="461" name="円/楕円 460"/>
          <p:cNvSpPr/>
          <p:nvPr/>
        </p:nvSpPr>
        <p:spPr>
          <a:xfrm>
            <a:off x="3059832" y="667684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463" name="グループ化 462"/>
          <p:cNvGrpSpPr/>
          <p:nvPr/>
        </p:nvGrpSpPr>
        <p:grpSpPr>
          <a:xfrm rot="16200000">
            <a:off x="5965784" y="5986224"/>
            <a:ext cx="131346" cy="401702"/>
            <a:chOff x="6108385" y="4273379"/>
            <a:chExt cx="131346" cy="401702"/>
          </a:xfrm>
        </p:grpSpPr>
        <p:cxnSp>
          <p:nvCxnSpPr>
            <p:cNvPr id="464" name="直線コネクタ 463"/>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65" name="直線コネクタ 464"/>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466" name="直線コネクタ 465"/>
          <p:cNvCxnSpPr/>
          <p:nvPr/>
        </p:nvCxnSpPr>
        <p:spPr>
          <a:xfrm flipH="1">
            <a:off x="6162805" y="4268137"/>
            <a:ext cx="529048" cy="0"/>
          </a:xfrm>
          <a:prstGeom prst="line">
            <a:avLst/>
          </a:prstGeom>
        </p:spPr>
        <p:style>
          <a:lnRef idx="2">
            <a:schemeClr val="dk1"/>
          </a:lnRef>
          <a:fillRef idx="1">
            <a:schemeClr val="lt1"/>
          </a:fillRef>
          <a:effectRef idx="0">
            <a:schemeClr val="dk1"/>
          </a:effectRef>
          <a:fontRef idx="minor">
            <a:schemeClr val="dk1"/>
          </a:fontRef>
        </p:style>
      </p:cxnSp>
      <p:cxnSp>
        <p:nvCxnSpPr>
          <p:cNvPr id="467" name="直線コネクタ 466"/>
          <p:cNvCxnSpPr/>
          <p:nvPr/>
        </p:nvCxnSpPr>
        <p:spPr>
          <a:xfrm flipH="1">
            <a:off x="5536240" y="4268137"/>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68" name="Line 6"/>
          <p:cNvSpPr>
            <a:spLocks noChangeShapeType="1"/>
          </p:cNvSpPr>
          <p:nvPr/>
        </p:nvSpPr>
        <p:spPr bwMode="auto">
          <a:xfrm rot="10800000">
            <a:off x="7223051"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テキスト ボックス 468"/>
          <p:cNvSpPr txBox="1"/>
          <p:nvPr/>
        </p:nvSpPr>
        <p:spPr>
          <a:xfrm>
            <a:off x="7063340" y="5460585"/>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70" name="直線コネクタ 469"/>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71"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73" name="直線コネクタ 472"/>
          <p:cNvCxnSpPr/>
          <p:nvPr/>
        </p:nvCxnSpPr>
        <p:spPr>
          <a:xfrm>
            <a:off x="6026147" y="4077277"/>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74" name="直線コネクタ 473"/>
          <p:cNvCxnSpPr/>
          <p:nvPr/>
        </p:nvCxnSpPr>
        <p:spPr>
          <a:xfrm>
            <a:off x="6157493" y="4077277"/>
            <a:ext cx="0" cy="401702"/>
          </a:xfrm>
          <a:prstGeom prst="line">
            <a:avLst/>
          </a:prstGeom>
        </p:spPr>
        <p:style>
          <a:lnRef idx="2">
            <a:schemeClr val="dk1"/>
          </a:lnRef>
          <a:fillRef idx="1">
            <a:schemeClr val="lt1"/>
          </a:fillRef>
          <a:effectRef idx="0">
            <a:schemeClr val="dk1"/>
          </a:effectRef>
          <a:fontRef idx="minor">
            <a:schemeClr val="dk1"/>
          </a:fontRef>
        </p:style>
      </p:cxnSp>
      <p:sp>
        <p:nvSpPr>
          <p:cNvPr id="475"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77" name="グループ化 476"/>
          <p:cNvGrpSpPr/>
          <p:nvPr/>
        </p:nvGrpSpPr>
        <p:grpSpPr>
          <a:xfrm>
            <a:off x="6578630" y="5013176"/>
            <a:ext cx="225618" cy="677030"/>
            <a:chOff x="539552" y="3429001"/>
            <a:chExt cx="299722" cy="899401"/>
          </a:xfrm>
        </p:grpSpPr>
        <p:sp>
          <p:nvSpPr>
            <p:cNvPr id="47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85" name="テキスト ボックス 484"/>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86" name="テキスト ボックス 485"/>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87" name="テキスト ボックス 486"/>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88" name="テキスト ボックス 487"/>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489" name="テキスト ボックス 488"/>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Tree>
    <p:extLst>
      <p:ext uri="{BB962C8B-B14F-4D97-AF65-F5344CB8AC3E}">
        <p14:creationId xmlns:p14="http://schemas.microsoft.com/office/powerpoint/2010/main" val="13148685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テキスト ボックス 346"/>
          <p:cNvSpPr txBox="1"/>
          <p:nvPr/>
        </p:nvSpPr>
        <p:spPr>
          <a:xfrm>
            <a:off x="59102" y="3145092"/>
            <a:ext cx="3336990" cy="461665"/>
          </a:xfrm>
          <a:prstGeom prst="rect">
            <a:avLst/>
          </a:prstGeom>
          <a:noFill/>
        </p:spPr>
        <p:txBody>
          <a:bodyPr wrap="square" rtlCol="0">
            <a:spAutoFit/>
          </a:bodyPr>
          <a:lstStyle/>
          <a:p>
            <a:r>
              <a:rPr lang="ja-JP" altLang="en-US" sz="2400" dirty="0" smtClean="0">
                <a:solidFill>
                  <a:srgbClr val="FF0000"/>
                </a:solidFill>
              </a:rPr>
              <a:t>組</a:t>
            </a:r>
            <a:r>
              <a:rPr lang="ja-JP" altLang="en-US" sz="2400" dirty="0">
                <a:solidFill>
                  <a:srgbClr val="FF0000"/>
                </a:solidFill>
              </a:rPr>
              <a:t>み</a:t>
            </a:r>
            <a:r>
              <a:rPr lang="ja-JP" altLang="en-US" sz="2400" dirty="0" smtClean="0">
                <a:solidFill>
                  <a:srgbClr val="FF0000"/>
                </a:solidFill>
              </a:rPr>
              <a:t>合せバイアス回路</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93" name="グループ化 192"/>
          <p:cNvGrpSpPr/>
          <p:nvPr/>
        </p:nvGrpSpPr>
        <p:grpSpPr>
          <a:xfrm>
            <a:off x="3534412" y="5145"/>
            <a:ext cx="2931069" cy="3053041"/>
            <a:chOff x="3534412" y="183384"/>
            <a:chExt cx="2931069" cy="3053041"/>
          </a:xfrm>
        </p:grpSpPr>
        <p:sp>
          <p:nvSpPr>
            <p:cNvPr id="194" name="テキスト ボックス 193"/>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195" name="直線コネクタ 194"/>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199" name="テキスト ボックス 198"/>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200" name="直線コネクタ 199"/>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3" name="テキスト ボックス 222"/>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224" name="テキスト ボックス 223"/>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225" name="テキスト ボックス 224"/>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226" name="テキスト ボックス 225"/>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7" name="テキスト ボックス 226"/>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228" name="テキスト ボックス 227"/>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229" name="テキスト ボックス 228"/>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230" name="テキスト ボックス 229"/>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231" name="テキスト ボックス 230"/>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32" name="テキスト ボックス 231"/>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33" name="テキスト ボックス 232"/>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34" name="テキスト ボックス 233"/>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235" name="グループ化 234"/>
          <p:cNvGrpSpPr/>
          <p:nvPr/>
        </p:nvGrpSpPr>
        <p:grpSpPr>
          <a:xfrm>
            <a:off x="281118" y="-48050"/>
            <a:ext cx="3581796" cy="3092709"/>
            <a:chOff x="281118" y="130189"/>
            <a:chExt cx="3581796" cy="3092709"/>
          </a:xfrm>
        </p:grpSpPr>
        <p:cxnSp>
          <p:nvCxnSpPr>
            <p:cNvPr id="236" name="直線コネクタ 235"/>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円弧 236"/>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8" name="直線コネクタ 237"/>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a:endCxn id="237"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1" name="テキスト ボックス 240"/>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242" name="テキスト ボックス 241"/>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43" name="テキスト ボックス 242"/>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244" name="直線コネクタ 243"/>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259" name="テキスト ボックス 258"/>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260" name="テキスト ボックス 259"/>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261" name="テキスト ボックス 260"/>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69" name="テキスト ボックス 268"/>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277" name="テキスト ボックス 276"/>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279" name="テキスト ボックス 278"/>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280" name="テキスト ボックス 279"/>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281" name="テキスト ボックス 280"/>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82" name="テキスト ボックス 281"/>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83" name="テキスト ボックス 282"/>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284" name="テキスト ボックス 283"/>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85" name="テキスト ボックス 284"/>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86" name="グループ化 285"/>
          <p:cNvGrpSpPr/>
          <p:nvPr/>
        </p:nvGrpSpPr>
        <p:grpSpPr>
          <a:xfrm>
            <a:off x="6407170" y="5145"/>
            <a:ext cx="2873404" cy="4359959"/>
            <a:chOff x="6407170" y="183384"/>
            <a:chExt cx="2873404" cy="4359959"/>
          </a:xfrm>
        </p:grpSpPr>
        <p:sp>
          <p:nvSpPr>
            <p:cNvPr id="287" name="テキスト ボックス 286"/>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288" name="直線コネクタ 287"/>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1" name="テキスト ボックス 290"/>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292" name="テキスト ボックス 291"/>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293" name="直線コネクタ 292"/>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2" name="テキスト ボックス 311"/>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13" name="テキスト ボックス 312"/>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14" name="テキスト ボックス 313"/>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15" name="テキスト ボックス 314"/>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6" name="テキスト ボックス 315"/>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17" name="テキスト ボックス 316"/>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318" name="テキスト ボックス 317"/>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319" name="テキスト ボックス 318"/>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320" name="テキスト ボックス 319"/>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21" name="テキスト ボックス 320"/>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322" name="円弧 321"/>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3" name="円弧 322"/>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4" name="直線コネクタ 323"/>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a:stCxn id="331"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7" name="テキスト ボックス 326"/>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28" name="テキスト ボックス 327"/>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29" name="テキスト ボックス 328"/>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30" name="円弧 329"/>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1" name="円弧 330"/>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5" name="テキスト ボックス 334"/>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36" name="テキスト ボックス 335"/>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337" name="テキスト ボックス 336"/>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338" name="Line 4"/>
          <p:cNvSpPr>
            <a:spLocks noChangeShapeType="1"/>
          </p:cNvSpPr>
          <p:nvPr/>
        </p:nvSpPr>
        <p:spPr bwMode="auto">
          <a:xfrm>
            <a:off x="5530233" y="649306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42" name="直線コネクタ 341"/>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345" name="直線コネクタ 344"/>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346" name="直線コネクタ 345"/>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348" name="直線コネクタ 347"/>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349" name="直線コネクタ 348"/>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350" name="直線コネクタ 349"/>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351" name="直線コネクタ 350"/>
          <p:cNvCxnSpPr/>
          <p:nvPr/>
        </p:nvCxnSpPr>
        <p:spPr>
          <a:xfrm flipH="1">
            <a:off x="5519247" y="6752142"/>
            <a:ext cx="2509485" cy="0"/>
          </a:xfrm>
          <a:prstGeom prst="line">
            <a:avLst/>
          </a:prstGeom>
        </p:spPr>
        <p:style>
          <a:lnRef idx="2">
            <a:schemeClr val="dk1"/>
          </a:lnRef>
          <a:fillRef idx="1">
            <a:schemeClr val="lt1"/>
          </a:fillRef>
          <a:effectRef idx="0">
            <a:schemeClr val="dk1"/>
          </a:effectRef>
          <a:fontRef idx="minor">
            <a:schemeClr val="dk1"/>
          </a:fontRef>
        </p:style>
      </p:cxnSp>
      <p:sp>
        <p:nvSpPr>
          <p:cNvPr id="352" name="テキスト ボックス 351"/>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53" name="グループ化 352"/>
          <p:cNvGrpSpPr/>
          <p:nvPr/>
        </p:nvGrpSpPr>
        <p:grpSpPr>
          <a:xfrm>
            <a:off x="5417010" y="3388208"/>
            <a:ext cx="225618" cy="677030"/>
            <a:chOff x="539552" y="3429001"/>
            <a:chExt cx="299722" cy="899401"/>
          </a:xfrm>
        </p:grpSpPr>
        <p:sp>
          <p:nvSpPr>
            <p:cNvPr id="354"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8"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0"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1"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テキスト ボックス 361"/>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63" name="直線コネクタ 362"/>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sp>
        <p:nvSpPr>
          <p:cNvPr id="364"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65" name="グループ化 364"/>
          <p:cNvGrpSpPr/>
          <p:nvPr/>
        </p:nvGrpSpPr>
        <p:grpSpPr>
          <a:xfrm>
            <a:off x="4213656" y="3388208"/>
            <a:ext cx="225618" cy="677030"/>
            <a:chOff x="539552" y="3429001"/>
            <a:chExt cx="299722" cy="899401"/>
          </a:xfrm>
        </p:grpSpPr>
        <p:sp>
          <p:nvSpPr>
            <p:cNvPr id="36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3"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4" name="テキスト ボックス 373"/>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375" name="グループ化 374"/>
          <p:cNvGrpSpPr/>
          <p:nvPr/>
        </p:nvGrpSpPr>
        <p:grpSpPr>
          <a:xfrm>
            <a:off x="5417010" y="5816037"/>
            <a:ext cx="225618" cy="677030"/>
            <a:chOff x="539552" y="3429001"/>
            <a:chExt cx="299722" cy="899401"/>
          </a:xfrm>
        </p:grpSpPr>
        <p:sp>
          <p:nvSpPr>
            <p:cNvPr id="37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テキスト ボックス 382"/>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84"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85" name="直線コネクタ 384"/>
          <p:cNvCxnSpPr/>
          <p:nvPr/>
        </p:nvCxnSpPr>
        <p:spPr>
          <a:xfrm flipH="1">
            <a:off x="5501328" y="3151743"/>
            <a:ext cx="2492457" cy="0"/>
          </a:xfrm>
          <a:prstGeom prst="line">
            <a:avLst/>
          </a:prstGeom>
        </p:spPr>
        <p:style>
          <a:lnRef idx="2">
            <a:schemeClr val="dk1"/>
          </a:lnRef>
          <a:fillRef idx="1">
            <a:schemeClr val="lt1"/>
          </a:fillRef>
          <a:effectRef idx="0">
            <a:schemeClr val="dk1"/>
          </a:effectRef>
          <a:fontRef idx="minor">
            <a:schemeClr val="dk1"/>
          </a:fontRef>
        </p:style>
      </p:cxnSp>
      <p:cxnSp>
        <p:nvCxnSpPr>
          <p:cNvPr id="386" name="直線コネクタ 385"/>
          <p:cNvCxnSpPr/>
          <p:nvPr/>
        </p:nvCxnSpPr>
        <p:spPr>
          <a:xfrm flipH="1">
            <a:off x="4300292" y="3149096"/>
            <a:ext cx="555656"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87" name="直線コネクタ 386"/>
          <p:cNvCxnSpPr/>
          <p:nvPr/>
        </p:nvCxnSpPr>
        <p:spPr>
          <a:xfrm>
            <a:off x="4852775" y="3141526"/>
            <a:ext cx="0" cy="1126183"/>
          </a:xfrm>
          <a:prstGeom prst="line">
            <a:avLst/>
          </a:prstGeom>
        </p:spPr>
        <p:style>
          <a:lnRef idx="2">
            <a:schemeClr val="dk1"/>
          </a:lnRef>
          <a:fillRef idx="1">
            <a:schemeClr val="lt1"/>
          </a:fillRef>
          <a:effectRef idx="0">
            <a:schemeClr val="dk1"/>
          </a:effectRef>
          <a:fontRef idx="minor">
            <a:schemeClr val="dk1"/>
          </a:fontRef>
        </p:style>
      </p:cxnSp>
      <p:cxnSp>
        <p:nvCxnSpPr>
          <p:cNvPr id="388" name="直線コネクタ 387"/>
          <p:cNvCxnSpPr/>
          <p:nvPr/>
        </p:nvCxnSpPr>
        <p:spPr>
          <a:xfrm flipH="1">
            <a:off x="4840146" y="4267709"/>
            <a:ext cx="689060"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389" name="Line 4"/>
          <p:cNvSpPr>
            <a:spLocks noChangeShapeType="1"/>
          </p:cNvSpPr>
          <p:nvPr/>
        </p:nvSpPr>
        <p:spPr bwMode="auto">
          <a:xfrm>
            <a:off x="5527916" y="3141526"/>
            <a:ext cx="0" cy="2466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円/楕円 389"/>
          <p:cNvSpPr/>
          <p:nvPr/>
        </p:nvSpPr>
        <p:spPr>
          <a:xfrm>
            <a:off x="3052798"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91" name="直線コネクタ 390"/>
          <p:cNvCxnSpPr/>
          <p:nvPr/>
        </p:nvCxnSpPr>
        <p:spPr>
          <a:xfrm>
            <a:off x="369254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92" name="直線コネクタ 391"/>
          <p:cNvCxnSpPr/>
          <p:nvPr/>
        </p:nvCxnSpPr>
        <p:spPr>
          <a:xfrm>
            <a:off x="3823893"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393" name="直線コネクタ 392"/>
          <p:cNvCxnSpPr/>
          <p:nvPr/>
        </p:nvCxnSpPr>
        <p:spPr>
          <a:xfrm flipH="1">
            <a:off x="3823894"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394" name="直線コネクタ 393"/>
          <p:cNvCxnSpPr/>
          <p:nvPr/>
        </p:nvCxnSpPr>
        <p:spPr>
          <a:xfrm flipH="1">
            <a:off x="3197330" y="489510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395" name="直線コネクタ 394"/>
          <p:cNvCxnSpPr/>
          <p:nvPr/>
        </p:nvCxnSpPr>
        <p:spPr>
          <a:xfrm flipH="1">
            <a:off x="3196814" y="6748241"/>
            <a:ext cx="2322433" cy="0"/>
          </a:xfrm>
          <a:prstGeom prst="line">
            <a:avLst/>
          </a:prstGeom>
          <a:ln>
            <a:headEnd type="oval" w="lg" len="lg"/>
            <a:tailEnd type="none" w="lg" len="lg"/>
          </a:ln>
        </p:spPr>
        <p:style>
          <a:lnRef idx="2">
            <a:schemeClr val="dk1"/>
          </a:lnRef>
          <a:fillRef idx="1">
            <a:schemeClr val="lt1"/>
          </a:fillRef>
          <a:effectRef idx="0">
            <a:schemeClr val="dk1"/>
          </a:effectRef>
          <a:fontRef idx="minor">
            <a:schemeClr val="dk1"/>
          </a:fontRef>
        </p:style>
      </p:cxnSp>
      <p:sp>
        <p:nvSpPr>
          <p:cNvPr id="396" name="円/楕円 395"/>
          <p:cNvSpPr/>
          <p:nvPr/>
        </p:nvSpPr>
        <p:spPr>
          <a:xfrm>
            <a:off x="3052798" y="6672941"/>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7"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99" name="直線コネクタ 398"/>
          <p:cNvCxnSpPr/>
          <p:nvPr/>
        </p:nvCxnSpPr>
        <p:spPr>
          <a:xfrm>
            <a:off x="6031457"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00" name="直線コネクタ 399"/>
          <p:cNvCxnSpPr/>
          <p:nvPr/>
        </p:nvCxnSpPr>
        <p:spPr>
          <a:xfrm>
            <a:off x="6162803"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01" name="直線コネクタ 400"/>
          <p:cNvCxnSpPr/>
          <p:nvPr/>
        </p:nvCxnSpPr>
        <p:spPr>
          <a:xfrm flipH="1">
            <a:off x="5516943" y="4267709"/>
            <a:ext cx="495217" cy="0"/>
          </a:xfrm>
          <a:prstGeom prst="line">
            <a:avLst/>
          </a:prstGeom>
        </p:spPr>
        <p:style>
          <a:lnRef idx="2">
            <a:schemeClr val="dk1"/>
          </a:lnRef>
          <a:fillRef idx="1">
            <a:schemeClr val="lt1"/>
          </a:fillRef>
          <a:effectRef idx="0">
            <a:schemeClr val="dk1"/>
          </a:effectRef>
          <a:fontRef idx="minor">
            <a:schemeClr val="dk1"/>
          </a:fontRef>
        </p:style>
      </p:cxnSp>
      <p:sp>
        <p:nvSpPr>
          <p:cNvPr id="402" name="Line 6"/>
          <p:cNvSpPr>
            <a:spLocks noChangeShapeType="1"/>
          </p:cNvSpPr>
          <p:nvPr/>
        </p:nvSpPr>
        <p:spPr bwMode="auto">
          <a:xfrm rot="10800000">
            <a:off x="7181463"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テキスト ボックス 402"/>
          <p:cNvSpPr txBox="1"/>
          <p:nvPr/>
        </p:nvSpPr>
        <p:spPr>
          <a:xfrm>
            <a:off x="6991332" y="523235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04" name="直線コネクタ 403"/>
          <p:cNvCxnSpPr/>
          <p:nvPr/>
        </p:nvCxnSpPr>
        <p:spPr>
          <a:xfrm flipH="1">
            <a:off x="6159562" y="4268137"/>
            <a:ext cx="531465" cy="0"/>
          </a:xfrm>
          <a:prstGeom prst="line">
            <a:avLst/>
          </a:prstGeom>
        </p:spPr>
        <p:style>
          <a:lnRef idx="2">
            <a:schemeClr val="dk1"/>
          </a:lnRef>
          <a:fillRef idx="1">
            <a:schemeClr val="lt1"/>
          </a:fillRef>
          <a:effectRef idx="0">
            <a:schemeClr val="dk1"/>
          </a:effectRef>
          <a:fontRef idx="minor">
            <a:schemeClr val="dk1"/>
          </a:fontRef>
        </p:style>
      </p:cxnSp>
      <p:sp>
        <p:nvSpPr>
          <p:cNvPr id="405" name="Line 6"/>
          <p:cNvSpPr>
            <a:spLocks noChangeShapeType="1"/>
          </p:cNvSpPr>
          <p:nvPr/>
        </p:nvSpPr>
        <p:spPr bwMode="auto">
          <a:xfrm rot="10800000">
            <a:off x="3161763" y="5037130"/>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テキスト ボックス 405"/>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grpSp>
        <p:nvGrpSpPr>
          <p:cNvPr id="407" name="グループ化 406"/>
          <p:cNvGrpSpPr/>
          <p:nvPr/>
        </p:nvGrpSpPr>
        <p:grpSpPr>
          <a:xfrm rot="16200000">
            <a:off x="5965784" y="5986224"/>
            <a:ext cx="131346" cy="401702"/>
            <a:chOff x="6108385" y="4273379"/>
            <a:chExt cx="131346" cy="401702"/>
          </a:xfrm>
        </p:grpSpPr>
        <p:cxnSp>
          <p:nvCxnSpPr>
            <p:cNvPr id="408" name="直線コネクタ 407"/>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09" name="直線コネクタ 408"/>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410" name="直線コネクタ 409"/>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11"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15" name="グループ化 414"/>
          <p:cNvGrpSpPr/>
          <p:nvPr/>
        </p:nvGrpSpPr>
        <p:grpSpPr>
          <a:xfrm>
            <a:off x="6578630" y="5013176"/>
            <a:ext cx="225618" cy="677030"/>
            <a:chOff x="539552" y="3429001"/>
            <a:chExt cx="299722" cy="899401"/>
          </a:xfrm>
        </p:grpSpPr>
        <p:sp>
          <p:nvSpPr>
            <p:cNvPr id="41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23" name="テキスト ボックス 422"/>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24" name="テキスト ボックス 423"/>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25" name="テキスト ボックス 424"/>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26" name="テキスト ボックス 425"/>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427" name="テキスト ボックス 426"/>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Tree>
    <p:extLst>
      <p:ext uri="{BB962C8B-B14F-4D97-AF65-F5344CB8AC3E}">
        <p14:creationId xmlns:p14="http://schemas.microsoft.com/office/powerpoint/2010/main" val="25198389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テキスト ボックス 346"/>
          <p:cNvSpPr txBox="1"/>
          <p:nvPr/>
        </p:nvSpPr>
        <p:spPr>
          <a:xfrm>
            <a:off x="59102" y="3145092"/>
            <a:ext cx="3648802" cy="461665"/>
          </a:xfrm>
          <a:prstGeom prst="rect">
            <a:avLst/>
          </a:prstGeom>
          <a:noFill/>
        </p:spPr>
        <p:txBody>
          <a:bodyPr wrap="square" rtlCol="0">
            <a:spAutoFit/>
          </a:bodyPr>
          <a:lstStyle/>
          <a:p>
            <a:r>
              <a:rPr lang="ja-JP" altLang="en-US" sz="2400" dirty="0" smtClean="0">
                <a:solidFill>
                  <a:srgbClr val="FF0000"/>
                </a:solidFill>
              </a:rPr>
              <a:t>電流帰還バイアス回路（２）</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190" name="テキスト ボックス 189"/>
          <p:cNvSpPr txBox="1"/>
          <p:nvPr/>
        </p:nvSpPr>
        <p:spPr>
          <a:xfrm>
            <a:off x="59102" y="3621099"/>
            <a:ext cx="3648802" cy="461665"/>
          </a:xfrm>
          <a:prstGeom prst="rect">
            <a:avLst/>
          </a:prstGeom>
          <a:noFill/>
        </p:spPr>
        <p:txBody>
          <a:bodyPr wrap="square" rtlCol="0">
            <a:spAutoFit/>
          </a:bodyPr>
          <a:lstStyle/>
          <a:p>
            <a:r>
              <a:rPr lang="ja-JP" altLang="en-US" sz="2400" dirty="0" smtClean="0">
                <a:solidFill>
                  <a:srgbClr val="FF0000"/>
                </a:solidFill>
              </a:rPr>
              <a:t>（ブリーダー方式）</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195" name="グループ化 194"/>
          <p:cNvGrpSpPr/>
          <p:nvPr/>
        </p:nvGrpSpPr>
        <p:grpSpPr>
          <a:xfrm>
            <a:off x="3534412" y="5145"/>
            <a:ext cx="2931069" cy="3053041"/>
            <a:chOff x="3534412" y="183384"/>
            <a:chExt cx="2931069" cy="3053041"/>
          </a:xfrm>
        </p:grpSpPr>
        <p:sp>
          <p:nvSpPr>
            <p:cNvPr id="205" name="テキスト ボックス 204"/>
            <p:cNvSpPr txBox="1"/>
            <p:nvPr/>
          </p:nvSpPr>
          <p:spPr>
            <a:xfrm>
              <a:off x="3907939" y="183384"/>
              <a:ext cx="2258567" cy="461665"/>
            </a:xfrm>
            <a:prstGeom prst="rect">
              <a:avLst/>
            </a:prstGeom>
            <a:noFill/>
          </p:spPr>
          <p:txBody>
            <a:bodyPr wrap="square" rtlCol="0">
              <a:spAutoFit/>
            </a:bodyPr>
            <a:lstStyle/>
            <a:p>
              <a:r>
                <a:rPr lang="ja-JP" altLang="en-US" sz="2400" dirty="0" smtClean="0">
                  <a:solidFill>
                    <a:srgbClr val="FF0000"/>
                  </a:solidFill>
                </a:rPr>
                <a:t>電流</a:t>
              </a:r>
              <a:r>
                <a:rPr lang="ja-JP" altLang="en-US" sz="2400" dirty="0">
                  <a:solidFill>
                    <a:srgbClr val="FF0000"/>
                  </a:solidFill>
                </a:rPr>
                <a:t>伝達</a:t>
              </a:r>
              <a:r>
                <a:rPr lang="ja-JP" altLang="en-US" sz="2400" dirty="0" smtClean="0">
                  <a:solidFill>
                    <a:srgbClr val="FF0000"/>
                  </a:solidFill>
                </a:rPr>
                <a:t>特性</a:t>
              </a:r>
              <a:endParaRPr lang="ja-JP" altLang="ja-JP" sz="2400" dirty="0"/>
            </a:p>
          </p:txBody>
        </p:sp>
        <p:cxnSp>
          <p:nvCxnSpPr>
            <p:cNvPr id="206" name="直線コネクタ 205"/>
            <p:cNvCxnSpPr/>
            <p:nvPr/>
          </p:nvCxnSpPr>
          <p:spPr>
            <a:xfrm>
              <a:off x="4209358" y="2657341"/>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V="1">
              <a:off x="4221186" y="868265"/>
              <a:ext cx="1735927" cy="17760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a:off x="4221186"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9" name="テキスト ボックス 208"/>
            <p:cNvSpPr txBox="1"/>
            <p:nvPr/>
          </p:nvSpPr>
          <p:spPr>
            <a:xfrm>
              <a:off x="4474205" y="2622319"/>
              <a:ext cx="508368" cy="276999"/>
            </a:xfrm>
            <a:prstGeom prst="rect">
              <a:avLst/>
            </a:prstGeom>
            <a:noFill/>
          </p:spPr>
          <p:txBody>
            <a:bodyPr wrap="square" rtlCol="0">
              <a:spAutoFit/>
            </a:bodyPr>
            <a:lstStyle/>
            <a:p>
              <a:r>
                <a:rPr lang="en-US" altLang="ja-JP" sz="1200" dirty="0"/>
                <a:t>10</a:t>
              </a:r>
              <a:endParaRPr lang="ja-JP" altLang="ja-JP" sz="1200" dirty="0"/>
            </a:p>
          </p:txBody>
        </p:sp>
        <p:sp>
          <p:nvSpPr>
            <p:cNvPr id="210" name="テキスト ボックス 209"/>
            <p:cNvSpPr txBox="1"/>
            <p:nvPr/>
          </p:nvSpPr>
          <p:spPr>
            <a:xfrm>
              <a:off x="5946716" y="2774760"/>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cxnSp>
          <p:nvCxnSpPr>
            <p:cNvPr id="211" name="直線コネクタ 210"/>
            <p:cNvCxnSpPr/>
            <p:nvPr/>
          </p:nvCxnSpPr>
          <p:spPr>
            <a:xfrm>
              <a:off x="5957113" y="873289"/>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5525065"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a:off x="5093017" y="859924"/>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a:off x="4660969" y="859924"/>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flipV="1">
              <a:off x="4221185" y="859924"/>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a:off x="4221185" y="1781971"/>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4221186" y="874679"/>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4209358" y="1318391"/>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a:off x="4221186" y="2228563"/>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4910383" y="2622320"/>
              <a:ext cx="508368" cy="276999"/>
            </a:xfrm>
            <a:prstGeom prst="rect">
              <a:avLst/>
            </a:prstGeom>
            <a:noFill/>
          </p:spPr>
          <p:txBody>
            <a:bodyPr wrap="square" rtlCol="0">
              <a:spAutoFit/>
            </a:bodyPr>
            <a:lstStyle/>
            <a:p>
              <a:r>
                <a:rPr lang="en-US" altLang="ja-JP" sz="1200" dirty="0"/>
                <a:t>20</a:t>
              </a:r>
              <a:endParaRPr lang="ja-JP" altLang="ja-JP" sz="1200" dirty="0"/>
            </a:p>
          </p:txBody>
        </p:sp>
        <p:sp>
          <p:nvSpPr>
            <p:cNvPr id="237" name="テキスト ボックス 236"/>
            <p:cNvSpPr txBox="1"/>
            <p:nvPr/>
          </p:nvSpPr>
          <p:spPr>
            <a:xfrm>
              <a:off x="5333854" y="2622320"/>
              <a:ext cx="508368" cy="276999"/>
            </a:xfrm>
            <a:prstGeom prst="rect">
              <a:avLst/>
            </a:prstGeom>
            <a:noFill/>
          </p:spPr>
          <p:txBody>
            <a:bodyPr wrap="square" rtlCol="0">
              <a:spAutoFit/>
            </a:bodyPr>
            <a:lstStyle/>
            <a:p>
              <a:r>
                <a:rPr lang="en-US" altLang="ja-JP" sz="1200" dirty="0"/>
                <a:t>30</a:t>
              </a:r>
              <a:endParaRPr lang="ja-JP" altLang="ja-JP" sz="1200" dirty="0"/>
            </a:p>
          </p:txBody>
        </p:sp>
        <p:sp>
          <p:nvSpPr>
            <p:cNvPr id="238" name="テキスト ボックス 237"/>
            <p:cNvSpPr txBox="1"/>
            <p:nvPr/>
          </p:nvSpPr>
          <p:spPr>
            <a:xfrm>
              <a:off x="5769271" y="2621387"/>
              <a:ext cx="508368" cy="276999"/>
            </a:xfrm>
            <a:prstGeom prst="rect">
              <a:avLst/>
            </a:prstGeom>
            <a:noFill/>
          </p:spPr>
          <p:txBody>
            <a:bodyPr wrap="square" rtlCol="0">
              <a:spAutoFit/>
            </a:bodyPr>
            <a:lstStyle/>
            <a:p>
              <a:r>
                <a:rPr lang="en-US" altLang="ja-JP" sz="1200" dirty="0"/>
                <a:t>40</a:t>
              </a:r>
              <a:endParaRPr lang="ja-JP" altLang="ja-JP" sz="1200" dirty="0"/>
            </a:p>
          </p:txBody>
        </p:sp>
        <p:sp>
          <p:nvSpPr>
            <p:cNvPr id="239" name="テキスト ボックス 238"/>
            <p:cNvSpPr txBox="1"/>
            <p:nvPr/>
          </p:nvSpPr>
          <p:spPr>
            <a:xfrm>
              <a:off x="4092220" y="26179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40" name="テキスト ボックス 239"/>
            <p:cNvSpPr txBox="1"/>
            <p:nvPr/>
          </p:nvSpPr>
          <p:spPr>
            <a:xfrm>
              <a:off x="3967002" y="2471798"/>
              <a:ext cx="186414" cy="276999"/>
            </a:xfrm>
            <a:prstGeom prst="rect">
              <a:avLst/>
            </a:prstGeom>
            <a:noFill/>
          </p:spPr>
          <p:txBody>
            <a:bodyPr wrap="square" rtlCol="0">
              <a:spAutoFit/>
            </a:bodyPr>
            <a:lstStyle/>
            <a:p>
              <a:r>
                <a:rPr lang="en-US" altLang="ja-JP" sz="1200" dirty="0" smtClean="0"/>
                <a:t>0</a:t>
              </a:r>
              <a:endParaRPr lang="ja-JP" altLang="ja-JP" sz="1200" dirty="0"/>
            </a:p>
          </p:txBody>
        </p:sp>
        <p:sp>
          <p:nvSpPr>
            <p:cNvPr id="241" name="テキスト ボックス 240"/>
            <p:cNvSpPr txBox="1"/>
            <p:nvPr/>
          </p:nvSpPr>
          <p:spPr>
            <a:xfrm>
              <a:off x="3970485" y="2088392"/>
              <a:ext cx="186414" cy="276999"/>
            </a:xfrm>
            <a:prstGeom prst="rect">
              <a:avLst/>
            </a:prstGeom>
            <a:noFill/>
          </p:spPr>
          <p:txBody>
            <a:bodyPr wrap="square" rtlCol="0">
              <a:spAutoFit/>
            </a:bodyPr>
            <a:lstStyle/>
            <a:p>
              <a:r>
                <a:rPr lang="en-US" altLang="ja-JP" sz="1200" dirty="0"/>
                <a:t>2</a:t>
              </a:r>
              <a:endParaRPr lang="ja-JP" altLang="ja-JP" sz="1200" dirty="0"/>
            </a:p>
          </p:txBody>
        </p:sp>
        <p:sp>
          <p:nvSpPr>
            <p:cNvPr id="242" name="テキスト ボックス 241"/>
            <p:cNvSpPr txBox="1"/>
            <p:nvPr/>
          </p:nvSpPr>
          <p:spPr>
            <a:xfrm>
              <a:off x="3970485" y="1669721"/>
              <a:ext cx="186414" cy="276999"/>
            </a:xfrm>
            <a:prstGeom prst="rect">
              <a:avLst/>
            </a:prstGeom>
            <a:noFill/>
          </p:spPr>
          <p:txBody>
            <a:bodyPr wrap="square" rtlCol="0">
              <a:spAutoFit/>
            </a:bodyPr>
            <a:lstStyle/>
            <a:p>
              <a:r>
                <a:rPr lang="en-US" altLang="ja-JP" sz="1200" dirty="0"/>
                <a:t>4</a:t>
              </a:r>
              <a:endParaRPr lang="ja-JP" altLang="ja-JP" sz="1200" dirty="0"/>
            </a:p>
          </p:txBody>
        </p:sp>
        <p:sp>
          <p:nvSpPr>
            <p:cNvPr id="243" name="テキスト ボックス 242"/>
            <p:cNvSpPr txBox="1"/>
            <p:nvPr/>
          </p:nvSpPr>
          <p:spPr>
            <a:xfrm>
              <a:off x="3970485" y="1208703"/>
              <a:ext cx="186414" cy="276999"/>
            </a:xfrm>
            <a:prstGeom prst="rect">
              <a:avLst/>
            </a:prstGeom>
            <a:noFill/>
          </p:spPr>
          <p:txBody>
            <a:bodyPr wrap="square" rtlCol="0">
              <a:spAutoFit/>
            </a:bodyPr>
            <a:lstStyle/>
            <a:p>
              <a:r>
                <a:rPr lang="en-US" altLang="ja-JP" sz="1200" dirty="0"/>
                <a:t>6</a:t>
              </a:r>
              <a:endParaRPr lang="ja-JP" altLang="ja-JP" sz="1200" dirty="0"/>
            </a:p>
          </p:txBody>
        </p:sp>
        <p:sp>
          <p:nvSpPr>
            <p:cNvPr id="244" name="テキスト ボックス 243"/>
            <p:cNvSpPr txBox="1"/>
            <p:nvPr/>
          </p:nvSpPr>
          <p:spPr>
            <a:xfrm>
              <a:off x="3802221"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245" name="テキスト ボックス 244"/>
            <p:cNvSpPr txBox="1"/>
            <p:nvPr/>
          </p:nvSpPr>
          <p:spPr>
            <a:xfrm>
              <a:off x="3534412" y="472513"/>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sp>
          <p:nvSpPr>
            <p:cNvPr id="246" name="テキスト ボックス 245"/>
            <p:cNvSpPr txBox="1"/>
            <p:nvPr/>
          </p:nvSpPr>
          <p:spPr>
            <a:xfrm>
              <a:off x="5957113" y="2632242"/>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47" name="テキスト ボックス 246"/>
            <p:cNvSpPr txBox="1"/>
            <p:nvPr/>
          </p:nvSpPr>
          <p:spPr>
            <a:xfrm>
              <a:off x="3953538" y="736179"/>
              <a:ext cx="186414" cy="276999"/>
            </a:xfrm>
            <a:prstGeom prst="rect">
              <a:avLst/>
            </a:prstGeom>
            <a:noFill/>
          </p:spPr>
          <p:txBody>
            <a:bodyPr wrap="square" rtlCol="0">
              <a:spAutoFit/>
            </a:bodyPr>
            <a:lstStyle/>
            <a:p>
              <a:r>
                <a:rPr lang="en-US" altLang="ja-JP" sz="1200" dirty="0"/>
                <a:t>8</a:t>
              </a:r>
              <a:endParaRPr lang="ja-JP" altLang="ja-JP" sz="1200" dirty="0"/>
            </a:p>
          </p:txBody>
        </p:sp>
      </p:grpSp>
      <p:grpSp>
        <p:nvGrpSpPr>
          <p:cNvPr id="248" name="グループ化 247"/>
          <p:cNvGrpSpPr/>
          <p:nvPr/>
        </p:nvGrpSpPr>
        <p:grpSpPr>
          <a:xfrm>
            <a:off x="281118" y="-48050"/>
            <a:ext cx="3581796" cy="3092709"/>
            <a:chOff x="281118" y="130189"/>
            <a:chExt cx="3581796" cy="3092709"/>
          </a:xfrm>
        </p:grpSpPr>
        <p:cxnSp>
          <p:nvCxnSpPr>
            <p:cNvPr id="249" name="直線コネクタ 248"/>
            <p:cNvCxnSpPr/>
            <p:nvPr/>
          </p:nvCxnSpPr>
          <p:spPr>
            <a:xfrm>
              <a:off x="915531" y="2613377"/>
              <a:ext cx="21798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円弧 249"/>
            <p:cNvSpPr/>
            <p:nvPr/>
          </p:nvSpPr>
          <p:spPr>
            <a:xfrm rot="5400000">
              <a:off x="1620748" y="2072051"/>
              <a:ext cx="391511" cy="691144"/>
            </a:xfrm>
            <a:prstGeom prst="arc">
              <a:avLst>
                <a:gd name="adj1" fmla="val 18067751"/>
                <a:gd name="adj2" fmla="val 2147677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55" name="直線コネクタ 254"/>
            <p:cNvCxnSpPr/>
            <p:nvPr/>
          </p:nvCxnSpPr>
          <p:spPr>
            <a:xfrm flipV="1">
              <a:off x="2051720" y="843320"/>
              <a:ext cx="824205" cy="1723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a:endCxn id="250" idx="2"/>
            </p:cNvCxnSpPr>
            <p:nvPr/>
          </p:nvCxnSpPr>
          <p:spPr>
            <a:xfrm>
              <a:off x="927359" y="2613339"/>
              <a:ext cx="896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a:off x="927359"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1168053" y="2580716"/>
              <a:ext cx="420617" cy="276999"/>
            </a:xfrm>
            <a:prstGeom prst="rect">
              <a:avLst/>
            </a:prstGeom>
            <a:noFill/>
          </p:spPr>
          <p:txBody>
            <a:bodyPr wrap="square" rtlCol="0">
              <a:spAutoFit/>
            </a:bodyPr>
            <a:lstStyle/>
            <a:p>
              <a:r>
                <a:rPr lang="en-US" altLang="ja-JP" sz="1200" dirty="0" smtClean="0"/>
                <a:t>0.2</a:t>
              </a:r>
              <a:endParaRPr lang="ja-JP" altLang="ja-JP" sz="1200" dirty="0"/>
            </a:p>
          </p:txBody>
        </p:sp>
        <p:sp>
          <p:nvSpPr>
            <p:cNvPr id="259" name="テキスト ボックス 258"/>
            <p:cNvSpPr txBox="1"/>
            <p:nvPr/>
          </p:nvSpPr>
          <p:spPr>
            <a:xfrm>
              <a:off x="281118" y="388096"/>
              <a:ext cx="483538"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smtClean="0">
                  <a:solidFill>
                    <a:srgbClr val="FF0000"/>
                  </a:solidFill>
                </a:rPr>
                <a:t>B</a:t>
              </a:r>
              <a:endParaRPr lang="ja-JP" altLang="ja-JP" sz="1600" dirty="0">
                <a:solidFill>
                  <a:srgbClr val="FF0000"/>
                </a:solidFill>
              </a:endParaRPr>
            </a:p>
          </p:txBody>
        </p:sp>
        <p:sp>
          <p:nvSpPr>
            <p:cNvPr id="260" name="テキスト ボックス 259"/>
            <p:cNvSpPr txBox="1"/>
            <p:nvPr/>
          </p:nvSpPr>
          <p:spPr>
            <a:xfrm>
              <a:off x="2921671" y="2761233"/>
              <a:ext cx="941243" cy="461665"/>
            </a:xfrm>
            <a:prstGeom prst="rect">
              <a:avLst/>
            </a:prstGeom>
            <a:solidFill>
              <a:schemeClr val="bg1"/>
            </a:solidFill>
          </p:spPr>
          <p:txBody>
            <a:bodyPr wrap="square" rtlCol="0">
              <a:spAutoFit/>
            </a:bodyPr>
            <a:lstStyle/>
            <a:p>
              <a:r>
                <a:rPr lang="en-US" altLang="ja-JP" sz="2400" dirty="0" smtClean="0">
                  <a:solidFill>
                    <a:srgbClr val="FF0000"/>
                  </a:solidFill>
                </a:rPr>
                <a:t>V</a:t>
              </a:r>
              <a:r>
                <a:rPr lang="en-US" altLang="ja-JP" sz="1600" dirty="0">
                  <a:solidFill>
                    <a:srgbClr val="FF0000"/>
                  </a:solidFill>
                </a:rPr>
                <a:t>B</a:t>
              </a:r>
              <a:r>
                <a:rPr lang="en-US" altLang="ja-JP" sz="1600" dirty="0" smtClean="0">
                  <a:solidFill>
                    <a:srgbClr val="FF0000"/>
                  </a:solidFill>
                </a:rPr>
                <a:t>E</a:t>
              </a:r>
              <a:endParaRPr lang="ja-JP" altLang="ja-JP" sz="1600" dirty="0">
                <a:solidFill>
                  <a:srgbClr val="FF0000"/>
                </a:solidFill>
              </a:endParaRPr>
            </a:p>
          </p:txBody>
        </p:sp>
        <p:cxnSp>
          <p:nvCxnSpPr>
            <p:cNvPr id="261" name="直線コネクタ 260"/>
            <p:cNvCxnSpPr/>
            <p:nvPr/>
          </p:nvCxnSpPr>
          <p:spPr>
            <a:xfrm>
              <a:off x="2663286" y="82932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a:off x="2231238"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799190"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1367142" y="81596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flipV="1">
              <a:off x="927358" y="81596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3095334" y="81596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927358" y="1766819"/>
              <a:ext cx="21679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927359" y="830715"/>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a:off x="915531" y="1334771"/>
              <a:ext cx="21798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927359" y="2184599"/>
              <a:ext cx="21679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6" name="テキスト ボックス 285"/>
            <p:cNvSpPr txBox="1"/>
            <p:nvPr/>
          </p:nvSpPr>
          <p:spPr>
            <a:xfrm>
              <a:off x="1598439" y="2576124"/>
              <a:ext cx="508368" cy="276999"/>
            </a:xfrm>
            <a:prstGeom prst="rect">
              <a:avLst/>
            </a:prstGeom>
            <a:noFill/>
          </p:spPr>
          <p:txBody>
            <a:bodyPr wrap="square" rtlCol="0">
              <a:spAutoFit/>
            </a:bodyPr>
            <a:lstStyle/>
            <a:p>
              <a:r>
                <a:rPr lang="en-US" altLang="ja-JP" sz="1200" dirty="0" smtClean="0"/>
                <a:t>0.4</a:t>
              </a:r>
              <a:endParaRPr lang="ja-JP" altLang="ja-JP" sz="1200" dirty="0"/>
            </a:p>
          </p:txBody>
        </p:sp>
        <p:sp>
          <p:nvSpPr>
            <p:cNvPr id="287" name="テキスト ボックス 286"/>
            <p:cNvSpPr txBox="1"/>
            <p:nvPr/>
          </p:nvSpPr>
          <p:spPr>
            <a:xfrm>
              <a:off x="2029302" y="2573241"/>
              <a:ext cx="508368" cy="276999"/>
            </a:xfrm>
            <a:prstGeom prst="rect">
              <a:avLst/>
            </a:prstGeom>
            <a:noFill/>
          </p:spPr>
          <p:txBody>
            <a:bodyPr wrap="square" rtlCol="0">
              <a:spAutoFit/>
            </a:bodyPr>
            <a:lstStyle/>
            <a:p>
              <a:r>
                <a:rPr lang="en-US" altLang="ja-JP" sz="1200" dirty="0" smtClean="0"/>
                <a:t>0.6</a:t>
              </a:r>
              <a:endParaRPr lang="ja-JP" altLang="ja-JP" sz="1200" dirty="0"/>
            </a:p>
          </p:txBody>
        </p:sp>
        <p:sp>
          <p:nvSpPr>
            <p:cNvPr id="288" name="テキスト ボックス 287"/>
            <p:cNvSpPr txBox="1"/>
            <p:nvPr/>
          </p:nvSpPr>
          <p:spPr>
            <a:xfrm>
              <a:off x="2486664" y="2560593"/>
              <a:ext cx="508368" cy="276999"/>
            </a:xfrm>
            <a:prstGeom prst="rect">
              <a:avLst/>
            </a:prstGeom>
            <a:noFill/>
          </p:spPr>
          <p:txBody>
            <a:bodyPr wrap="square" rtlCol="0">
              <a:spAutoFit/>
            </a:bodyPr>
            <a:lstStyle/>
            <a:p>
              <a:r>
                <a:rPr lang="en-US" altLang="ja-JP" sz="1200" dirty="0" smtClean="0"/>
                <a:t>0.8</a:t>
              </a:r>
              <a:endParaRPr lang="ja-JP" altLang="ja-JP" sz="1200" dirty="0"/>
            </a:p>
          </p:txBody>
        </p:sp>
        <p:sp>
          <p:nvSpPr>
            <p:cNvPr id="289" name="テキスト ボックス 288"/>
            <p:cNvSpPr txBox="1"/>
            <p:nvPr/>
          </p:nvSpPr>
          <p:spPr>
            <a:xfrm>
              <a:off x="684866" y="2459867"/>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290" name="テキスト ボックス 289"/>
            <p:cNvSpPr txBox="1"/>
            <p:nvPr/>
          </p:nvSpPr>
          <p:spPr>
            <a:xfrm>
              <a:off x="771397" y="2579323"/>
              <a:ext cx="268343" cy="276999"/>
            </a:xfrm>
            <a:prstGeom prst="rect">
              <a:avLst/>
            </a:prstGeom>
            <a:noFill/>
          </p:spPr>
          <p:txBody>
            <a:bodyPr wrap="square" rtlCol="0">
              <a:spAutoFit/>
            </a:bodyPr>
            <a:lstStyle/>
            <a:p>
              <a:r>
                <a:rPr lang="en-US" altLang="ja-JP" sz="1200" dirty="0" smtClean="0"/>
                <a:t>0</a:t>
              </a:r>
              <a:endParaRPr lang="ja-JP" altLang="ja-JP" sz="1200" dirty="0"/>
            </a:p>
          </p:txBody>
        </p:sp>
        <p:sp>
          <p:nvSpPr>
            <p:cNvPr id="291" name="テキスト ボックス 290"/>
            <p:cNvSpPr txBox="1"/>
            <p:nvPr/>
          </p:nvSpPr>
          <p:spPr>
            <a:xfrm>
              <a:off x="607029" y="2044428"/>
              <a:ext cx="508368" cy="276999"/>
            </a:xfrm>
            <a:prstGeom prst="rect">
              <a:avLst/>
            </a:prstGeom>
            <a:noFill/>
          </p:spPr>
          <p:txBody>
            <a:bodyPr wrap="square" rtlCol="0">
              <a:spAutoFit/>
            </a:bodyPr>
            <a:lstStyle/>
            <a:p>
              <a:r>
                <a:rPr lang="en-US" altLang="ja-JP" sz="1200" dirty="0" smtClean="0"/>
                <a:t>10</a:t>
              </a:r>
              <a:endParaRPr lang="ja-JP" altLang="ja-JP" sz="1200" dirty="0"/>
            </a:p>
          </p:txBody>
        </p:sp>
        <p:sp>
          <p:nvSpPr>
            <p:cNvPr id="292" name="テキスト ボックス 291"/>
            <p:cNvSpPr txBox="1"/>
            <p:nvPr/>
          </p:nvSpPr>
          <p:spPr>
            <a:xfrm>
              <a:off x="607029" y="1625757"/>
              <a:ext cx="508368" cy="276999"/>
            </a:xfrm>
            <a:prstGeom prst="rect">
              <a:avLst/>
            </a:prstGeom>
            <a:noFill/>
          </p:spPr>
          <p:txBody>
            <a:bodyPr wrap="square" rtlCol="0">
              <a:spAutoFit/>
            </a:bodyPr>
            <a:lstStyle/>
            <a:p>
              <a:r>
                <a:rPr lang="en-US" altLang="ja-JP" sz="1200" dirty="0"/>
                <a:t>2</a:t>
              </a:r>
              <a:r>
                <a:rPr lang="en-US" altLang="ja-JP" sz="1200" dirty="0" smtClean="0"/>
                <a:t>0</a:t>
              </a:r>
              <a:endParaRPr lang="ja-JP" altLang="ja-JP" sz="1200" dirty="0"/>
            </a:p>
          </p:txBody>
        </p:sp>
        <p:sp>
          <p:nvSpPr>
            <p:cNvPr id="293" name="テキスト ボックス 292"/>
            <p:cNvSpPr txBox="1"/>
            <p:nvPr/>
          </p:nvSpPr>
          <p:spPr>
            <a:xfrm>
              <a:off x="607029" y="1196271"/>
              <a:ext cx="508368" cy="276999"/>
            </a:xfrm>
            <a:prstGeom prst="rect">
              <a:avLst/>
            </a:prstGeom>
            <a:noFill/>
          </p:spPr>
          <p:txBody>
            <a:bodyPr wrap="square" rtlCol="0">
              <a:spAutoFit/>
            </a:bodyPr>
            <a:lstStyle/>
            <a:p>
              <a:r>
                <a:rPr lang="en-US" altLang="ja-JP" sz="1200" dirty="0" smtClean="0"/>
                <a:t>30</a:t>
              </a:r>
              <a:endParaRPr lang="ja-JP" altLang="ja-JP" sz="1200" dirty="0"/>
            </a:p>
          </p:txBody>
        </p:sp>
        <p:sp>
          <p:nvSpPr>
            <p:cNvPr id="294" name="テキスト ボックス 293"/>
            <p:cNvSpPr txBox="1"/>
            <p:nvPr/>
          </p:nvSpPr>
          <p:spPr>
            <a:xfrm>
              <a:off x="531372" y="496661"/>
              <a:ext cx="508368" cy="276999"/>
            </a:xfrm>
            <a:prstGeom prst="rect">
              <a:avLst/>
            </a:prstGeom>
            <a:noFill/>
          </p:spPr>
          <p:txBody>
            <a:bodyPr wrap="square" rtlCol="0">
              <a:spAutoFit/>
            </a:bodyPr>
            <a:lstStyle/>
            <a:p>
              <a:r>
                <a:rPr lang="ja-JP" altLang="en-US" sz="1200" dirty="0" smtClean="0"/>
                <a:t>（</a:t>
              </a:r>
              <a:r>
                <a:rPr lang="en-US" altLang="ja-JP" sz="1200" i="1" dirty="0" err="1" smtClean="0"/>
                <a:t>μ</a:t>
              </a:r>
              <a:r>
                <a:rPr lang="en-US" altLang="ja-JP" sz="1200" dirty="0" err="1" smtClean="0"/>
                <a:t>A</a:t>
              </a:r>
              <a:r>
                <a:rPr lang="ja-JP" altLang="en-US" sz="1200" dirty="0" smtClean="0"/>
                <a:t>）</a:t>
              </a:r>
              <a:endParaRPr lang="ja-JP" altLang="ja-JP" sz="1200" dirty="0"/>
            </a:p>
          </p:txBody>
        </p:sp>
        <p:sp>
          <p:nvSpPr>
            <p:cNvPr id="295" name="テキスト ボックス 294"/>
            <p:cNvSpPr txBox="1"/>
            <p:nvPr/>
          </p:nvSpPr>
          <p:spPr>
            <a:xfrm>
              <a:off x="3136198" y="2592457"/>
              <a:ext cx="427690"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296" name="テキスト ボックス 295"/>
            <p:cNvSpPr txBox="1"/>
            <p:nvPr/>
          </p:nvSpPr>
          <p:spPr>
            <a:xfrm>
              <a:off x="607029" y="716400"/>
              <a:ext cx="508368" cy="276999"/>
            </a:xfrm>
            <a:prstGeom prst="rect">
              <a:avLst/>
            </a:prstGeom>
            <a:noFill/>
          </p:spPr>
          <p:txBody>
            <a:bodyPr wrap="square" rtlCol="0">
              <a:spAutoFit/>
            </a:bodyPr>
            <a:lstStyle/>
            <a:p>
              <a:r>
                <a:rPr lang="en-US" altLang="ja-JP" sz="1200" dirty="0"/>
                <a:t>4</a:t>
              </a:r>
              <a:r>
                <a:rPr lang="en-US" altLang="ja-JP" sz="1200" dirty="0" smtClean="0"/>
                <a:t>0</a:t>
              </a:r>
              <a:endParaRPr lang="ja-JP" altLang="ja-JP" sz="1200" dirty="0"/>
            </a:p>
          </p:txBody>
        </p:sp>
        <p:sp>
          <p:nvSpPr>
            <p:cNvPr id="297" name="テキスト ボックス 296"/>
            <p:cNvSpPr txBox="1"/>
            <p:nvPr/>
          </p:nvSpPr>
          <p:spPr>
            <a:xfrm>
              <a:off x="1166509" y="130189"/>
              <a:ext cx="1641821" cy="461665"/>
            </a:xfrm>
            <a:prstGeom prst="rect">
              <a:avLst/>
            </a:prstGeom>
            <a:noFill/>
          </p:spPr>
          <p:txBody>
            <a:bodyPr wrap="square" rtlCol="0">
              <a:spAutoFit/>
            </a:bodyPr>
            <a:lstStyle/>
            <a:p>
              <a:r>
                <a:rPr lang="ja-JP" altLang="en-US" sz="2400" dirty="0" smtClean="0">
                  <a:solidFill>
                    <a:srgbClr val="FF0000"/>
                  </a:solidFill>
                </a:rPr>
                <a:t>入力特性</a:t>
              </a:r>
              <a:endParaRPr lang="ja-JP" altLang="ja-JP" sz="2400" dirty="0"/>
            </a:p>
          </p:txBody>
        </p:sp>
        <p:sp>
          <p:nvSpPr>
            <p:cNvPr id="298" name="テキスト ボックス 297"/>
            <p:cNvSpPr txBox="1"/>
            <p:nvPr/>
          </p:nvSpPr>
          <p:spPr>
            <a:xfrm>
              <a:off x="2883925" y="2576577"/>
              <a:ext cx="508368" cy="276999"/>
            </a:xfrm>
            <a:prstGeom prst="rect">
              <a:avLst/>
            </a:prstGeom>
            <a:noFill/>
          </p:spPr>
          <p:txBody>
            <a:bodyPr wrap="square" rtlCol="0">
              <a:spAutoFit/>
            </a:bodyPr>
            <a:lstStyle/>
            <a:p>
              <a:r>
                <a:rPr lang="en-US" altLang="ja-JP" sz="1200" dirty="0"/>
                <a:t>1.0</a:t>
              </a:r>
              <a:endParaRPr lang="ja-JP" altLang="ja-JP" sz="1200" dirty="0"/>
            </a:p>
          </p:txBody>
        </p:sp>
      </p:grpSp>
      <p:grpSp>
        <p:nvGrpSpPr>
          <p:cNvPr id="299" name="グループ化 298"/>
          <p:cNvGrpSpPr/>
          <p:nvPr/>
        </p:nvGrpSpPr>
        <p:grpSpPr>
          <a:xfrm>
            <a:off x="6407170" y="5145"/>
            <a:ext cx="2873404" cy="4359959"/>
            <a:chOff x="6407170" y="183384"/>
            <a:chExt cx="2873404" cy="4359959"/>
          </a:xfrm>
        </p:grpSpPr>
        <p:sp>
          <p:nvSpPr>
            <p:cNvPr id="310" name="テキスト ボックス 309"/>
            <p:cNvSpPr txBox="1"/>
            <p:nvPr/>
          </p:nvSpPr>
          <p:spPr>
            <a:xfrm>
              <a:off x="7199268" y="183384"/>
              <a:ext cx="1555449" cy="461665"/>
            </a:xfrm>
            <a:prstGeom prst="rect">
              <a:avLst/>
            </a:prstGeom>
            <a:noFill/>
          </p:spPr>
          <p:txBody>
            <a:bodyPr wrap="square" rtlCol="0">
              <a:spAutoFit/>
            </a:bodyPr>
            <a:lstStyle/>
            <a:p>
              <a:r>
                <a:rPr lang="ja-JP" altLang="en-US" sz="2400" dirty="0">
                  <a:solidFill>
                    <a:srgbClr val="FF0000"/>
                  </a:solidFill>
                </a:rPr>
                <a:t>出力</a:t>
              </a:r>
              <a:r>
                <a:rPr lang="ja-JP" altLang="en-US" sz="2400" dirty="0" smtClean="0">
                  <a:solidFill>
                    <a:srgbClr val="FF0000"/>
                  </a:solidFill>
                </a:rPr>
                <a:t>特性</a:t>
              </a:r>
              <a:endParaRPr lang="ja-JP" altLang="ja-JP" sz="2400" dirty="0"/>
            </a:p>
          </p:txBody>
        </p:sp>
        <p:cxnSp>
          <p:nvCxnSpPr>
            <p:cNvPr id="311" name="直線コネクタ 310"/>
            <p:cNvCxnSpPr/>
            <p:nvPr/>
          </p:nvCxnSpPr>
          <p:spPr>
            <a:xfrm>
              <a:off x="7024451" y="2652317"/>
              <a:ext cx="17477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flipV="1">
              <a:off x="7164288" y="2170319"/>
              <a:ext cx="1607918" cy="51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7036279"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4" name="テキスト ボックス 313"/>
            <p:cNvSpPr txBox="1"/>
            <p:nvPr/>
          </p:nvSpPr>
          <p:spPr>
            <a:xfrm>
              <a:off x="7342261" y="2615197"/>
              <a:ext cx="256819" cy="276999"/>
            </a:xfrm>
            <a:prstGeom prst="rect">
              <a:avLst/>
            </a:prstGeom>
            <a:noFill/>
          </p:spPr>
          <p:txBody>
            <a:bodyPr wrap="square" rtlCol="0">
              <a:spAutoFit/>
            </a:bodyPr>
            <a:lstStyle/>
            <a:p>
              <a:r>
                <a:rPr lang="en-US" altLang="ja-JP" sz="1200" dirty="0"/>
                <a:t>2</a:t>
              </a:r>
              <a:endParaRPr lang="ja-JP" altLang="ja-JP" sz="1200" dirty="0"/>
            </a:p>
          </p:txBody>
        </p:sp>
        <p:sp>
          <p:nvSpPr>
            <p:cNvPr id="315" name="テキスト ボックス 314"/>
            <p:cNvSpPr txBox="1"/>
            <p:nvPr/>
          </p:nvSpPr>
          <p:spPr>
            <a:xfrm>
              <a:off x="8526086" y="2746195"/>
              <a:ext cx="754488" cy="461665"/>
            </a:xfrm>
            <a:prstGeom prst="rect">
              <a:avLst/>
            </a:prstGeom>
            <a:noFill/>
          </p:spPr>
          <p:txBody>
            <a:bodyPr wrap="square" rtlCol="0">
              <a:spAutoFit/>
            </a:bodyPr>
            <a:lstStyle/>
            <a:p>
              <a:r>
                <a:rPr lang="en-US" altLang="ja-JP" sz="2400" dirty="0" smtClean="0">
                  <a:solidFill>
                    <a:srgbClr val="FF0000"/>
                  </a:solidFill>
                </a:rPr>
                <a:t>V</a:t>
              </a:r>
              <a:r>
                <a:rPr lang="en-US" altLang="ja-JP" sz="1600" dirty="0">
                  <a:solidFill>
                    <a:srgbClr val="FF0000"/>
                  </a:solidFill>
                </a:rPr>
                <a:t>CE</a:t>
              </a:r>
              <a:endParaRPr lang="ja-JP" altLang="ja-JP" sz="1600" dirty="0">
                <a:solidFill>
                  <a:srgbClr val="FF0000"/>
                </a:solidFill>
              </a:endParaRPr>
            </a:p>
          </p:txBody>
        </p:sp>
        <p:cxnSp>
          <p:nvCxnSpPr>
            <p:cNvPr id="316" name="直線コネクタ 315"/>
            <p:cNvCxnSpPr/>
            <p:nvPr/>
          </p:nvCxnSpPr>
          <p:spPr>
            <a:xfrm>
              <a:off x="8772206" y="868265"/>
              <a:ext cx="0" cy="17734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7" name="直線コネクタ 316"/>
            <p:cNvCxnSpPr/>
            <p:nvPr/>
          </p:nvCxnSpPr>
          <p:spPr>
            <a:xfrm>
              <a:off x="8340158"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a:off x="7908110" y="854900"/>
              <a:ext cx="0" cy="17868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9" name="直線コネクタ 318"/>
            <p:cNvCxnSpPr/>
            <p:nvPr/>
          </p:nvCxnSpPr>
          <p:spPr>
            <a:xfrm>
              <a:off x="7476062" y="854900"/>
              <a:ext cx="0" cy="17844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0" name="直線コネクタ 319"/>
            <p:cNvCxnSpPr/>
            <p:nvPr/>
          </p:nvCxnSpPr>
          <p:spPr>
            <a:xfrm flipV="1">
              <a:off x="7036278" y="854900"/>
              <a:ext cx="0" cy="17974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直線コネクタ 320"/>
            <p:cNvCxnSpPr/>
            <p:nvPr/>
          </p:nvCxnSpPr>
          <p:spPr>
            <a:xfrm>
              <a:off x="7036278" y="1776947"/>
              <a:ext cx="17359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2" name="直線コネクタ 321"/>
            <p:cNvCxnSpPr/>
            <p:nvPr/>
          </p:nvCxnSpPr>
          <p:spPr>
            <a:xfrm>
              <a:off x="7036279" y="869655"/>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p:nvPr/>
          </p:nvCxnSpPr>
          <p:spPr>
            <a:xfrm>
              <a:off x="7024451" y="1313367"/>
              <a:ext cx="17477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a:off x="7018790" y="2190796"/>
              <a:ext cx="173592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5" name="テキスト ボックス 324"/>
            <p:cNvSpPr txBox="1"/>
            <p:nvPr/>
          </p:nvSpPr>
          <p:spPr>
            <a:xfrm>
              <a:off x="7784897" y="2607702"/>
              <a:ext cx="508368" cy="276999"/>
            </a:xfrm>
            <a:prstGeom prst="rect">
              <a:avLst/>
            </a:prstGeom>
            <a:noFill/>
          </p:spPr>
          <p:txBody>
            <a:bodyPr wrap="square" rtlCol="0">
              <a:spAutoFit/>
            </a:bodyPr>
            <a:lstStyle/>
            <a:p>
              <a:r>
                <a:rPr lang="en-US" altLang="ja-JP" sz="1200" dirty="0"/>
                <a:t>4</a:t>
              </a:r>
              <a:endParaRPr lang="ja-JP" altLang="ja-JP" sz="1200" dirty="0"/>
            </a:p>
          </p:txBody>
        </p:sp>
        <p:sp>
          <p:nvSpPr>
            <p:cNvPr id="326" name="テキスト ボックス 325"/>
            <p:cNvSpPr txBox="1"/>
            <p:nvPr/>
          </p:nvSpPr>
          <p:spPr>
            <a:xfrm>
              <a:off x="8071135" y="1969463"/>
              <a:ext cx="797708" cy="276999"/>
            </a:xfrm>
            <a:prstGeom prst="rect">
              <a:avLst/>
            </a:prstGeom>
            <a:noFill/>
          </p:spPr>
          <p:txBody>
            <a:bodyPr wrap="square" rtlCol="0">
              <a:spAutoFit/>
            </a:bodyPr>
            <a:lstStyle/>
            <a:p>
              <a:r>
                <a:rPr lang="en-US" altLang="ja-JP" sz="1200" dirty="0" smtClean="0"/>
                <a:t>IB=10</a:t>
              </a:r>
              <a:r>
                <a:rPr lang="en-US" altLang="ja-JP" sz="1200" i="1" dirty="0" smtClean="0"/>
                <a:t>μ</a:t>
              </a:r>
              <a:r>
                <a:rPr lang="en-US" altLang="ja-JP" sz="1200" dirty="0" smtClean="0"/>
                <a:t>A</a:t>
              </a:r>
              <a:endParaRPr lang="ja-JP" altLang="ja-JP" sz="1200" dirty="0"/>
            </a:p>
          </p:txBody>
        </p:sp>
        <p:sp>
          <p:nvSpPr>
            <p:cNvPr id="327" name="テキスト ボックス 326"/>
            <p:cNvSpPr txBox="1"/>
            <p:nvPr/>
          </p:nvSpPr>
          <p:spPr>
            <a:xfrm>
              <a:off x="8622570" y="2599533"/>
              <a:ext cx="508368" cy="276999"/>
            </a:xfrm>
            <a:prstGeom prst="rect">
              <a:avLst/>
            </a:prstGeom>
            <a:noFill/>
          </p:spPr>
          <p:txBody>
            <a:bodyPr wrap="square" rtlCol="0">
              <a:spAutoFit/>
            </a:bodyPr>
            <a:lstStyle/>
            <a:p>
              <a:r>
                <a:rPr lang="en-US" altLang="ja-JP" sz="1200" dirty="0" smtClean="0"/>
                <a:t>8</a:t>
              </a:r>
              <a:endParaRPr lang="ja-JP" altLang="ja-JP" sz="1200" dirty="0"/>
            </a:p>
          </p:txBody>
        </p:sp>
        <p:sp>
          <p:nvSpPr>
            <p:cNvPr id="328" name="テキスト ボックス 327"/>
            <p:cNvSpPr txBox="1"/>
            <p:nvPr/>
          </p:nvSpPr>
          <p:spPr>
            <a:xfrm>
              <a:off x="6953186" y="2595349"/>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29" name="テキスト ボックス 328"/>
            <p:cNvSpPr txBox="1"/>
            <p:nvPr/>
          </p:nvSpPr>
          <p:spPr>
            <a:xfrm>
              <a:off x="6795026" y="2539741"/>
              <a:ext cx="508368" cy="276999"/>
            </a:xfrm>
            <a:prstGeom prst="rect">
              <a:avLst/>
            </a:prstGeom>
            <a:noFill/>
          </p:spPr>
          <p:txBody>
            <a:bodyPr wrap="square" rtlCol="0">
              <a:spAutoFit/>
            </a:bodyPr>
            <a:lstStyle/>
            <a:p>
              <a:r>
                <a:rPr lang="en-US" altLang="ja-JP" sz="1200" dirty="0" smtClean="0"/>
                <a:t>0</a:t>
              </a:r>
              <a:endParaRPr lang="ja-JP" altLang="ja-JP" sz="1200" dirty="0"/>
            </a:p>
          </p:txBody>
        </p:sp>
        <p:sp>
          <p:nvSpPr>
            <p:cNvPr id="330" name="テキスト ボックス 329"/>
            <p:cNvSpPr txBox="1"/>
            <p:nvPr/>
          </p:nvSpPr>
          <p:spPr>
            <a:xfrm>
              <a:off x="6756893" y="2083368"/>
              <a:ext cx="218609" cy="276999"/>
            </a:xfrm>
            <a:prstGeom prst="rect">
              <a:avLst/>
            </a:prstGeom>
            <a:noFill/>
          </p:spPr>
          <p:txBody>
            <a:bodyPr wrap="square" rtlCol="0">
              <a:spAutoFit/>
            </a:bodyPr>
            <a:lstStyle/>
            <a:p>
              <a:r>
                <a:rPr lang="en-US" altLang="ja-JP" sz="1200" dirty="0"/>
                <a:t>2</a:t>
              </a:r>
              <a:endParaRPr lang="ja-JP" altLang="ja-JP" sz="1200" dirty="0"/>
            </a:p>
          </p:txBody>
        </p:sp>
        <p:sp>
          <p:nvSpPr>
            <p:cNvPr id="331" name="テキスト ボックス 330"/>
            <p:cNvSpPr txBox="1"/>
            <p:nvPr/>
          </p:nvSpPr>
          <p:spPr>
            <a:xfrm>
              <a:off x="6756893" y="1664697"/>
              <a:ext cx="233207" cy="276999"/>
            </a:xfrm>
            <a:prstGeom prst="rect">
              <a:avLst/>
            </a:prstGeom>
            <a:noFill/>
          </p:spPr>
          <p:txBody>
            <a:bodyPr wrap="square" rtlCol="0">
              <a:spAutoFit/>
            </a:bodyPr>
            <a:lstStyle/>
            <a:p>
              <a:r>
                <a:rPr lang="en-US" altLang="ja-JP" sz="1200" dirty="0"/>
                <a:t>4</a:t>
              </a:r>
              <a:endParaRPr lang="ja-JP" altLang="ja-JP" sz="1200" dirty="0"/>
            </a:p>
          </p:txBody>
        </p:sp>
        <p:sp>
          <p:nvSpPr>
            <p:cNvPr id="335" name="テキスト ボックス 334"/>
            <p:cNvSpPr txBox="1"/>
            <p:nvPr/>
          </p:nvSpPr>
          <p:spPr>
            <a:xfrm>
              <a:off x="6756893" y="1203679"/>
              <a:ext cx="250154" cy="276999"/>
            </a:xfrm>
            <a:prstGeom prst="rect">
              <a:avLst/>
            </a:prstGeom>
            <a:noFill/>
          </p:spPr>
          <p:txBody>
            <a:bodyPr wrap="square" rtlCol="0">
              <a:spAutoFit/>
            </a:bodyPr>
            <a:lstStyle/>
            <a:p>
              <a:r>
                <a:rPr lang="en-US" altLang="ja-JP" sz="1200" dirty="0"/>
                <a:t>6</a:t>
              </a:r>
              <a:endParaRPr lang="ja-JP" altLang="ja-JP" sz="1200" dirty="0"/>
            </a:p>
          </p:txBody>
        </p:sp>
        <p:sp>
          <p:nvSpPr>
            <p:cNvPr id="336" name="テキスト ボックス 335"/>
            <p:cNvSpPr txBox="1"/>
            <p:nvPr/>
          </p:nvSpPr>
          <p:spPr>
            <a:xfrm>
              <a:off x="8772206" y="2605273"/>
              <a:ext cx="508368" cy="276999"/>
            </a:xfrm>
            <a:prstGeom prst="rect">
              <a:avLst/>
            </a:prstGeom>
            <a:noFill/>
          </p:spPr>
          <p:txBody>
            <a:bodyPr wrap="square" rtlCol="0">
              <a:spAutoFit/>
            </a:bodyPr>
            <a:lstStyle/>
            <a:p>
              <a:r>
                <a:rPr lang="ja-JP" altLang="en-US" sz="1200" dirty="0" smtClean="0"/>
                <a:t>（</a:t>
              </a:r>
              <a:r>
                <a:rPr lang="en-US" altLang="ja-JP" sz="1200" dirty="0"/>
                <a:t>v</a:t>
              </a:r>
              <a:r>
                <a:rPr lang="ja-JP" altLang="en-US" sz="1200" dirty="0" smtClean="0"/>
                <a:t>）</a:t>
              </a:r>
              <a:endParaRPr lang="ja-JP" altLang="ja-JP" sz="1200" dirty="0"/>
            </a:p>
          </p:txBody>
        </p:sp>
        <p:sp>
          <p:nvSpPr>
            <p:cNvPr id="337" name="テキスト ボックス 336"/>
            <p:cNvSpPr txBox="1"/>
            <p:nvPr/>
          </p:nvSpPr>
          <p:spPr>
            <a:xfrm>
              <a:off x="6739946" y="731155"/>
              <a:ext cx="250154" cy="276999"/>
            </a:xfrm>
            <a:prstGeom prst="rect">
              <a:avLst/>
            </a:prstGeom>
            <a:noFill/>
          </p:spPr>
          <p:txBody>
            <a:bodyPr wrap="square" rtlCol="0">
              <a:spAutoFit/>
            </a:bodyPr>
            <a:lstStyle/>
            <a:p>
              <a:r>
                <a:rPr lang="en-US" altLang="ja-JP" sz="1200" dirty="0"/>
                <a:t>8</a:t>
              </a:r>
              <a:endParaRPr lang="en-US" altLang="ja-JP" sz="1200" dirty="0" smtClean="0"/>
            </a:p>
          </p:txBody>
        </p:sp>
        <p:sp>
          <p:nvSpPr>
            <p:cNvPr id="338" name="円弧 337"/>
            <p:cNvSpPr/>
            <p:nvPr/>
          </p:nvSpPr>
          <p:spPr>
            <a:xfrm rot="16200000">
              <a:off x="6764443" y="2503471"/>
              <a:ext cx="828231" cy="277364"/>
            </a:xfrm>
            <a:prstGeom prst="arc">
              <a:avLst>
                <a:gd name="adj1" fmla="val 16289424"/>
                <a:gd name="adj2" fmla="val 2158298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9" name="円弧 338"/>
            <p:cNvSpPr/>
            <p:nvPr/>
          </p:nvSpPr>
          <p:spPr>
            <a:xfrm rot="16200000">
              <a:off x="6347373" y="2502857"/>
              <a:ext cx="1692031" cy="304269"/>
            </a:xfrm>
            <a:prstGeom prst="arc">
              <a:avLst>
                <a:gd name="adj1" fmla="val 16375716"/>
                <a:gd name="adj2" fmla="val 380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0" name="直線コネクタ 339"/>
            <p:cNvCxnSpPr/>
            <p:nvPr/>
          </p:nvCxnSpPr>
          <p:spPr>
            <a:xfrm flipV="1">
              <a:off x="7186834" y="1751239"/>
              <a:ext cx="1589510" cy="56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flipV="1">
              <a:off x="7223640" y="1242983"/>
              <a:ext cx="1540290" cy="9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2" name="直線コネクタ 341"/>
            <p:cNvCxnSpPr>
              <a:stCxn id="350" idx="2"/>
            </p:cNvCxnSpPr>
            <p:nvPr/>
          </p:nvCxnSpPr>
          <p:spPr>
            <a:xfrm flipV="1">
              <a:off x="7225825" y="783186"/>
              <a:ext cx="1522566" cy="138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5" name="テキスト ボックス 344"/>
            <p:cNvSpPr txBox="1"/>
            <p:nvPr/>
          </p:nvSpPr>
          <p:spPr>
            <a:xfrm>
              <a:off x="8203521" y="2609979"/>
              <a:ext cx="508368" cy="276999"/>
            </a:xfrm>
            <a:prstGeom prst="rect">
              <a:avLst/>
            </a:prstGeom>
            <a:noFill/>
          </p:spPr>
          <p:txBody>
            <a:bodyPr wrap="square" rtlCol="0">
              <a:spAutoFit/>
            </a:bodyPr>
            <a:lstStyle/>
            <a:p>
              <a:r>
                <a:rPr lang="en-US" altLang="ja-JP" sz="1200" dirty="0"/>
                <a:t>6</a:t>
              </a:r>
              <a:endParaRPr lang="ja-JP" altLang="ja-JP" sz="1200" dirty="0"/>
            </a:p>
          </p:txBody>
        </p:sp>
        <p:sp>
          <p:nvSpPr>
            <p:cNvPr id="346" name="テキスト ボックス 345"/>
            <p:cNvSpPr txBox="1"/>
            <p:nvPr/>
          </p:nvSpPr>
          <p:spPr>
            <a:xfrm>
              <a:off x="8079922" y="1531105"/>
              <a:ext cx="797708" cy="276999"/>
            </a:xfrm>
            <a:prstGeom prst="rect">
              <a:avLst/>
            </a:prstGeom>
            <a:noFill/>
          </p:spPr>
          <p:txBody>
            <a:bodyPr wrap="square" rtlCol="0">
              <a:spAutoFit/>
            </a:bodyPr>
            <a:lstStyle/>
            <a:p>
              <a:r>
                <a:rPr lang="en-US" altLang="ja-JP" sz="1200" dirty="0" smtClean="0"/>
                <a:t>IB=20</a:t>
              </a:r>
              <a:r>
                <a:rPr lang="en-US" altLang="ja-JP" sz="1200" i="1" dirty="0" smtClean="0"/>
                <a:t>μ</a:t>
              </a:r>
              <a:r>
                <a:rPr lang="en-US" altLang="ja-JP" sz="1200" dirty="0" smtClean="0"/>
                <a:t>A</a:t>
              </a:r>
              <a:endParaRPr lang="ja-JP" altLang="ja-JP" sz="1200" dirty="0"/>
            </a:p>
          </p:txBody>
        </p:sp>
        <p:sp>
          <p:nvSpPr>
            <p:cNvPr id="348" name="テキスト ボックス 347"/>
            <p:cNvSpPr txBox="1"/>
            <p:nvPr/>
          </p:nvSpPr>
          <p:spPr>
            <a:xfrm>
              <a:off x="8059675" y="1044372"/>
              <a:ext cx="797708" cy="276999"/>
            </a:xfrm>
            <a:prstGeom prst="rect">
              <a:avLst/>
            </a:prstGeom>
            <a:noFill/>
          </p:spPr>
          <p:txBody>
            <a:bodyPr wrap="square" rtlCol="0">
              <a:spAutoFit/>
            </a:bodyPr>
            <a:lstStyle/>
            <a:p>
              <a:r>
                <a:rPr lang="en-US" altLang="ja-JP" sz="1200" dirty="0" smtClean="0"/>
                <a:t>IB=30</a:t>
              </a:r>
              <a:r>
                <a:rPr lang="en-US" altLang="ja-JP" sz="1200" i="1" dirty="0" smtClean="0"/>
                <a:t>μ</a:t>
              </a:r>
              <a:r>
                <a:rPr lang="en-US" altLang="ja-JP" sz="1200" dirty="0" smtClean="0"/>
                <a:t>A</a:t>
              </a:r>
              <a:endParaRPr lang="ja-JP" altLang="ja-JP" sz="1200" dirty="0"/>
            </a:p>
          </p:txBody>
        </p:sp>
        <p:sp>
          <p:nvSpPr>
            <p:cNvPr id="349" name="円弧 348"/>
            <p:cNvSpPr/>
            <p:nvPr/>
          </p:nvSpPr>
          <p:spPr>
            <a:xfrm rot="16200000">
              <a:off x="5905783" y="2471612"/>
              <a:ext cx="2646393" cy="378591"/>
            </a:xfrm>
            <a:prstGeom prst="arc">
              <a:avLst>
                <a:gd name="adj1" fmla="val 16479546"/>
                <a:gd name="adj2" fmla="val 763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0" name="円弧 349"/>
            <p:cNvSpPr/>
            <p:nvPr/>
          </p:nvSpPr>
          <p:spPr>
            <a:xfrm rot="16200000">
              <a:off x="5408825" y="2554984"/>
              <a:ext cx="3622621" cy="354097"/>
            </a:xfrm>
            <a:prstGeom prst="arc">
              <a:avLst>
                <a:gd name="adj1" fmla="val 17716320"/>
                <a:gd name="adj2" fmla="val 1080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1" name="テキスト ボックス 350"/>
            <p:cNvSpPr txBox="1"/>
            <p:nvPr/>
          </p:nvSpPr>
          <p:spPr>
            <a:xfrm>
              <a:off x="8076545" y="586719"/>
              <a:ext cx="797708" cy="276999"/>
            </a:xfrm>
            <a:prstGeom prst="rect">
              <a:avLst/>
            </a:prstGeom>
            <a:noFill/>
          </p:spPr>
          <p:txBody>
            <a:bodyPr wrap="square" rtlCol="0">
              <a:spAutoFit/>
            </a:bodyPr>
            <a:lstStyle/>
            <a:p>
              <a:r>
                <a:rPr lang="en-US" altLang="ja-JP" sz="1200" dirty="0" smtClean="0"/>
                <a:t>IB=40</a:t>
              </a:r>
              <a:r>
                <a:rPr lang="en-US" altLang="ja-JP" sz="1200" i="1" dirty="0" smtClean="0"/>
                <a:t>μ</a:t>
              </a:r>
              <a:r>
                <a:rPr lang="en-US" altLang="ja-JP" sz="1200" dirty="0" smtClean="0"/>
                <a:t>A</a:t>
              </a:r>
              <a:endParaRPr lang="ja-JP" altLang="ja-JP" sz="1200" dirty="0"/>
            </a:p>
          </p:txBody>
        </p:sp>
        <p:sp>
          <p:nvSpPr>
            <p:cNvPr id="352" name="テキスト ボックス 351"/>
            <p:cNvSpPr txBox="1"/>
            <p:nvPr/>
          </p:nvSpPr>
          <p:spPr>
            <a:xfrm>
              <a:off x="6656234" y="580202"/>
              <a:ext cx="607003" cy="276999"/>
            </a:xfrm>
            <a:prstGeom prst="rect">
              <a:avLst/>
            </a:prstGeom>
            <a:noFill/>
          </p:spPr>
          <p:txBody>
            <a:bodyPr wrap="square" rtlCol="0">
              <a:spAutoFit/>
            </a:bodyPr>
            <a:lstStyle/>
            <a:p>
              <a:r>
                <a:rPr lang="ja-JP" altLang="en-US" sz="1200" dirty="0" smtClean="0"/>
                <a:t>（</a:t>
              </a:r>
              <a:r>
                <a:rPr lang="en-US" altLang="ja-JP" sz="1200" dirty="0"/>
                <a:t>m</a:t>
              </a:r>
              <a:r>
                <a:rPr lang="en-US" altLang="ja-JP" sz="1200" dirty="0" smtClean="0"/>
                <a:t>A</a:t>
              </a:r>
              <a:r>
                <a:rPr lang="ja-JP" altLang="en-US" sz="1200" dirty="0" smtClean="0"/>
                <a:t>）</a:t>
              </a:r>
              <a:endParaRPr lang="ja-JP" altLang="ja-JP" sz="1200" dirty="0"/>
            </a:p>
          </p:txBody>
        </p:sp>
        <p:sp>
          <p:nvSpPr>
            <p:cNvPr id="353" name="テキスト ボックス 352"/>
            <p:cNvSpPr txBox="1"/>
            <p:nvPr/>
          </p:nvSpPr>
          <p:spPr>
            <a:xfrm>
              <a:off x="6407170" y="481034"/>
              <a:ext cx="439580" cy="461665"/>
            </a:xfrm>
            <a:prstGeom prst="rect">
              <a:avLst/>
            </a:prstGeom>
            <a:noFill/>
          </p:spPr>
          <p:txBody>
            <a:bodyPr wrap="square" rtlCol="0">
              <a:spAutoFit/>
            </a:bodyPr>
            <a:lstStyle/>
            <a:p>
              <a:r>
                <a:rPr lang="en-US" altLang="ja-JP" sz="2400" dirty="0" smtClean="0">
                  <a:solidFill>
                    <a:srgbClr val="FF0000"/>
                  </a:solidFill>
                </a:rPr>
                <a:t>I</a:t>
              </a:r>
              <a:r>
                <a:rPr lang="en-US" altLang="ja-JP" sz="1600" dirty="0">
                  <a:solidFill>
                    <a:srgbClr val="FF0000"/>
                  </a:solidFill>
                </a:rPr>
                <a:t>C</a:t>
              </a:r>
              <a:endParaRPr lang="ja-JP" altLang="ja-JP" sz="1600" dirty="0">
                <a:solidFill>
                  <a:srgbClr val="FF0000"/>
                </a:solidFill>
              </a:endParaRPr>
            </a:p>
          </p:txBody>
        </p:sp>
      </p:grpSp>
      <p:sp>
        <p:nvSpPr>
          <p:cNvPr id="354" name="Line 4"/>
          <p:cNvSpPr>
            <a:spLocks noChangeShapeType="1"/>
          </p:cNvSpPr>
          <p:nvPr/>
        </p:nvSpPr>
        <p:spPr bwMode="auto">
          <a:xfrm>
            <a:off x="5530233" y="6493067"/>
            <a:ext cx="0" cy="25907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5"/>
          <p:cNvSpPr>
            <a:spLocks noChangeShapeType="1"/>
          </p:cNvSpPr>
          <p:nvPr/>
        </p:nvSpPr>
        <p:spPr bwMode="auto">
          <a:xfrm>
            <a:off x="5170297" y="4478979"/>
            <a:ext cx="0" cy="7533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Line 6"/>
          <p:cNvSpPr>
            <a:spLocks noChangeShapeType="1"/>
          </p:cNvSpPr>
          <p:nvPr/>
        </p:nvSpPr>
        <p:spPr bwMode="auto">
          <a:xfrm>
            <a:off x="5170298" y="4994543"/>
            <a:ext cx="369576" cy="297855"/>
          </a:xfrm>
          <a:prstGeom prst="line">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Line 8"/>
          <p:cNvSpPr>
            <a:spLocks noChangeShapeType="1"/>
          </p:cNvSpPr>
          <p:nvPr/>
        </p:nvSpPr>
        <p:spPr bwMode="auto">
          <a:xfrm flipV="1">
            <a:off x="5174672" y="4470179"/>
            <a:ext cx="353244" cy="273346"/>
          </a:xfrm>
          <a:prstGeom prst="line">
            <a:avLst/>
          </a:prstGeom>
          <a:noFill/>
          <a:ln w="254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8" name="Line 4"/>
          <p:cNvSpPr>
            <a:spLocks noChangeShapeType="1"/>
          </p:cNvSpPr>
          <p:nvPr/>
        </p:nvSpPr>
        <p:spPr bwMode="auto">
          <a:xfrm>
            <a:off x="5525961" y="3151743"/>
            <a:ext cx="0" cy="240952"/>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59" name="直線コネクタ 358"/>
          <p:cNvCxnSpPr/>
          <p:nvPr/>
        </p:nvCxnSpPr>
        <p:spPr>
          <a:xfrm>
            <a:off x="7739309" y="4606604"/>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360" name="直線コネクタ 359"/>
          <p:cNvCxnSpPr/>
          <p:nvPr/>
        </p:nvCxnSpPr>
        <p:spPr>
          <a:xfrm>
            <a:off x="7851793" y="4748479"/>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361" name="直線コネクタ 360"/>
          <p:cNvCxnSpPr/>
          <p:nvPr/>
        </p:nvCxnSpPr>
        <p:spPr>
          <a:xfrm>
            <a:off x="8024378" y="3140968"/>
            <a:ext cx="0" cy="1467722"/>
          </a:xfrm>
          <a:prstGeom prst="line">
            <a:avLst/>
          </a:prstGeom>
        </p:spPr>
        <p:style>
          <a:lnRef idx="2">
            <a:schemeClr val="dk1"/>
          </a:lnRef>
          <a:fillRef idx="1">
            <a:schemeClr val="lt1"/>
          </a:fillRef>
          <a:effectRef idx="0">
            <a:schemeClr val="dk1"/>
          </a:effectRef>
          <a:fontRef idx="minor">
            <a:schemeClr val="dk1"/>
          </a:fontRef>
        </p:style>
      </p:cxnSp>
      <p:cxnSp>
        <p:nvCxnSpPr>
          <p:cNvPr id="362" name="直線コネクタ 361"/>
          <p:cNvCxnSpPr/>
          <p:nvPr/>
        </p:nvCxnSpPr>
        <p:spPr>
          <a:xfrm>
            <a:off x="8022850" y="5058913"/>
            <a:ext cx="0" cy="1693229"/>
          </a:xfrm>
          <a:prstGeom prst="line">
            <a:avLst/>
          </a:prstGeom>
        </p:spPr>
        <p:style>
          <a:lnRef idx="2">
            <a:schemeClr val="dk1"/>
          </a:lnRef>
          <a:fillRef idx="1">
            <a:schemeClr val="lt1"/>
          </a:fillRef>
          <a:effectRef idx="0">
            <a:schemeClr val="dk1"/>
          </a:effectRef>
          <a:fontRef idx="minor">
            <a:schemeClr val="dk1"/>
          </a:fontRef>
        </p:style>
      </p:cxnSp>
      <p:cxnSp>
        <p:nvCxnSpPr>
          <p:cNvPr id="363" name="直線コネクタ 362"/>
          <p:cNvCxnSpPr/>
          <p:nvPr/>
        </p:nvCxnSpPr>
        <p:spPr>
          <a:xfrm>
            <a:off x="7740678" y="4917038"/>
            <a:ext cx="576107" cy="0"/>
          </a:xfrm>
          <a:prstGeom prst="line">
            <a:avLst/>
          </a:prstGeom>
        </p:spPr>
        <p:style>
          <a:lnRef idx="2">
            <a:schemeClr val="dk1"/>
          </a:lnRef>
          <a:fillRef idx="1">
            <a:schemeClr val="lt1"/>
          </a:fillRef>
          <a:effectRef idx="0">
            <a:schemeClr val="dk1"/>
          </a:effectRef>
          <a:fontRef idx="minor">
            <a:schemeClr val="dk1"/>
          </a:fontRef>
        </p:style>
      </p:cxnSp>
      <p:cxnSp>
        <p:nvCxnSpPr>
          <p:cNvPr id="364" name="直線コネクタ 363"/>
          <p:cNvCxnSpPr/>
          <p:nvPr/>
        </p:nvCxnSpPr>
        <p:spPr>
          <a:xfrm>
            <a:off x="7853162" y="5058913"/>
            <a:ext cx="342115" cy="0"/>
          </a:xfrm>
          <a:prstGeom prst="line">
            <a:avLst/>
          </a:prstGeom>
        </p:spPr>
        <p:style>
          <a:lnRef idx="2">
            <a:schemeClr val="dk1"/>
          </a:lnRef>
          <a:fillRef idx="1">
            <a:schemeClr val="lt1"/>
          </a:fillRef>
          <a:effectRef idx="0">
            <a:schemeClr val="dk1"/>
          </a:effectRef>
          <a:fontRef idx="minor">
            <a:schemeClr val="dk1"/>
          </a:fontRef>
        </p:style>
      </p:cxnSp>
      <p:cxnSp>
        <p:nvCxnSpPr>
          <p:cNvPr id="365" name="直線コネクタ 364"/>
          <p:cNvCxnSpPr>
            <a:endCxn id="400" idx="1"/>
          </p:cNvCxnSpPr>
          <p:nvPr/>
        </p:nvCxnSpPr>
        <p:spPr>
          <a:xfrm flipH="1">
            <a:off x="4331050" y="6752142"/>
            <a:ext cx="3697683" cy="0"/>
          </a:xfrm>
          <a:prstGeom prst="line">
            <a:avLst/>
          </a:prstGeom>
        </p:spPr>
        <p:style>
          <a:lnRef idx="2">
            <a:schemeClr val="dk1"/>
          </a:lnRef>
          <a:fillRef idx="1">
            <a:schemeClr val="lt1"/>
          </a:fillRef>
          <a:effectRef idx="0">
            <a:schemeClr val="dk1"/>
          </a:effectRef>
          <a:fontRef idx="minor">
            <a:schemeClr val="dk1"/>
          </a:fontRef>
        </p:style>
      </p:cxnSp>
      <p:sp>
        <p:nvSpPr>
          <p:cNvPr id="366" name="テキスト ボックス 365"/>
          <p:cNvSpPr txBox="1"/>
          <p:nvPr/>
        </p:nvSpPr>
        <p:spPr>
          <a:xfrm>
            <a:off x="8020373" y="4131176"/>
            <a:ext cx="661553" cy="461665"/>
          </a:xfrm>
          <a:prstGeom prst="rect">
            <a:avLst/>
          </a:prstGeom>
          <a:noFill/>
        </p:spPr>
        <p:txBody>
          <a:bodyPr wrap="square" rtlCol="0">
            <a:spAutoFit/>
          </a:bodyPr>
          <a:lstStyle/>
          <a:p>
            <a:r>
              <a:rPr lang="en-US" altLang="ja-JP" sz="2400" dirty="0">
                <a:solidFill>
                  <a:srgbClr val="FF0000"/>
                </a:solidFill>
              </a:rPr>
              <a:t>V</a:t>
            </a:r>
            <a:r>
              <a:rPr lang="en-US" altLang="ja-JP" sz="1600" dirty="0" smtClean="0">
                <a:solidFill>
                  <a:srgbClr val="FF0000"/>
                </a:solidFill>
              </a:rPr>
              <a:t>CC</a:t>
            </a:r>
            <a:endParaRPr lang="ja-JP" altLang="ja-JP" sz="1600" dirty="0">
              <a:solidFill>
                <a:srgbClr val="FF0000"/>
              </a:solidFill>
            </a:endParaRPr>
          </a:p>
        </p:txBody>
      </p:sp>
      <p:grpSp>
        <p:nvGrpSpPr>
          <p:cNvPr id="367" name="グループ化 366"/>
          <p:cNvGrpSpPr/>
          <p:nvPr/>
        </p:nvGrpSpPr>
        <p:grpSpPr>
          <a:xfrm>
            <a:off x="5417010" y="3388208"/>
            <a:ext cx="225618" cy="677030"/>
            <a:chOff x="539552" y="3429001"/>
            <a:chExt cx="299722" cy="899401"/>
          </a:xfrm>
        </p:grpSpPr>
        <p:sp>
          <p:nvSpPr>
            <p:cNvPr id="368"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9"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0"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1"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2"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4"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5" name="Line 4"/>
          <p:cNvSpPr>
            <a:spLocks noChangeShapeType="1"/>
          </p:cNvSpPr>
          <p:nvPr/>
        </p:nvSpPr>
        <p:spPr bwMode="auto">
          <a:xfrm>
            <a:off x="5527916" y="4065239"/>
            <a:ext cx="0" cy="40494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6" name="テキスト ボックス 375"/>
          <p:cNvSpPr txBox="1"/>
          <p:nvPr/>
        </p:nvSpPr>
        <p:spPr>
          <a:xfrm>
            <a:off x="4961516"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C</a:t>
            </a:r>
            <a:r>
              <a:rPr lang="en-US" altLang="ja-JP" sz="2400" dirty="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cxnSp>
        <p:nvCxnSpPr>
          <p:cNvPr id="377" name="直線コネクタ 376"/>
          <p:cNvCxnSpPr/>
          <p:nvPr/>
        </p:nvCxnSpPr>
        <p:spPr>
          <a:xfrm flipH="1">
            <a:off x="4326879" y="4901339"/>
            <a:ext cx="829935" cy="0"/>
          </a:xfrm>
          <a:prstGeom prst="line">
            <a:avLst/>
          </a:prstGeom>
          <a:ln>
            <a:headEnd type="none"/>
            <a:tailEnd type="none" w="lg" len="lg"/>
          </a:ln>
        </p:spPr>
        <p:style>
          <a:lnRef idx="2">
            <a:schemeClr val="dk1"/>
          </a:lnRef>
          <a:fillRef idx="1">
            <a:schemeClr val="lt1"/>
          </a:fillRef>
          <a:effectRef idx="0">
            <a:schemeClr val="dk1"/>
          </a:effectRef>
          <a:fontRef idx="minor">
            <a:schemeClr val="dk1"/>
          </a:fontRef>
        </p:style>
      </p:cxnSp>
      <p:cxnSp>
        <p:nvCxnSpPr>
          <p:cNvPr id="378" name="直線コネクタ 377"/>
          <p:cNvCxnSpPr>
            <a:endCxn id="379" idx="0"/>
          </p:cNvCxnSpPr>
          <p:nvPr/>
        </p:nvCxnSpPr>
        <p:spPr>
          <a:xfrm flipH="1">
            <a:off x="4322607" y="3151742"/>
            <a:ext cx="3697766" cy="1"/>
          </a:xfrm>
          <a:prstGeom prst="line">
            <a:avLst/>
          </a:prstGeom>
        </p:spPr>
        <p:style>
          <a:lnRef idx="2">
            <a:schemeClr val="dk1"/>
          </a:lnRef>
          <a:fillRef idx="1">
            <a:schemeClr val="lt1"/>
          </a:fillRef>
          <a:effectRef idx="0">
            <a:schemeClr val="dk1"/>
          </a:effectRef>
          <a:fontRef idx="minor">
            <a:schemeClr val="dk1"/>
          </a:fontRef>
        </p:style>
      </p:cxnSp>
      <p:sp>
        <p:nvSpPr>
          <p:cNvPr id="379" name="Line 4"/>
          <p:cNvSpPr>
            <a:spLocks noChangeShapeType="1"/>
          </p:cNvSpPr>
          <p:nvPr/>
        </p:nvSpPr>
        <p:spPr bwMode="auto">
          <a:xfrm>
            <a:off x="4322607" y="3151743"/>
            <a:ext cx="0" cy="2409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0" name="グループ化 379"/>
          <p:cNvGrpSpPr/>
          <p:nvPr/>
        </p:nvGrpSpPr>
        <p:grpSpPr>
          <a:xfrm>
            <a:off x="4213656" y="3388208"/>
            <a:ext cx="225618" cy="677030"/>
            <a:chOff x="539552" y="3429001"/>
            <a:chExt cx="299722" cy="899401"/>
          </a:xfrm>
        </p:grpSpPr>
        <p:sp>
          <p:nvSpPr>
            <p:cNvPr id="38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8" name="Line 4"/>
          <p:cNvSpPr>
            <a:spLocks noChangeShapeType="1"/>
          </p:cNvSpPr>
          <p:nvPr/>
        </p:nvSpPr>
        <p:spPr bwMode="auto">
          <a:xfrm>
            <a:off x="4324562" y="4065238"/>
            <a:ext cx="0" cy="8518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テキスト ボックス 388"/>
          <p:cNvSpPr txBox="1"/>
          <p:nvPr/>
        </p:nvSpPr>
        <p:spPr>
          <a:xfrm>
            <a:off x="3758162" y="3273728"/>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B</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grpSp>
        <p:nvGrpSpPr>
          <p:cNvPr id="390" name="グループ化 389"/>
          <p:cNvGrpSpPr/>
          <p:nvPr/>
        </p:nvGrpSpPr>
        <p:grpSpPr>
          <a:xfrm>
            <a:off x="5417010" y="5816037"/>
            <a:ext cx="225618" cy="677030"/>
            <a:chOff x="539552" y="3429001"/>
            <a:chExt cx="299722" cy="899401"/>
          </a:xfrm>
        </p:grpSpPr>
        <p:sp>
          <p:nvSpPr>
            <p:cNvPr id="391"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98" name="テキスト ボックス 397"/>
          <p:cNvSpPr txBox="1"/>
          <p:nvPr/>
        </p:nvSpPr>
        <p:spPr>
          <a:xfrm>
            <a:off x="4961516"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E</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399" name="Line 4"/>
          <p:cNvSpPr>
            <a:spLocks noChangeShapeType="1"/>
          </p:cNvSpPr>
          <p:nvPr/>
        </p:nvSpPr>
        <p:spPr bwMode="auto">
          <a:xfrm>
            <a:off x="5527916" y="5281267"/>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Line 4"/>
          <p:cNvSpPr>
            <a:spLocks noChangeShapeType="1"/>
          </p:cNvSpPr>
          <p:nvPr/>
        </p:nvSpPr>
        <p:spPr bwMode="auto">
          <a:xfrm>
            <a:off x="4331049" y="6493067"/>
            <a:ext cx="0" cy="259075"/>
          </a:xfrm>
          <a:prstGeom prst="line">
            <a:avLst/>
          </a:prstGeom>
          <a:noFill/>
          <a:ln w="254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01" name="グループ化 400"/>
          <p:cNvGrpSpPr/>
          <p:nvPr/>
        </p:nvGrpSpPr>
        <p:grpSpPr>
          <a:xfrm>
            <a:off x="4217826" y="5816037"/>
            <a:ext cx="225618" cy="677030"/>
            <a:chOff x="539552" y="3429001"/>
            <a:chExt cx="299722" cy="899401"/>
          </a:xfrm>
        </p:grpSpPr>
        <p:sp>
          <p:nvSpPr>
            <p:cNvPr id="402"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4"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5"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7"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8"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09" name="テキスト ボックス 408"/>
          <p:cNvSpPr txBox="1"/>
          <p:nvPr/>
        </p:nvSpPr>
        <p:spPr>
          <a:xfrm>
            <a:off x="3762332" y="5774461"/>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smtClean="0">
                <a:solidFill>
                  <a:srgbClr val="FF0000"/>
                </a:solidFill>
              </a:rPr>
              <a:t>A</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10" name="Line 4"/>
          <p:cNvSpPr>
            <a:spLocks noChangeShapeType="1"/>
          </p:cNvSpPr>
          <p:nvPr/>
        </p:nvSpPr>
        <p:spPr bwMode="auto">
          <a:xfrm>
            <a:off x="4328732" y="4901339"/>
            <a:ext cx="0" cy="914697"/>
          </a:xfrm>
          <a:prstGeom prst="line">
            <a:avLst/>
          </a:prstGeom>
          <a:noFill/>
          <a:ln w="25400">
            <a:solidFill>
              <a:srgbClr val="000000"/>
            </a:solidFill>
            <a:round/>
            <a:headEnd type="oval" w="lg" len="lg"/>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 name="円/楕円 410"/>
          <p:cNvSpPr/>
          <p:nvPr/>
        </p:nvSpPr>
        <p:spPr>
          <a:xfrm>
            <a:off x="3052798" y="4821292"/>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12" name="直線コネクタ 411"/>
          <p:cNvCxnSpPr/>
          <p:nvPr/>
        </p:nvCxnSpPr>
        <p:spPr>
          <a:xfrm>
            <a:off x="3692547"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13" name="直線コネクタ 412"/>
          <p:cNvCxnSpPr/>
          <p:nvPr/>
        </p:nvCxnSpPr>
        <p:spPr>
          <a:xfrm>
            <a:off x="3823893" y="469425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14" name="直線コネクタ 413"/>
          <p:cNvCxnSpPr/>
          <p:nvPr/>
        </p:nvCxnSpPr>
        <p:spPr>
          <a:xfrm flipH="1">
            <a:off x="3823894" y="4895107"/>
            <a:ext cx="495217" cy="0"/>
          </a:xfrm>
          <a:prstGeom prst="line">
            <a:avLst/>
          </a:prstGeom>
          <a:ln>
            <a:headEnd type="oval" w="lg" len="lg"/>
          </a:ln>
        </p:spPr>
        <p:style>
          <a:lnRef idx="2">
            <a:schemeClr val="dk1"/>
          </a:lnRef>
          <a:fillRef idx="1">
            <a:schemeClr val="lt1"/>
          </a:fillRef>
          <a:effectRef idx="0">
            <a:schemeClr val="dk1"/>
          </a:effectRef>
          <a:fontRef idx="minor">
            <a:schemeClr val="dk1"/>
          </a:fontRef>
        </p:style>
      </p:cxnSp>
      <p:cxnSp>
        <p:nvCxnSpPr>
          <p:cNvPr id="415" name="直線コネクタ 414"/>
          <p:cNvCxnSpPr/>
          <p:nvPr/>
        </p:nvCxnSpPr>
        <p:spPr>
          <a:xfrm flipH="1">
            <a:off x="3197330" y="4895107"/>
            <a:ext cx="495217" cy="0"/>
          </a:xfrm>
          <a:prstGeom prst="line">
            <a:avLst/>
          </a:prstGeom>
        </p:spPr>
        <p:style>
          <a:lnRef idx="2">
            <a:schemeClr val="dk1"/>
          </a:lnRef>
          <a:fillRef idx="1">
            <a:schemeClr val="lt1"/>
          </a:fillRef>
          <a:effectRef idx="0">
            <a:schemeClr val="dk1"/>
          </a:effectRef>
          <a:fontRef idx="minor">
            <a:schemeClr val="dk1"/>
          </a:fontRef>
        </p:style>
      </p:cxnSp>
      <p:cxnSp>
        <p:nvCxnSpPr>
          <p:cNvPr id="416" name="直線コネクタ 415"/>
          <p:cNvCxnSpPr/>
          <p:nvPr/>
        </p:nvCxnSpPr>
        <p:spPr>
          <a:xfrm flipH="1">
            <a:off x="3138109" y="6757077"/>
            <a:ext cx="1181003" cy="0"/>
          </a:xfrm>
          <a:prstGeom prst="line">
            <a:avLst/>
          </a:prstGeom>
          <a:ln>
            <a:headEnd type="oval" w="lg" len="lg"/>
          </a:ln>
        </p:spPr>
        <p:style>
          <a:lnRef idx="2">
            <a:schemeClr val="dk1"/>
          </a:lnRef>
          <a:fillRef idx="1">
            <a:schemeClr val="lt1"/>
          </a:fillRef>
          <a:effectRef idx="0">
            <a:schemeClr val="dk1"/>
          </a:effectRef>
          <a:fontRef idx="minor">
            <a:schemeClr val="dk1"/>
          </a:fontRef>
        </p:style>
      </p:cxnSp>
      <p:sp>
        <p:nvSpPr>
          <p:cNvPr id="417" name="円/楕円 416"/>
          <p:cNvSpPr/>
          <p:nvPr/>
        </p:nvSpPr>
        <p:spPr>
          <a:xfrm>
            <a:off x="3052798" y="6681777"/>
            <a:ext cx="144016" cy="1505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8" name="Line 6"/>
          <p:cNvSpPr>
            <a:spLocks noChangeShapeType="1"/>
          </p:cNvSpPr>
          <p:nvPr/>
        </p:nvSpPr>
        <p:spPr bwMode="auto">
          <a:xfrm rot="10800000">
            <a:off x="3118994" y="5077667"/>
            <a:ext cx="0" cy="1535884"/>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19" name="テキスト ボックス 418"/>
          <p:cNvSpPr txBox="1"/>
          <p:nvPr/>
        </p:nvSpPr>
        <p:spPr>
          <a:xfrm>
            <a:off x="2995032" y="5659855"/>
            <a:ext cx="460988" cy="430887"/>
          </a:xfrm>
          <a:prstGeom prst="rect">
            <a:avLst/>
          </a:prstGeom>
          <a:solidFill>
            <a:schemeClr val="bg1"/>
          </a:solidFill>
        </p:spPr>
        <p:txBody>
          <a:bodyPr wrap="square" lIns="0" tIns="0" rIns="0" bIns="0"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v</a:t>
            </a:r>
            <a:r>
              <a:rPr lang="en-US" altLang="ja-JP" sz="1600" i="1" dirty="0">
                <a:solidFill>
                  <a:srgbClr val="FF0000"/>
                </a:solidFill>
                <a:latin typeface="Times New Roman" panose="02020603050405020304" pitchFamily="18" charset="0"/>
                <a:cs typeface="Times New Roman" panose="02020603050405020304" pitchFamily="18" charset="0"/>
              </a:rPr>
              <a:t>in</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21" name="直線コネクタ 420"/>
          <p:cNvCxnSpPr/>
          <p:nvPr/>
        </p:nvCxnSpPr>
        <p:spPr>
          <a:xfrm>
            <a:off x="6031457" y="4067286"/>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22" name="直線コネクタ 421"/>
          <p:cNvCxnSpPr/>
          <p:nvPr/>
        </p:nvCxnSpPr>
        <p:spPr>
          <a:xfrm>
            <a:off x="6162803" y="4067286"/>
            <a:ext cx="0" cy="401702"/>
          </a:xfrm>
          <a:prstGeom prst="line">
            <a:avLst/>
          </a:prstGeom>
        </p:spPr>
        <p:style>
          <a:lnRef idx="2">
            <a:schemeClr val="dk1"/>
          </a:lnRef>
          <a:fillRef idx="1">
            <a:schemeClr val="lt1"/>
          </a:fillRef>
          <a:effectRef idx="0">
            <a:schemeClr val="dk1"/>
          </a:effectRef>
          <a:fontRef idx="minor">
            <a:schemeClr val="dk1"/>
          </a:fontRef>
        </p:style>
      </p:cxnSp>
      <p:sp>
        <p:nvSpPr>
          <p:cNvPr id="423" name="Line 6"/>
          <p:cNvSpPr>
            <a:spLocks noChangeShapeType="1"/>
          </p:cNvSpPr>
          <p:nvPr/>
        </p:nvSpPr>
        <p:spPr bwMode="auto">
          <a:xfrm rot="10800000">
            <a:off x="7253471" y="4388972"/>
            <a:ext cx="0" cy="2233631"/>
          </a:xfrm>
          <a:prstGeom prst="line">
            <a:avLst/>
          </a:prstGeom>
          <a:noFill/>
          <a:ln w="25400">
            <a:solidFill>
              <a:srgbClr val="0070C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4" name="テキスト ボックス 423"/>
          <p:cNvSpPr txBox="1"/>
          <p:nvPr/>
        </p:nvSpPr>
        <p:spPr>
          <a:xfrm>
            <a:off x="7063340" y="5232357"/>
            <a:ext cx="460988" cy="430887"/>
          </a:xfrm>
          <a:prstGeom prst="rect">
            <a:avLst/>
          </a:prstGeom>
          <a:solidFill>
            <a:schemeClr val="bg1"/>
          </a:solidFill>
        </p:spPr>
        <p:txBody>
          <a:bodyPr wrap="square" lIns="0" tIns="0" rIns="0" bIns="0" rtlCol="0">
            <a:spAutoFit/>
          </a:bodyPr>
          <a:lstStyle/>
          <a:p>
            <a:r>
              <a:rPr lang="en-US" altLang="ja-JP" sz="2800" i="1" dirty="0" err="1" smtClean="0">
                <a:solidFill>
                  <a:srgbClr val="FF0000"/>
                </a:solidFill>
                <a:latin typeface="Times New Roman" panose="02020603050405020304" pitchFamily="18" charset="0"/>
                <a:cs typeface="Times New Roman" panose="02020603050405020304" pitchFamily="18" charset="0"/>
              </a:rPr>
              <a:t>v</a:t>
            </a:r>
            <a:r>
              <a:rPr lang="en-US" altLang="ja-JP" sz="1600" i="1" dirty="0" err="1">
                <a:solidFill>
                  <a:srgbClr val="FF0000"/>
                </a:solidFill>
                <a:latin typeface="Times New Roman" panose="02020603050405020304" pitchFamily="18" charset="0"/>
                <a:cs typeface="Times New Roman" panose="02020603050405020304" pitchFamily="18" charset="0"/>
              </a:rPr>
              <a:t>out</a:t>
            </a:r>
            <a:endParaRPr lang="ja-JP" altLang="ja-JP" sz="1600" i="1" dirty="0">
              <a:solidFill>
                <a:srgbClr val="FF0000"/>
              </a:solidFill>
              <a:latin typeface="Times New Roman" panose="02020603050405020304" pitchFamily="18" charset="0"/>
              <a:cs typeface="Times New Roman" panose="02020603050405020304" pitchFamily="18" charset="0"/>
            </a:endParaRPr>
          </a:p>
        </p:txBody>
      </p:sp>
      <p:cxnSp>
        <p:nvCxnSpPr>
          <p:cNvPr id="425" name="直線コネクタ 424"/>
          <p:cNvCxnSpPr/>
          <p:nvPr/>
        </p:nvCxnSpPr>
        <p:spPr>
          <a:xfrm flipH="1">
            <a:off x="5544173" y="4268137"/>
            <a:ext cx="487284" cy="0"/>
          </a:xfrm>
          <a:prstGeom prst="line">
            <a:avLst/>
          </a:prstGeom>
          <a:ln>
            <a:tailEnd type="oval" w="lg" len="lg"/>
          </a:ln>
        </p:spPr>
        <p:style>
          <a:lnRef idx="2">
            <a:schemeClr val="dk1"/>
          </a:lnRef>
          <a:fillRef idx="1">
            <a:schemeClr val="lt1"/>
          </a:fillRef>
          <a:effectRef idx="0">
            <a:schemeClr val="dk1"/>
          </a:effectRef>
          <a:fontRef idx="minor">
            <a:schemeClr val="dk1"/>
          </a:fontRef>
        </p:style>
      </p:cxnSp>
      <p:cxnSp>
        <p:nvCxnSpPr>
          <p:cNvPr id="426" name="直線コネクタ 425"/>
          <p:cNvCxnSpPr/>
          <p:nvPr/>
        </p:nvCxnSpPr>
        <p:spPr>
          <a:xfrm flipH="1">
            <a:off x="6152722" y="4268137"/>
            <a:ext cx="538305" cy="0"/>
          </a:xfrm>
          <a:prstGeom prst="line">
            <a:avLst/>
          </a:prstGeom>
        </p:spPr>
        <p:style>
          <a:lnRef idx="2">
            <a:schemeClr val="dk1"/>
          </a:lnRef>
          <a:fillRef idx="1">
            <a:schemeClr val="lt1"/>
          </a:fillRef>
          <a:effectRef idx="0">
            <a:schemeClr val="dk1"/>
          </a:effectRef>
          <a:fontRef idx="minor">
            <a:schemeClr val="dk1"/>
          </a:fontRef>
        </p:style>
      </p:cxnSp>
      <p:grpSp>
        <p:nvGrpSpPr>
          <p:cNvPr id="427" name="グループ化 426"/>
          <p:cNvGrpSpPr/>
          <p:nvPr/>
        </p:nvGrpSpPr>
        <p:grpSpPr>
          <a:xfrm rot="16200000">
            <a:off x="5965784" y="5986224"/>
            <a:ext cx="131346" cy="401702"/>
            <a:chOff x="6108385" y="4273379"/>
            <a:chExt cx="131346" cy="401702"/>
          </a:xfrm>
        </p:grpSpPr>
        <p:cxnSp>
          <p:nvCxnSpPr>
            <p:cNvPr id="428" name="直線コネクタ 427"/>
            <p:cNvCxnSpPr/>
            <p:nvPr/>
          </p:nvCxnSpPr>
          <p:spPr>
            <a:xfrm>
              <a:off x="6108385" y="4273379"/>
              <a:ext cx="0" cy="401702"/>
            </a:xfrm>
            <a:prstGeom prst="line">
              <a:avLst/>
            </a:prstGeom>
          </p:spPr>
          <p:style>
            <a:lnRef idx="2">
              <a:schemeClr val="dk1"/>
            </a:lnRef>
            <a:fillRef idx="1">
              <a:schemeClr val="lt1"/>
            </a:fillRef>
            <a:effectRef idx="0">
              <a:schemeClr val="dk1"/>
            </a:effectRef>
            <a:fontRef idx="minor">
              <a:schemeClr val="dk1"/>
            </a:fontRef>
          </p:style>
        </p:cxnSp>
        <p:cxnSp>
          <p:nvCxnSpPr>
            <p:cNvPr id="429" name="直線コネクタ 428"/>
            <p:cNvCxnSpPr/>
            <p:nvPr/>
          </p:nvCxnSpPr>
          <p:spPr>
            <a:xfrm>
              <a:off x="6239731" y="4273379"/>
              <a:ext cx="0" cy="401702"/>
            </a:xfrm>
            <a:prstGeom prst="line">
              <a:avLst/>
            </a:prstGeom>
          </p:spPr>
          <p:style>
            <a:lnRef idx="2">
              <a:schemeClr val="dk1"/>
            </a:lnRef>
            <a:fillRef idx="1">
              <a:schemeClr val="lt1"/>
            </a:fillRef>
            <a:effectRef idx="0">
              <a:schemeClr val="dk1"/>
            </a:effectRef>
            <a:fontRef idx="minor">
              <a:schemeClr val="dk1"/>
            </a:fontRef>
          </p:style>
        </p:cxnSp>
      </p:grpSp>
      <p:cxnSp>
        <p:nvCxnSpPr>
          <p:cNvPr id="430" name="直線コネクタ 429"/>
          <p:cNvCxnSpPr/>
          <p:nvPr/>
        </p:nvCxnSpPr>
        <p:spPr>
          <a:xfrm flipH="1">
            <a:off x="5536240" y="5589240"/>
            <a:ext cx="495217" cy="0"/>
          </a:xfrm>
          <a:prstGeom prst="line">
            <a:avLst/>
          </a:prstGeom>
          <a:ln>
            <a:headEnd type="none"/>
            <a:tailEnd type="oval" w="lg" len="lg"/>
          </a:ln>
        </p:spPr>
        <p:style>
          <a:lnRef idx="2">
            <a:schemeClr val="dk1"/>
          </a:lnRef>
          <a:fillRef idx="1">
            <a:schemeClr val="lt1"/>
          </a:fillRef>
          <a:effectRef idx="0">
            <a:schemeClr val="dk1"/>
          </a:effectRef>
          <a:fontRef idx="minor">
            <a:schemeClr val="dk1"/>
          </a:fontRef>
        </p:style>
      </p:cxnSp>
      <p:sp>
        <p:nvSpPr>
          <p:cNvPr id="431" name="Line 4"/>
          <p:cNvSpPr>
            <a:spLocks noChangeShapeType="1"/>
          </p:cNvSpPr>
          <p:nvPr/>
        </p:nvSpPr>
        <p:spPr bwMode="auto">
          <a:xfrm>
            <a:off x="6031457" y="6252747"/>
            <a:ext cx="0" cy="499395"/>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Line 4"/>
          <p:cNvSpPr>
            <a:spLocks noChangeShapeType="1"/>
          </p:cNvSpPr>
          <p:nvPr/>
        </p:nvSpPr>
        <p:spPr bwMode="auto">
          <a:xfrm>
            <a:off x="6031457" y="5589240"/>
            <a:ext cx="0" cy="5347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Line 4"/>
          <p:cNvSpPr>
            <a:spLocks noChangeShapeType="1"/>
          </p:cNvSpPr>
          <p:nvPr/>
        </p:nvSpPr>
        <p:spPr bwMode="auto">
          <a:xfrm>
            <a:off x="6691439" y="5690207"/>
            <a:ext cx="0" cy="1058034"/>
          </a:xfrm>
          <a:prstGeom prst="line">
            <a:avLst/>
          </a:prstGeom>
          <a:noFill/>
          <a:ln w="25400">
            <a:solidFill>
              <a:srgbClr val="000000"/>
            </a:solidFill>
            <a:round/>
            <a:headEnd/>
            <a:tailEnd type="oval"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Line 4"/>
          <p:cNvSpPr>
            <a:spLocks noChangeShapeType="1"/>
          </p:cNvSpPr>
          <p:nvPr/>
        </p:nvSpPr>
        <p:spPr bwMode="auto">
          <a:xfrm>
            <a:off x="6691439" y="4267710"/>
            <a:ext cx="0" cy="7694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5" name="グループ化 434"/>
          <p:cNvGrpSpPr/>
          <p:nvPr/>
        </p:nvGrpSpPr>
        <p:grpSpPr>
          <a:xfrm>
            <a:off x="6578630" y="5013176"/>
            <a:ext cx="225618" cy="677030"/>
            <a:chOff x="539552" y="3429001"/>
            <a:chExt cx="299722" cy="899401"/>
          </a:xfrm>
        </p:grpSpPr>
        <p:sp>
          <p:nvSpPr>
            <p:cNvPr id="436" name="Line 34"/>
            <p:cNvSpPr>
              <a:spLocks noChangeShapeType="1"/>
            </p:cNvSpPr>
            <p:nvPr/>
          </p:nvSpPr>
          <p:spPr bwMode="auto">
            <a:xfrm rot="16200000" flipV="1">
              <a:off x="577466" y="4215905"/>
              <a:ext cx="74585" cy="1504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Line 35"/>
            <p:cNvSpPr>
              <a:spLocks noChangeShapeType="1"/>
            </p:cNvSpPr>
            <p:nvPr/>
          </p:nvSpPr>
          <p:spPr bwMode="auto">
            <a:xfrm rot="16200000">
              <a:off x="614829" y="402937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Line 36"/>
            <p:cNvSpPr>
              <a:spLocks noChangeShapeType="1"/>
            </p:cNvSpPr>
            <p:nvPr/>
          </p:nvSpPr>
          <p:spPr bwMode="auto">
            <a:xfrm rot="16200000" flipV="1">
              <a:off x="614280" y="3878559"/>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Line 37"/>
            <p:cNvSpPr>
              <a:spLocks noChangeShapeType="1"/>
            </p:cNvSpPr>
            <p:nvPr/>
          </p:nvSpPr>
          <p:spPr bwMode="auto">
            <a:xfrm rot="16200000">
              <a:off x="614829" y="3729938"/>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Line 38"/>
            <p:cNvSpPr>
              <a:spLocks noChangeShapeType="1"/>
            </p:cNvSpPr>
            <p:nvPr/>
          </p:nvSpPr>
          <p:spPr bwMode="auto">
            <a:xfrm rot="16200000" flipV="1">
              <a:off x="614280" y="3579123"/>
              <a:ext cx="150266"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Line 39"/>
            <p:cNvSpPr>
              <a:spLocks noChangeShapeType="1"/>
            </p:cNvSpPr>
            <p:nvPr/>
          </p:nvSpPr>
          <p:spPr bwMode="auto">
            <a:xfrm rot="16200000">
              <a:off x="614829" y="3430502"/>
              <a:ext cx="149169" cy="2997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Line 40"/>
            <p:cNvSpPr>
              <a:spLocks noChangeShapeType="1"/>
            </p:cNvSpPr>
            <p:nvPr/>
          </p:nvSpPr>
          <p:spPr bwMode="auto">
            <a:xfrm rot="16200000" flipV="1">
              <a:off x="725681" y="3392186"/>
              <a:ext cx="75682" cy="1493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43" name="テキスト ボックス 442"/>
          <p:cNvSpPr txBox="1"/>
          <p:nvPr/>
        </p:nvSpPr>
        <p:spPr>
          <a:xfrm>
            <a:off x="6185137" y="5157192"/>
            <a:ext cx="547103" cy="461665"/>
          </a:xfrm>
          <a:prstGeom prst="rect">
            <a:avLst/>
          </a:prstGeom>
          <a:noFill/>
        </p:spPr>
        <p:txBody>
          <a:bodyPr wrap="square" rtlCol="0">
            <a:spAutoFit/>
          </a:bodyPr>
          <a:lstStyle/>
          <a:p>
            <a:r>
              <a:rPr lang="en-US" altLang="ja-JP" sz="2400" dirty="0" smtClean="0">
                <a:solidFill>
                  <a:srgbClr val="FF0000"/>
                </a:solidFill>
              </a:rPr>
              <a:t>R</a:t>
            </a:r>
            <a:r>
              <a:rPr lang="en-US" altLang="ja-JP" sz="1600" dirty="0">
                <a:solidFill>
                  <a:srgbClr val="FF0000"/>
                </a:solidFill>
              </a:rPr>
              <a:t>L</a:t>
            </a:r>
            <a:r>
              <a:rPr lang="en-US" altLang="ja-JP" sz="2400" dirty="0" smtClean="0">
                <a:solidFill>
                  <a:srgbClr val="FF0000"/>
                </a:solidFill>
              </a:rPr>
              <a:t> </a:t>
            </a:r>
            <a:r>
              <a:rPr lang="ja-JP" altLang="en-US" sz="2400" dirty="0" smtClean="0">
                <a:solidFill>
                  <a:srgbClr val="FF0000"/>
                </a:solidFill>
              </a:rPr>
              <a:t>　</a:t>
            </a:r>
            <a:endParaRPr lang="ja-JP" altLang="ja-JP" sz="2400" dirty="0">
              <a:solidFill>
                <a:srgbClr val="FF0000"/>
              </a:solidFill>
            </a:endParaRPr>
          </a:p>
        </p:txBody>
      </p:sp>
      <p:sp>
        <p:nvSpPr>
          <p:cNvPr id="444" name="テキスト ボックス 443"/>
          <p:cNvSpPr txBox="1"/>
          <p:nvPr/>
        </p:nvSpPr>
        <p:spPr>
          <a:xfrm>
            <a:off x="8272177" y="4525908"/>
            <a:ext cx="661553" cy="338554"/>
          </a:xfrm>
          <a:prstGeom prst="rect">
            <a:avLst/>
          </a:prstGeom>
          <a:noFill/>
        </p:spPr>
        <p:txBody>
          <a:bodyPr wrap="square" rtlCol="0">
            <a:spAutoFit/>
          </a:bodyPr>
          <a:lstStyle/>
          <a:p>
            <a:r>
              <a:rPr lang="en-US" altLang="ja-JP" sz="1600" dirty="0">
                <a:solidFill>
                  <a:srgbClr val="FF0000"/>
                </a:solidFill>
              </a:rPr>
              <a:t>6</a:t>
            </a:r>
            <a:r>
              <a:rPr lang="en-US" altLang="ja-JP" sz="1600" dirty="0" smtClean="0">
                <a:solidFill>
                  <a:srgbClr val="FF0000"/>
                </a:solidFill>
              </a:rPr>
              <a:t>V</a:t>
            </a:r>
            <a:endParaRPr lang="ja-JP" altLang="ja-JP" sz="1600" dirty="0">
              <a:solidFill>
                <a:srgbClr val="FF0000"/>
              </a:solidFill>
            </a:endParaRPr>
          </a:p>
        </p:txBody>
      </p:sp>
      <p:sp>
        <p:nvSpPr>
          <p:cNvPr id="445" name="テキスト ボックス 444"/>
          <p:cNvSpPr txBox="1"/>
          <p:nvPr/>
        </p:nvSpPr>
        <p:spPr>
          <a:xfrm>
            <a:off x="6156176" y="5517232"/>
            <a:ext cx="661553"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
        <p:nvSpPr>
          <p:cNvPr id="446" name="テキスト ボックス 445"/>
          <p:cNvSpPr txBox="1"/>
          <p:nvPr/>
        </p:nvSpPr>
        <p:spPr>
          <a:xfrm>
            <a:off x="4846551" y="6126440"/>
            <a:ext cx="661553" cy="338554"/>
          </a:xfrm>
          <a:prstGeom prst="rect">
            <a:avLst/>
          </a:prstGeom>
          <a:noFill/>
        </p:spPr>
        <p:txBody>
          <a:bodyPr wrap="square" rtlCol="0">
            <a:spAutoFit/>
          </a:bodyPr>
          <a:lstStyle/>
          <a:p>
            <a:r>
              <a:rPr lang="en-US" altLang="ja-JP" sz="1600" dirty="0" smtClean="0">
                <a:solidFill>
                  <a:srgbClr val="FF0000"/>
                </a:solidFill>
              </a:rPr>
              <a:t>500Ω</a:t>
            </a:r>
            <a:endParaRPr lang="ja-JP" altLang="ja-JP" sz="1600" dirty="0">
              <a:solidFill>
                <a:srgbClr val="FF0000"/>
              </a:solidFill>
            </a:endParaRPr>
          </a:p>
        </p:txBody>
      </p:sp>
      <p:sp>
        <p:nvSpPr>
          <p:cNvPr id="447" name="テキスト ボックス 446"/>
          <p:cNvSpPr txBox="1"/>
          <p:nvPr/>
        </p:nvSpPr>
        <p:spPr>
          <a:xfrm>
            <a:off x="4961366" y="3694185"/>
            <a:ext cx="546738" cy="338554"/>
          </a:xfrm>
          <a:prstGeom prst="rect">
            <a:avLst/>
          </a:prstGeom>
          <a:noFill/>
        </p:spPr>
        <p:txBody>
          <a:bodyPr wrap="square" rtlCol="0">
            <a:spAutoFit/>
          </a:bodyPr>
          <a:lstStyle/>
          <a:p>
            <a:r>
              <a:rPr lang="en-US" altLang="ja-JP" sz="1600" dirty="0" smtClean="0">
                <a:solidFill>
                  <a:srgbClr val="FF0000"/>
                </a:solidFill>
              </a:rPr>
              <a:t>1k</a:t>
            </a:r>
            <a:r>
              <a:rPr lang="en-US" altLang="ja-JP" sz="1600" dirty="0">
                <a:solidFill>
                  <a:srgbClr val="FF0000"/>
                </a:solidFill>
              </a:rPr>
              <a:t>Ω</a:t>
            </a:r>
            <a:endParaRPr lang="ja-JP" altLang="ja-JP" sz="1600" dirty="0">
              <a:solidFill>
                <a:srgbClr val="FF0000"/>
              </a:solidFill>
            </a:endParaRPr>
          </a:p>
        </p:txBody>
      </p:sp>
    </p:spTree>
    <p:extLst>
      <p:ext uri="{BB962C8B-B14F-4D97-AF65-F5344CB8AC3E}">
        <p14:creationId xmlns:p14="http://schemas.microsoft.com/office/powerpoint/2010/main" val="310207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12723</TotalTime>
  <Words>8563</Words>
  <Application>Microsoft Office PowerPoint</Application>
  <PresentationFormat>画面に合わせる (4:3)</PresentationFormat>
  <Paragraphs>4722</Paragraphs>
  <Slides>150</Slides>
  <Notes>0</Notes>
  <HiddenSlides>0</HiddenSlides>
  <MMClips>0</MMClips>
  <ScaleCrop>false</ScaleCrop>
  <HeadingPairs>
    <vt:vector size="4" baseType="variant">
      <vt:variant>
        <vt:lpstr>テーマ</vt:lpstr>
      </vt:variant>
      <vt:variant>
        <vt:i4>1</vt:i4>
      </vt:variant>
      <vt:variant>
        <vt:lpstr>スライド タイトル</vt:lpstr>
      </vt:variant>
      <vt:variant>
        <vt:i4>150</vt:i4>
      </vt:variant>
    </vt:vector>
  </HeadingPairs>
  <TitlesOfParts>
    <vt:vector size="151" baseType="lpstr">
      <vt:lpstr>Office ​​テーマ</vt:lpstr>
      <vt:lpstr>半導体</vt:lpstr>
      <vt:lpstr>半導体とは</vt:lpstr>
      <vt:lpstr>Si（シリコン）の結晶</vt:lpstr>
      <vt:lpstr>Si（シリコン）の結晶</vt:lpstr>
      <vt:lpstr>Si（シリコン）の結晶</vt:lpstr>
      <vt:lpstr>Si（シリコン）の結晶</vt:lpstr>
      <vt:lpstr>ｎ形半導体</vt:lpstr>
      <vt:lpstr>ｐ形半導体</vt:lpstr>
      <vt:lpstr>半導体のまとめ</vt:lpstr>
      <vt:lpstr>ダイオード</vt:lpstr>
      <vt:lpstr>ｐｎ接合</vt:lpstr>
      <vt:lpstr>ｐｎ接合</vt:lpstr>
      <vt:lpstr>ｐｎ接合</vt:lpstr>
      <vt:lpstr>ダイオード</vt:lpstr>
      <vt:lpstr>ダイオード</vt:lpstr>
      <vt:lpstr>逆方向電圧</vt:lpstr>
      <vt:lpstr>順方向電圧</vt:lpstr>
      <vt:lpstr>ダイオードの動作</vt:lpstr>
      <vt:lpstr>ダイオードの静特性</vt:lpstr>
      <vt:lpstr>ダイオードのスイッチモデル</vt:lpstr>
      <vt:lpstr>スイッチング作用（クリップ回路１）</vt:lpstr>
      <vt:lpstr>PowerPoint プレゼンテーション</vt:lpstr>
      <vt:lpstr>PowerPoint プレゼンテーション</vt:lpstr>
      <vt:lpstr>スイッチング作用（クリップ回路２）</vt:lpstr>
      <vt:lpstr>PowerPoint プレゼンテーション</vt:lpstr>
      <vt:lpstr>PowerPoint プレゼンテーション</vt:lpstr>
      <vt:lpstr>スイッチング作用（クリップ回路３）</vt:lpstr>
      <vt:lpstr>PowerPoint プレゼンテーション</vt:lpstr>
      <vt:lpstr>PowerPoint プレゼンテーション</vt:lpstr>
      <vt:lpstr>スイッチング作用（クリップ回路４）</vt:lpstr>
      <vt:lpstr>PowerPoint プレゼンテーション</vt:lpstr>
      <vt:lpstr>PowerPoint プレゼンテーション</vt:lpstr>
      <vt:lpstr>スイッチング作用（クリップ回路１）</vt:lpstr>
      <vt:lpstr>PowerPoint プレゼンテーション</vt:lpstr>
      <vt:lpstr>PowerPoint プレゼンテーション</vt:lpstr>
      <vt:lpstr>スイッチング作用（クリップ回路２）</vt:lpstr>
      <vt:lpstr>PowerPoint プレゼンテーション</vt:lpstr>
      <vt:lpstr>PowerPoint プレゼンテーション</vt:lpstr>
      <vt:lpstr>スイッチング作用（クリップ回路３）</vt:lpstr>
      <vt:lpstr>PowerPoint プレゼンテーション</vt:lpstr>
      <vt:lpstr>PowerPoint プレゼンテーション</vt:lpstr>
      <vt:lpstr>スイッチング作用（クリップ回路４）</vt:lpstr>
      <vt:lpstr>PowerPoint プレゼンテーション</vt:lpstr>
      <vt:lpstr>PowerPoint プレゼンテーション</vt:lpstr>
      <vt:lpstr>トランジスタ</vt:lpstr>
      <vt:lpstr>PowerPoint プレゼンテーション</vt:lpstr>
      <vt:lpstr>ｎｐｎトランジスタ</vt:lpstr>
      <vt:lpstr>PowerPoint プレゼンテーション</vt:lpstr>
      <vt:lpstr>PowerPoint プレゼンテーション</vt:lpstr>
      <vt:lpstr>PowerPoint プレゼンテーション</vt:lpstr>
      <vt:lpstr>pnpトランジスタ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バイアス回路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実際の増幅回路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交流負荷線</vt:lpstr>
      <vt:lpstr>PowerPoint プレゼンテーション</vt:lpstr>
      <vt:lpstr>PowerPoint プレゼンテーション</vt:lpstr>
      <vt:lpstr>２５日の宿題の解答</vt:lpstr>
      <vt:lpstr>PowerPoint プレゼンテーション</vt:lpstr>
      <vt:lpstr>PowerPoint プレゼンテーション</vt:lpstr>
      <vt:lpstr>PowerPoint プレゼンテーション</vt:lpstr>
      <vt:lpstr>PowerPoint プレゼンテーション</vt:lpstr>
      <vt:lpstr>交流負荷線の問題</vt:lpstr>
      <vt:lpstr>PowerPoint プレゼンテーション</vt:lpstr>
      <vt:lpstr>PowerPoint プレゼンテーション</vt:lpstr>
      <vt:lpstr>PowerPoint プレゼンテーション</vt:lpstr>
      <vt:lpstr>PowerPoint プレゼンテーション</vt:lpstr>
      <vt:lpstr>交流負荷線の問題（解答）</vt:lpstr>
      <vt:lpstr>PowerPoint プレゼンテーション</vt:lpstr>
      <vt:lpstr>PowerPoint プレゼンテーション</vt:lpstr>
      <vt:lpstr>PowerPoint プレゼンテーション</vt:lpstr>
      <vt:lpstr>PowerPoint プレゼンテーション</vt:lpstr>
      <vt:lpstr>トランジスタの等価回路</vt:lpstr>
      <vt:lpstr>ｈパラメータ</vt:lpstr>
      <vt:lpstr>ｈパラメータ</vt:lpstr>
      <vt:lpstr>ｈパラメータ</vt:lpstr>
      <vt:lpstr>入力インピーダンス　ｈie</vt:lpstr>
      <vt:lpstr>入力インピーダンス　ｈie</vt:lpstr>
      <vt:lpstr>電圧帰還率　ｈｒe</vt:lpstr>
      <vt:lpstr>電圧帰還率　ｈｒe</vt:lpstr>
      <vt:lpstr>電流増幅率　ｈｆe</vt:lpstr>
      <vt:lpstr>電流増幅率　ｈｆe</vt:lpstr>
      <vt:lpstr>出力アドミタンス　ｈoe</vt:lpstr>
      <vt:lpstr>出力アドミタンス　ｈoe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等価回路の問題</vt:lpstr>
      <vt:lpstr>PowerPoint プレゼンテーション</vt:lpstr>
      <vt:lpstr>等価回路の問題（解答）</vt:lpstr>
      <vt:lpstr>PowerPoint プレゼンテーション</vt:lpstr>
      <vt:lpstr>PowerPoint プレゼンテーション</vt:lpstr>
      <vt:lpstr>PowerPoint プレゼンテーション</vt:lpstr>
      <vt:lpstr>PowerPoint プレゼンテーション</vt:lpstr>
      <vt:lpstr>FET （Field Effect Transistor） 電界効果トランジスタ</vt:lpstr>
      <vt:lpstr>トランジスタの分類</vt:lpstr>
      <vt:lpstr>電界効果トランジスタ（接合型）</vt:lpstr>
      <vt:lpstr>電界効果トランジスタ（接合型）</vt:lpstr>
      <vt:lpstr>電界効果トランジスタ（接合型）</vt:lpstr>
      <vt:lpstr>電界効果トランジスタ（MOS型）</vt:lpstr>
      <vt:lpstr>電界効果トランジスタ（MOS型）</vt:lpstr>
      <vt:lpstr>電界効果トランジスタ（MOS型）</vt:lpstr>
      <vt:lpstr>MOS論理ゲート</vt:lpstr>
      <vt:lpstr>NOTゲート</vt:lpstr>
      <vt:lpstr>NANDゲート</vt:lpstr>
      <vt:lpstr>NORゲート</vt:lpstr>
      <vt:lpstr>複合ゲート　（ A・B+C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藤本邦昭</dc:creator>
  <cp:lastModifiedBy>藤本邦昭</cp:lastModifiedBy>
  <cp:revision>370</cp:revision>
  <dcterms:created xsi:type="dcterms:W3CDTF">2014-10-26T01:26:14Z</dcterms:created>
  <dcterms:modified xsi:type="dcterms:W3CDTF">2014-12-19T03:20:42Z</dcterms:modified>
</cp:coreProperties>
</file>